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7" r:id="rId1"/>
  </p:sldMasterIdLst>
  <p:sldIdLst>
    <p:sldId id="256" r:id="rId2"/>
    <p:sldId id="257" r:id="rId3"/>
    <p:sldId id="263" r:id="rId4"/>
    <p:sldId id="258" r:id="rId5"/>
    <p:sldId id="283" r:id="rId6"/>
    <p:sldId id="259" r:id="rId7"/>
    <p:sldId id="284" r:id="rId8"/>
    <p:sldId id="264" r:id="rId9"/>
    <p:sldId id="265" r:id="rId10"/>
    <p:sldId id="285" r:id="rId11"/>
    <p:sldId id="286" r:id="rId12"/>
    <p:sldId id="287" r:id="rId13"/>
    <p:sldId id="288" r:id="rId14"/>
    <p:sldId id="266" r:id="rId15"/>
    <p:sldId id="267" r:id="rId16"/>
    <p:sldId id="289" r:id="rId17"/>
    <p:sldId id="290" r:id="rId18"/>
    <p:sldId id="268" r:id="rId19"/>
    <p:sldId id="291" r:id="rId20"/>
    <p:sldId id="292" r:id="rId21"/>
    <p:sldId id="269" r:id="rId22"/>
    <p:sldId id="270" r:id="rId23"/>
    <p:sldId id="271" r:id="rId24"/>
    <p:sldId id="272" r:id="rId25"/>
    <p:sldId id="273" r:id="rId26"/>
    <p:sldId id="274" r:id="rId27"/>
    <p:sldId id="295" r:id="rId28"/>
    <p:sldId id="275" r:id="rId29"/>
    <p:sldId id="294" r:id="rId30"/>
    <p:sldId id="276" r:id="rId31"/>
    <p:sldId id="293" r:id="rId3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9" autoAdjust="0"/>
    <p:restoredTop sz="94660"/>
  </p:normalViewPr>
  <p:slideViewPr>
    <p:cSldViewPr snapToGrid="0">
      <p:cViewPr varScale="1">
        <p:scale>
          <a:sx n="90" d="100"/>
          <a:sy n="90" d="100"/>
        </p:scale>
        <p:origin x="16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cstate="print">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1BA41FB5-09BB-4294-B2D0-5604341C163D}" type="datetimeFigureOut">
              <a:rPr lang="es-ES" smtClean="0"/>
              <a:pPr/>
              <a:t>19/02/2020</a:t>
            </a:fld>
            <a:endParaRPr lang="es-ES"/>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s-E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A94779D7-3CCD-45BD-96BA-78666F9210B0}" type="slidenum">
              <a:rPr lang="es-ES" smtClean="0"/>
              <a:pPr/>
              <a:t>‹Nº›</a:t>
            </a:fld>
            <a:endParaRPr lang="es-ES"/>
          </a:p>
        </p:txBody>
      </p:sp>
    </p:spTree>
    <p:extLst>
      <p:ext uri="{BB962C8B-B14F-4D97-AF65-F5344CB8AC3E}">
        <p14:creationId xmlns:p14="http://schemas.microsoft.com/office/powerpoint/2010/main" val="345459288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BA41FB5-09BB-4294-B2D0-5604341C163D}" type="datetimeFigureOut">
              <a:rPr lang="es-ES" smtClean="0"/>
              <a:pPr/>
              <a:t>19/02/2020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94779D7-3CCD-45BD-96BA-78666F9210B0}" type="slidenum">
              <a:rPr lang="es-ES" smtClean="0"/>
              <a:pPr/>
              <a:t>‹Nº›</a:t>
            </a:fld>
            <a:endParaRPr lang="es-ES"/>
          </a:p>
        </p:txBody>
      </p:sp>
    </p:spTree>
    <p:extLst>
      <p:ext uri="{BB962C8B-B14F-4D97-AF65-F5344CB8AC3E}">
        <p14:creationId xmlns:p14="http://schemas.microsoft.com/office/powerpoint/2010/main" val="2221029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BA41FB5-09BB-4294-B2D0-5604341C163D}" type="datetimeFigureOut">
              <a:rPr lang="es-ES" smtClean="0"/>
              <a:pPr/>
              <a:t>19/02/2020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94779D7-3CCD-45BD-96BA-78666F9210B0}" type="slidenum">
              <a:rPr lang="es-ES" smtClean="0"/>
              <a:pPr/>
              <a:t>‹Nº›</a:t>
            </a:fld>
            <a:endParaRPr lang="es-ES"/>
          </a:p>
        </p:txBody>
      </p:sp>
    </p:spTree>
    <p:extLst>
      <p:ext uri="{BB962C8B-B14F-4D97-AF65-F5344CB8AC3E}">
        <p14:creationId xmlns:p14="http://schemas.microsoft.com/office/powerpoint/2010/main" val="45337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BA41FB5-09BB-4294-B2D0-5604341C163D}" type="datetimeFigureOut">
              <a:rPr lang="es-ES" smtClean="0"/>
              <a:pPr/>
              <a:t>19/02/2020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94779D7-3CCD-45BD-96BA-78666F9210B0}" type="slidenum">
              <a:rPr lang="es-ES" smtClean="0"/>
              <a:pPr/>
              <a:t>‹Nº›</a:t>
            </a:fld>
            <a:endParaRPr lang="es-ES"/>
          </a:p>
        </p:txBody>
      </p:sp>
    </p:spTree>
    <p:extLst>
      <p:ext uri="{BB962C8B-B14F-4D97-AF65-F5344CB8AC3E}">
        <p14:creationId xmlns:p14="http://schemas.microsoft.com/office/powerpoint/2010/main" val="2044424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cstate="print">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1BA41FB5-09BB-4294-B2D0-5604341C163D}" type="datetimeFigureOut">
              <a:rPr lang="es-ES" smtClean="0"/>
              <a:pPr/>
              <a:t>19/02/2020</a:t>
            </a:fld>
            <a:endParaRPr lang="es-ES"/>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s-ES"/>
          </a:p>
        </p:txBody>
      </p:sp>
      <p:sp>
        <p:nvSpPr>
          <p:cNvPr id="6" name="Slide Number Placeholder 5"/>
          <p:cNvSpPr>
            <a:spLocks noGrp="1"/>
          </p:cNvSpPr>
          <p:nvPr>
            <p:ph type="sldNum" sz="quarter" idx="12"/>
          </p:nvPr>
        </p:nvSpPr>
        <p:spPr>
          <a:xfrm>
            <a:off x="8604504" y="5212080"/>
            <a:ext cx="2112264" cy="228600"/>
          </a:xfrm>
        </p:spPr>
        <p:txBody>
          <a:bodyPr/>
          <a:lstStyle/>
          <a:p>
            <a:fld id="{A94779D7-3CCD-45BD-96BA-78666F9210B0}" type="slidenum">
              <a:rPr lang="es-ES" smtClean="0"/>
              <a:pPr/>
              <a:t>‹Nº›</a:t>
            </a:fld>
            <a:endParaRPr lang="es-ES"/>
          </a:p>
        </p:txBody>
      </p:sp>
    </p:spTree>
    <p:extLst>
      <p:ext uri="{BB962C8B-B14F-4D97-AF65-F5344CB8AC3E}">
        <p14:creationId xmlns:p14="http://schemas.microsoft.com/office/powerpoint/2010/main" val="337021968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1BA41FB5-09BB-4294-B2D0-5604341C163D}" type="datetimeFigureOut">
              <a:rPr lang="es-ES" smtClean="0"/>
              <a:pPr/>
              <a:t>19/02/2020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94779D7-3CCD-45BD-96BA-78666F9210B0}" type="slidenum">
              <a:rPr lang="es-ES" smtClean="0"/>
              <a:pPr/>
              <a:t>‹Nº›</a:t>
            </a:fld>
            <a:endParaRPr lang="es-ES"/>
          </a:p>
        </p:txBody>
      </p:sp>
    </p:spTree>
    <p:extLst>
      <p:ext uri="{BB962C8B-B14F-4D97-AF65-F5344CB8AC3E}">
        <p14:creationId xmlns:p14="http://schemas.microsoft.com/office/powerpoint/2010/main" val="3541264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1BA41FB5-09BB-4294-B2D0-5604341C163D}" type="datetimeFigureOut">
              <a:rPr lang="es-ES" smtClean="0"/>
              <a:pPr/>
              <a:t>19/02/2020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A94779D7-3CCD-45BD-96BA-78666F9210B0}" type="slidenum">
              <a:rPr lang="es-ES" smtClean="0"/>
              <a:pPr/>
              <a:t>‹Nº›</a:t>
            </a:fld>
            <a:endParaRPr lang="es-ES"/>
          </a:p>
        </p:txBody>
      </p:sp>
    </p:spTree>
    <p:extLst>
      <p:ext uri="{BB962C8B-B14F-4D97-AF65-F5344CB8AC3E}">
        <p14:creationId xmlns:p14="http://schemas.microsoft.com/office/powerpoint/2010/main" val="318895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1BA41FB5-09BB-4294-B2D0-5604341C163D}" type="datetimeFigureOut">
              <a:rPr lang="es-ES" smtClean="0"/>
              <a:pPr/>
              <a:t>19/02/2020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A94779D7-3CCD-45BD-96BA-78666F9210B0}" type="slidenum">
              <a:rPr lang="es-ES" smtClean="0"/>
              <a:pPr/>
              <a:t>‹Nº›</a:t>
            </a:fld>
            <a:endParaRPr lang="es-ES"/>
          </a:p>
        </p:txBody>
      </p:sp>
    </p:spTree>
    <p:extLst>
      <p:ext uri="{BB962C8B-B14F-4D97-AF65-F5344CB8AC3E}">
        <p14:creationId xmlns:p14="http://schemas.microsoft.com/office/powerpoint/2010/main" val="1028430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A41FB5-09BB-4294-B2D0-5604341C163D}" type="datetimeFigureOut">
              <a:rPr lang="es-ES" smtClean="0"/>
              <a:pPr/>
              <a:t>19/02/2020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A94779D7-3CCD-45BD-96BA-78666F9210B0}" type="slidenum">
              <a:rPr lang="es-ES" smtClean="0"/>
              <a:pPr/>
              <a:t>‹Nº›</a:t>
            </a:fld>
            <a:endParaRPr lang="es-ES"/>
          </a:p>
        </p:txBody>
      </p:sp>
    </p:spTree>
    <p:extLst>
      <p:ext uri="{BB962C8B-B14F-4D97-AF65-F5344CB8AC3E}">
        <p14:creationId xmlns:p14="http://schemas.microsoft.com/office/powerpoint/2010/main" val="273141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8" name="Date Placeholder 7"/>
          <p:cNvSpPr>
            <a:spLocks noGrp="1"/>
          </p:cNvSpPr>
          <p:nvPr>
            <p:ph type="dt" sz="half" idx="10"/>
          </p:nvPr>
        </p:nvSpPr>
        <p:spPr/>
        <p:txBody>
          <a:bodyPr/>
          <a:lstStyle/>
          <a:p>
            <a:fld id="{1BA41FB5-09BB-4294-B2D0-5604341C163D}" type="datetimeFigureOut">
              <a:rPr lang="es-ES" smtClean="0"/>
              <a:pPr/>
              <a:t>19/02/2020</a:t>
            </a:fld>
            <a:endParaRPr lang="es-ES"/>
          </a:p>
        </p:txBody>
      </p:sp>
      <p:sp>
        <p:nvSpPr>
          <p:cNvPr id="9" name="Footer Placeholder 8"/>
          <p:cNvSpPr>
            <a:spLocks noGrp="1"/>
          </p:cNvSpPr>
          <p:nvPr>
            <p:ph type="ftr" sz="quarter" idx="11"/>
          </p:nvPr>
        </p:nvSpPr>
        <p:spPr/>
        <p:txBody>
          <a:bodyPr/>
          <a:lstStyle>
            <a:lvl1pPr algn="r">
              <a:defRPr/>
            </a:lvl1pPr>
          </a:lstStyle>
          <a:p>
            <a:endParaRPr lang="es-ES"/>
          </a:p>
        </p:txBody>
      </p:sp>
      <p:sp>
        <p:nvSpPr>
          <p:cNvPr id="11" name="Slide Number Placeholder 10"/>
          <p:cNvSpPr>
            <a:spLocks noGrp="1"/>
          </p:cNvSpPr>
          <p:nvPr>
            <p:ph type="sldNum" sz="quarter" idx="12"/>
          </p:nvPr>
        </p:nvSpPr>
        <p:spPr>
          <a:xfrm>
            <a:off x="10396728" y="6227064"/>
            <a:ext cx="1463040" cy="256032"/>
          </a:xfrm>
        </p:spPr>
        <p:txBody>
          <a:bodyPr/>
          <a:lstStyle/>
          <a:p>
            <a:fld id="{A94779D7-3CCD-45BD-96BA-78666F9210B0}" type="slidenum">
              <a:rPr lang="es-ES" smtClean="0"/>
              <a:pPr/>
              <a:t>‹Nº›</a:t>
            </a:fld>
            <a:endParaRPr lang="es-ES"/>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82932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1BA41FB5-09BB-4294-B2D0-5604341C163D}" type="datetimeFigureOut">
              <a:rPr lang="es-ES" smtClean="0"/>
              <a:pPr/>
              <a:t>19/02/2020</a:t>
            </a:fld>
            <a:endParaRPr lang="es-E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A94779D7-3CCD-45BD-96BA-78666F9210B0}" type="slidenum">
              <a:rPr lang="es-ES" smtClean="0"/>
              <a:pPr/>
              <a:t>‹Nº›</a:t>
            </a:fld>
            <a:endParaRPr lang="es-ES"/>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34823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1BA41FB5-09BB-4294-B2D0-5604341C163D}" type="datetimeFigureOut">
              <a:rPr lang="es-ES" smtClean="0"/>
              <a:pPr/>
              <a:t>19/02/2020</a:t>
            </a:fld>
            <a:endParaRPr lang="es-ES"/>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s-ES"/>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A94779D7-3CCD-45BD-96BA-78666F9210B0}" type="slidenum">
              <a:rPr lang="es-ES" smtClean="0"/>
              <a:pPr/>
              <a:t>‹Nº›</a:t>
            </a:fld>
            <a:endParaRPr lang="es-ES"/>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1169499743"/>
      </p:ext>
    </p:extLst>
  </p:cSld>
  <p:clrMap bg1="lt1" tx1="dk1" bg2="lt2" tx2="dk2" accent1="accent1" accent2="accent2" accent3="accent3" accent4="accent4" accent5="accent5" accent6="accent6" hlink="hlink" folHlink="folHlink"/>
  <p:sldLayoutIdLst>
    <p:sldLayoutId id="2147483938" r:id="rId1"/>
    <p:sldLayoutId id="2147483939" r:id="rId2"/>
    <p:sldLayoutId id="2147483940" r:id="rId3"/>
    <p:sldLayoutId id="2147483941" r:id="rId4"/>
    <p:sldLayoutId id="2147483942" r:id="rId5"/>
    <p:sldLayoutId id="2147483943" r:id="rId6"/>
    <p:sldLayoutId id="2147483944" r:id="rId7"/>
    <p:sldLayoutId id="2147483945" r:id="rId8"/>
    <p:sldLayoutId id="2147483946" r:id="rId9"/>
    <p:sldLayoutId id="2147483947" r:id="rId10"/>
    <p:sldLayoutId id="2147483948"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61707" y="1497933"/>
            <a:ext cx="9068586" cy="2958366"/>
          </a:xfrm>
        </p:spPr>
        <p:txBody>
          <a:bodyPr/>
          <a:lstStyle/>
          <a:p>
            <a:br>
              <a:rPr lang="es-PE" sz="3800" b="1" u="sng" dirty="0"/>
            </a:br>
            <a:r>
              <a:rPr lang="es-PE" sz="3800" b="1" u="sng" dirty="0"/>
              <a:t>DELITO DE PATROCINIO ILEGAL: Análisis del artículo 385° del CP </a:t>
            </a:r>
            <a:br>
              <a:rPr lang="es-PE" dirty="0"/>
            </a:br>
            <a:br>
              <a:rPr lang="es-ES_tradnl" sz="3200" b="1" u="sng" dirty="0"/>
            </a:br>
            <a:r>
              <a:rPr lang="es-ES_tradnl" sz="1200" dirty="0"/>
              <a:t> </a:t>
            </a:r>
            <a:br>
              <a:rPr lang="es-ES" sz="1200" dirty="0"/>
            </a:br>
            <a:endParaRPr lang="es-ES" dirty="0"/>
          </a:p>
        </p:txBody>
      </p:sp>
      <p:sp>
        <p:nvSpPr>
          <p:cNvPr id="3" name="Subtítulo 2"/>
          <p:cNvSpPr>
            <a:spLocks noGrp="1"/>
          </p:cNvSpPr>
          <p:nvPr>
            <p:ph type="subTitle" idx="1"/>
          </p:nvPr>
        </p:nvSpPr>
        <p:spPr>
          <a:xfrm>
            <a:off x="1562100" y="2977116"/>
            <a:ext cx="9070848" cy="2351629"/>
          </a:xfrm>
        </p:spPr>
        <p:txBody>
          <a:bodyPr>
            <a:noAutofit/>
          </a:bodyPr>
          <a:lstStyle/>
          <a:p>
            <a:pPr>
              <a:lnSpc>
                <a:spcPct val="120000"/>
              </a:lnSpc>
            </a:pPr>
            <a:r>
              <a:rPr lang="es-PE" sz="3600" b="1" dirty="0">
                <a:solidFill>
                  <a:schemeClr val="tx1"/>
                </a:solidFill>
              </a:rPr>
              <a:t>Prof. Raúl Ernesto Martínez Huamán</a:t>
            </a:r>
          </a:p>
          <a:p>
            <a:pPr marL="342900" indent="-342900" algn="just">
              <a:lnSpc>
                <a:spcPct val="120000"/>
              </a:lnSpc>
              <a:buFont typeface="Arial" panose="020B0604020202020204" pitchFamily="34" charset="0"/>
              <a:buChar char="•"/>
            </a:pPr>
            <a:r>
              <a:rPr lang="es-PE" sz="2000" dirty="0">
                <a:solidFill>
                  <a:schemeClr val="tx1"/>
                </a:solidFill>
              </a:rPr>
              <a:t>Profesor de Postgrado en la UNMSM y U. Huánuco. Prof. Pregrado USMP</a:t>
            </a:r>
          </a:p>
          <a:p>
            <a:pPr marL="342900" indent="-342900" algn="just">
              <a:lnSpc>
                <a:spcPct val="120000"/>
              </a:lnSpc>
              <a:buFont typeface="Arial" panose="020B0604020202020204" pitchFamily="34" charset="0"/>
              <a:buChar char="•"/>
            </a:pPr>
            <a:r>
              <a:rPr lang="es-ES_tradnl" sz="2000" dirty="0">
                <a:solidFill>
                  <a:schemeClr val="tx1"/>
                </a:solidFill>
              </a:rPr>
              <a:t>Máster en Derecho Penal y Política Criminal en la Universidad de Málaga – España (Beca AUIP). Magister por la USMP. </a:t>
            </a:r>
          </a:p>
          <a:p>
            <a:pPr marL="342900" indent="-342900" algn="just">
              <a:lnSpc>
                <a:spcPct val="120000"/>
              </a:lnSpc>
              <a:buFont typeface="Arial" panose="020B0604020202020204" pitchFamily="34" charset="0"/>
              <a:buChar char="•"/>
            </a:pPr>
            <a:r>
              <a:rPr lang="es-ES_tradnl" sz="2000" dirty="0">
                <a:solidFill>
                  <a:schemeClr val="tx1"/>
                </a:solidFill>
              </a:rPr>
              <a:t>Estancia de investigación científica en el Max-Planck-</a:t>
            </a:r>
            <a:r>
              <a:rPr lang="es-ES_tradnl" sz="2000" dirty="0" err="1">
                <a:solidFill>
                  <a:schemeClr val="tx1"/>
                </a:solidFill>
              </a:rPr>
              <a:t>Institut</a:t>
            </a:r>
            <a:r>
              <a:rPr lang="es-ES_tradnl" sz="2000" dirty="0">
                <a:solidFill>
                  <a:schemeClr val="tx1"/>
                </a:solidFill>
              </a:rPr>
              <a:t> (Alemania - Becado). </a:t>
            </a:r>
          </a:p>
        </p:txBody>
      </p:sp>
    </p:spTree>
    <p:extLst>
      <p:ext uri="{BB962C8B-B14F-4D97-AF65-F5344CB8AC3E}">
        <p14:creationId xmlns:p14="http://schemas.microsoft.com/office/powerpoint/2010/main" val="1151625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u="sng" dirty="0"/>
              <a:t>Conducta típica</a:t>
            </a:r>
          </a:p>
        </p:txBody>
      </p:sp>
      <p:sp>
        <p:nvSpPr>
          <p:cNvPr id="3" name="Marcador de contenido 2"/>
          <p:cNvSpPr>
            <a:spLocks noGrp="1"/>
          </p:cNvSpPr>
          <p:nvPr>
            <p:ph idx="1"/>
          </p:nvPr>
        </p:nvSpPr>
        <p:spPr>
          <a:xfrm>
            <a:off x="648586" y="1713185"/>
            <a:ext cx="10476614" cy="4783307"/>
          </a:xfrm>
        </p:spPr>
        <p:txBody>
          <a:bodyPr>
            <a:noAutofit/>
          </a:bodyPr>
          <a:lstStyle/>
          <a:p>
            <a:pPr marL="0" indent="0" algn="just">
              <a:buNone/>
            </a:pPr>
            <a:r>
              <a:rPr lang="es-ES" b="1" u="sng" dirty="0"/>
              <a:t>CONFIGURACIÓN</a:t>
            </a:r>
            <a:endParaRPr lang="es-PE" dirty="0"/>
          </a:p>
          <a:p>
            <a:pPr algn="just"/>
            <a:r>
              <a:rPr lang="es-ES" dirty="0"/>
              <a:t>La Primera Sala Penal Transitoria de la Corte Suprema de Justicia ha establecido en el Recurso de Nulidad </a:t>
            </a:r>
            <a:r>
              <a:rPr lang="es-ES" dirty="0" err="1"/>
              <a:t>N°</a:t>
            </a:r>
            <a:r>
              <a:rPr lang="es-ES" dirty="0"/>
              <a:t> 666-2016, Ancash:</a:t>
            </a:r>
            <a:endParaRPr lang="es-PE" dirty="0"/>
          </a:p>
          <a:p>
            <a:pPr marL="274320" lvl="1" indent="0" algn="just">
              <a:buNone/>
            </a:pPr>
            <a:r>
              <a:rPr lang="es-ES" sz="2400" i="1" dirty="0"/>
              <a:t>“Este delito [Patrocinio Ilegal] solo requiere que el agente sea un funcionario o servidor público</a:t>
            </a:r>
            <a:r>
              <a:rPr lang="es-ES" sz="2400" b="1" i="1" dirty="0"/>
              <a:t>, </a:t>
            </a:r>
            <a:r>
              <a:rPr lang="es-ES" sz="2400" b="1" i="1" dirty="0">
                <a:solidFill>
                  <a:srgbClr val="FF0000"/>
                </a:solidFill>
              </a:rPr>
              <a:t>sin ninguna función específica en relación a interés particular alguno</a:t>
            </a:r>
            <a:r>
              <a:rPr lang="es-ES" sz="2400" i="1" dirty="0"/>
              <a:t>, y que </a:t>
            </a:r>
            <a:r>
              <a:rPr lang="es-ES" sz="2400" b="1" i="1" dirty="0">
                <a:solidFill>
                  <a:srgbClr val="FF0000"/>
                </a:solidFill>
              </a:rPr>
              <a:t>patrocine esos intereses ante la Administración</a:t>
            </a:r>
            <a:r>
              <a:rPr lang="es-ES" sz="2400" b="1" i="1" dirty="0"/>
              <a:t>.</a:t>
            </a:r>
            <a:r>
              <a:rPr lang="es-ES" sz="2400" i="1" dirty="0"/>
              <a:t> El funcionario patrocina, es decir, </a:t>
            </a:r>
            <a:r>
              <a:rPr lang="es-ES" sz="2400" b="1" i="1" dirty="0">
                <a:solidFill>
                  <a:srgbClr val="FF0000"/>
                </a:solidFill>
              </a:rPr>
              <a:t>promueve, favorecer, auspicia o recomienda intereses particulares</a:t>
            </a:r>
            <a:r>
              <a:rPr lang="es-ES" sz="2400" i="1" dirty="0"/>
              <a:t>, ajenos a la Administración”.  </a:t>
            </a:r>
          </a:p>
          <a:p>
            <a:r>
              <a:rPr lang="es-ES" dirty="0"/>
              <a:t>Casación </a:t>
            </a:r>
            <a:r>
              <a:rPr lang="es-ES" dirty="0" err="1"/>
              <a:t>N°</a:t>
            </a:r>
            <a:r>
              <a:rPr lang="es-ES" dirty="0"/>
              <a:t> 430-2013. Ayacucho, del 28 de marzo de 2018:</a:t>
            </a:r>
            <a:endParaRPr lang="es-PE" dirty="0"/>
          </a:p>
          <a:p>
            <a:pPr marL="274320" lvl="1" indent="0">
              <a:buNone/>
            </a:pPr>
            <a:r>
              <a:rPr lang="es-ES" sz="2400" i="1" dirty="0"/>
              <a:t>“(…) los funcionarios que forman parte de la administración pública, </a:t>
            </a:r>
            <a:r>
              <a:rPr lang="es-ES" sz="2400" b="1" i="1" dirty="0">
                <a:solidFill>
                  <a:srgbClr val="FF0000"/>
                </a:solidFill>
              </a:rPr>
              <a:t>deben tomar en cuenta los intereses generales de la Administración Pública, dejando de lado cualquier otro interés particular</a:t>
            </a:r>
            <a:r>
              <a:rPr lang="es-ES" sz="2400" i="1" dirty="0">
                <a:solidFill>
                  <a:srgbClr val="FF0000"/>
                </a:solidFill>
              </a:rPr>
              <a:t>”.  </a:t>
            </a:r>
            <a:endParaRPr lang="es-PE" sz="4000" dirty="0">
              <a:solidFill>
                <a:srgbClr val="FF0000"/>
              </a:solidFill>
            </a:endParaRPr>
          </a:p>
          <a:p>
            <a:pPr marL="274320" lvl="1" indent="0" algn="just">
              <a:buNone/>
            </a:pPr>
            <a:endParaRPr lang="es-PE" sz="2000" i="1" dirty="0"/>
          </a:p>
        </p:txBody>
      </p:sp>
    </p:spTree>
    <p:extLst>
      <p:ext uri="{BB962C8B-B14F-4D97-AF65-F5344CB8AC3E}">
        <p14:creationId xmlns:p14="http://schemas.microsoft.com/office/powerpoint/2010/main" val="4071105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u="sng" dirty="0"/>
              <a:t>Conducta típica</a:t>
            </a:r>
          </a:p>
        </p:txBody>
      </p:sp>
      <p:sp>
        <p:nvSpPr>
          <p:cNvPr id="3" name="Marcador de contenido 2"/>
          <p:cNvSpPr>
            <a:spLocks noGrp="1"/>
          </p:cNvSpPr>
          <p:nvPr>
            <p:ph idx="1"/>
          </p:nvPr>
        </p:nvSpPr>
        <p:spPr>
          <a:xfrm>
            <a:off x="648586" y="1713185"/>
            <a:ext cx="10476614" cy="4783307"/>
          </a:xfrm>
        </p:spPr>
        <p:txBody>
          <a:bodyPr>
            <a:noAutofit/>
          </a:bodyPr>
          <a:lstStyle/>
          <a:p>
            <a:pPr marL="0" indent="0" algn="just">
              <a:buNone/>
            </a:pPr>
            <a:r>
              <a:rPr lang="es-ES" b="1" u="sng" dirty="0"/>
              <a:t>CONFIGURACIÓN</a:t>
            </a:r>
            <a:endParaRPr lang="es-PE" dirty="0"/>
          </a:p>
          <a:p>
            <a:pPr algn="just"/>
            <a:r>
              <a:rPr lang="es-ES" sz="2300" dirty="0"/>
              <a:t>Los actos realizados por el funcionario deben ser concretos, no de meras recomendaciones genéricas e imprecisas: ha de ser directa y puntual, por lo que recomendaciones o sugerencias vagas no englobarían el tipo penal. Así, la E.S., 07.05.1998, </a:t>
            </a:r>
            <a:r>
              <a:rPr lang="es-ES" sz="2300" dirty="0" err="1"/>
              <a:t>Exp</a:t>
            </a:r>
            <a:r>
              <a:rPr lang="es-ES" sz="2300" dirty="0"/>
              <a:t>. 6315-97, Lima:</a:t>
            </a:r>
            <a:endParaRPr lang="es-PE" sz="2300" dirty="0"/>
          </a:p>
          <a:p>
            <a:pPr marL="274320" lvl="1" indent="0" algn="just">
              <a:buNone/>
            </a:pPr>
            <a:r>
              <a:rPr lang="es-ES" sz="2300" i="1" dirty="0"/>
              <a:t>“</a:t>
            </a:r>
            <a:r>
              <a:rPr lang="es-ES" sz="2300" b="1" i="1" dirty="0">
                <a:solidFill>
                  <a:srgbClr val="FF0000"/>
                </a:solidFill>
              </a:rPr>
              <a:t>Una carta de recomendación por sí misma no reúne las características de tipicidad exigidas por el artículo 385° del Código Penal</a:t>
            </a:r>
            <a:r>
              <a:rPr lang="es-ES" sz="2300" i="1" dirty="0">
                <a:solidFill>
                  <a:srgbClr val="FF0000"/>
                </a:solidFill>
              </a:rPr>
              <a:t>, </a:t>
            </a:r>
            <a:r>
              <a:rPr lang="es-ES" sz="2300" i="1" dirty="0"/>
              <a:t>pues dicho tipo penal requiere que el sujeto activo del delito patrocine intereses de particulares ante la administración pública, entendiéndose ello como el asesoramiento o defensa traducidos en diversidad de actos que denoten una intervención directa y concreta en favor de intereses particulares que el funcionario o servidor efectúe” .</a:t>
            </a:r>
          </a:p>
          <a:p>
            <a:pPr algn="just"/>
            <a:r>
              <a:rPr lang="es-ES_tradnl" sz="2300" dirty="0"/>
              <a:t>El funcionario puede actuar por intermedio de otro, es totalmente aceptable, </a:t>
            </a:r>
            <a:r>
              <a:rPr lang="es-ES" sz="2300" dirty="0"/>
              <a:t>el intermediario responderá como cómplice primario (</a:t>
            </a:r>
            <a:r>
              <a:rPr lang="es-ES" sz="2300" dirty="0" err="1"/>
              <a:t>extraneus</a:t>
            </a:r>
            <a:r>
              <a:rPr lang="es-ES" sz="2300" dirty="0"/>
              <a:t>).</a:t>
            </a:r>
            <a:endParaRPr lang="es-PE" sz="2300" dirty="0"/>
          </a:p>
          <a:p>
            <a:pPr marL="274320" lvl="1" indent="0" algn="just">
              <a:buNone/>
            </a:pPr>
            <a:endParaRPr lang="es-PE" sz="2000" dirty="0"/>
          </a:p>
          <a:p>
            <a:pPr marL="274320" lvl="1" indent="0" algn="just">
              <a:buNone/>
            </a:pPr>
            <a:endParaRPr lang="es-PE" sz="2000" i="1" dirty="0"/>
          </a:p>
        </p:txBody>
      </p:sp>
    </p:spTree>
    <p:extLst>
      <p:ext uri="{BB962C8B-B14F-4D97-AF65-F5344CB8AC3E}">
        <p14:creationId xmlns:p14="http://schemas.microsoft.com/office/powerpoint/2010/main" val="1323311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u="sng" dirty="0"/>
              <a:t>Conducta típica</a:t>
            </a:r>
          </a:p>
        </p:txBody>
      </p:sp>
      <p:sp>
        <p:nvSpPr>
          <p:cNvPr id="3" name="Marcador de contenido 2"/>
          <p:cNvSpPr>
            <a:spLocks noGrp="1"/>
          </p:cNvSpPr>
          <p:nvPr>
            <p:ph idx="1"/>
          </p:nvPr>
        </p:nvSpPr>
        <p:spPr>
          <a:xfrm>
            <a:off x="648586" y="1713185"/>
            <a:ext cx="10476614" cy="4783307"/>
          </a:xfrm>
        </p:spPr>
        <p:txBody>
          <a:bodyPr>
            <a:noAutofit/>
          </a:bodyPr>
          <a:lstStyle/>
          <a:p>
            <a:pPr marL="0" indent="0">
              <a:buNone/>
            </a:pPr>
            <a:r>
              <a:rPr lang="es-ES" b="1" u="sng" dirty="0"/>
              <a:t>INTERESES PARTICULARES</a:t>
            </a:r>
            <a:endParaRPr lang="es-PE" dirty="0"/>
          </a:p>
          <a:p>
            <a:pPr algn="just"/>
            <a:r>
              <a:rPr lang="es-ES" sz="2400" dirty="0"/>
              <a:t>El elemento típico “intereses particulares”, en inicio se enmarca a supuestos en los que el </a:t>
            </a:r>
            <a:r>
              <a:rPr lang="es-ES" sz="2400" dirty="0">
                <a:solidFill>
                  <a:srgbClr val="0070C0"/>
                </a:solidFill>
              </a:rPr>
              <a:t>Estado no tiene interés o forme parte del conflicto judicial o administrativo</a:t>
            </a:r>
            <a:r>
              <a:rPr lang="es-ES" sz="2400" dirty="0"/>
              <a:t>. </a:t>
            </a:r>
          </a:p>
          <a:p>
            <a:pPr algn="just"/>
            <a:r>
              <a:rPr lang="es-ES" sz="2400" dirty="0">
                <a:solidFill>
                  <a:srgbClr val="0070C0"/>
                </a:solidFill>
              </a:rPr>
              <a:t>El interés patrocinado debe ser de particular o privado </a:t>
            </a:r>
            <a:r>
              <a:rPr lang="es-ES" sz="2400" dirty="0"/>
              <a:t>(persona natural o jurídica). Casación </a:t>
            </a:r>
            <a:r>
              <a:rPr lang="es-ES" sz="2400" dirty="0" err="1"/>
              <a:t>N°</a:t>
            </a:r>
            <a:r>
              <a:rPr lang="es-ES" sz="2400" dirty="0"/>
              <a:t> 226-2012, Lima:</a:t>
            </a:r>
            <a:endParaRPr lang="es-PE" sz="2400" dirty="0"/>
          </a:p>
          <a:p>
            <a:pPr marL="274320" lvl="1" indent="0" algn="just">
              <a:buNone/>
            </a:pPr>
            <a:r>
              <a:rPr lang="es-ES" sz="2400" i="1" dirty="0"/>
              <a:t>- “Por </a:t>
            </a:r>
            <a:r>
              <a:rPr lang="es-ES" sz="2400" b="1" i="1" dirty="0">
                <a:solidFill>
                  <a:srgbClr val="FF0000"/>
                </a:solidFill>
              </a:rPr>
              <a:t>interés del particular</a:t>
            </a:r>
            <a:r>
              <a:rPr lang="es-ES" sz="2400" i="1" dirty="0">
                <a:solidFill>
                  <a:srgbClr val="FF0000"/>
                </a:solidFill>
              </a:rPr>
              <a:t> </a:t>
            </a:r>
            <a:r>
              <a:rPr lang="es-ES" sz="2400" i="1" dirty="0"/>
              <a:t>se hace referencia </a:t>
            </a:r>
            <a:r>
              <a:rPr lang="es-ES" sz="2400" b="1" i="1" dirty="0">
                <a:solidFill>
                  <a:srgbClr val="FF0000"/>
                </a:solidFill>
              </a:rPr>
              <a:t>directa de todo aquello que pueda ser pretendido por una persona que no pertenezca a la administración pública</a:t>
            </a:r>
            <a:r>
              <a:rPr lang="es-ES" sz="2400" i="1" dirty="0">
                <a:solidFill>
                  <a:srgbClr val="FF0000"/>
                </a:solidFill>
              </a:rPr>
              <a:t>”.</a:t>
            </a:r>
            <a:endParaRPr lang="es-PE" sz="2400" dirty="0">
              <a:solidFill>
                <a:srgbClr val="FF0000"/>
              </a:solidFill>
            </a:endParaRPr>
          </a:p>
          <a:p>
            <a:pPr marL="274320" lvl="1" indent="0" algn="just">
              <a:buNone/>
            </a:pPr>
            <a:r>
              <a:rPr lang="es-ES" sz="2400" i="1" dirty="0"/>
              <a:t>- “La condición de particular no depende de si la persona es un funcionario público o es una persona ajena a la administración pública, sino que está </a:t>
            </a:r>
            <a:r>
              <a:rPr lang="es-ES" sz="2400" b="1" i="1" dirty="0">
                <a:solidFill>
                  <a:srgbClr val="FF0000"/>
                </a:solidFill>
              </a:rPr>
              <a:t>en función directa de la relación que ella tiene con el sector de la administración pública en la que se le va a favorecer</a:t>
            </a:r>
            <a:r>
              <a:rPr lang="es-ES" sz="2400" i="1" dirty="0">
                <a:solidFill>
                  <a:srgbClr val="FF0000"/>
                </a:solidFill>
              </a:rPr>
              <a:t>”.</a:t>
            </a:r>
            <a:endParaRPr lang="es-PE" sz="3600" dirty="0">
              <a:solidFill>
                <a:srgbClr val="FF0000"/>
              </a:solidFill>
            </a:endParaRPr>
          </a:p>
          <a:p>
            <a:r>
              <a:rPr lang="es-ES" dirty="0"/>
              <a:t> </a:t>
            </a:r>
            <a:endParaRPr lang="es-PE" dirty="0"/>
          </a:p>
          <a:p>
            <a:pPr marL="274320" lvl="1" indent="0" algn="just">
              <a:buNone/>
            </a:pPr>
            <a:endParaRPr lang="es-PE" sz="2000" i="1" dirty="0"/>
          </a:p>
        </p:txBody>
      </p:sp>
    </p:spTree>
    <p:extLst>
      <p:ext uri="{BB962C8B-B14F-4D97-AF65-F5344CB8AC3E}">
        <p14:creationId xmlns:p14="http://schemas.microsoft.com/office/powerpoint/2010/main" val="952887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u="sng" dirty="0"/>
              <a:t>Conducta típica</a:t>
            </a:r>
          </a:p>
        </p:txBody>
      </p:sp>
      <p:sp>
        <p:nvSpPr>
          <p:cNvPr id="3" name="Marcador de contenido 2"/>
          <p:cNvSpPr>
            <a:spLocks noGrp="1"/>
          </p:cNvSpPr>
          <p:nvPr>
            <p:ph idx="1"/>
          </p:nvPr>
        </p:nvSpPr>
        <p:spPr>
          <a:xfrm>
            <a:off x="648586" y="1713185"/>
            <a:ext cx="10476614" cy="4783307"/>
          </a:xfrm>
        </p:spPr>
        <p:txBody>
          <a:bodyPr>
            <a:noAutofit/>
          </a:bodyPr>
          <a:lstStyle/>
          <a:p>
            <a:pPr marL="0" indent="0">
              <a:buNone/>
            </a:pPr>
            <a:r>
              <a:rPr lang="es-ES" b="1" u="sng" dirty="0"/>
              <a:t>INTERESES PARTICULARES</a:t>
            </a:r>
            <a:endParaRPr lang="es-PE" dirty="0"/>
          </a:p>
          <a:p>
            <a:pPr algn="just"/>
            <a:r>
              <a:rPr lang="es-ES" sz="2100" dirty="0"/>
              <a:t>El sujeto activo debe patrocinar intereses que </a:t>
            </a:r>
            <a:r>
              <a:rPr lang="es-ES" sz="2100" b="1" dirty="0">
                <a:solidFill>
                  <a:srgbClr val="0070C0"/>
                </a:solidFill>
              </a:rPr>
              <a:t>no sean propiamente la de ellos</a:t>
            </a:r>
            <a:r>
              <a:rPr lang="es-ES" sz="2100" dirty="0"/>
              <a:t>.</a:t>
            </a:r>
            <a:r>
              <a:rPr lang="es-PE" sz="2100" dirty="0"/>
              <a:t> </a:t>
            </a:r>
            <a:endParaRPr lang="es-ES" sz="2100" dirty="0"/>
          </a:p>
          <a:p>
            <a:pPr algn="just"/>
            <a:r>
              <a:rPr lang="es-ES_tradnl" sz="2100" b="1" dirty="0">
                <a:solidFill>
                  <a:srgbClr val="0070C0"/>
                </a:solidFill>
              </a:rPr>
              <a:t>El sujeto no instrumentaliza sus funciones públicas</a:t>
            </a:r>
            <a:r>
              <a:rPr lang="es-ES_tradnl" sz="2100" dirty="0"/>
              <a:t>, ya que lo propiamente mediatiza es su cualidad o indumentaria</a:t>
            </a:r>
            <a:r>
              <a:rPr lang="es-PE" sz="2100" dirty="0"/>
              <a:t>.</a:t>
            </a:r>
          </a:p>
          <a:p>
            <a:pPr algn="just"/>
            <a:r>
              <a:rPr lang="es-ES" sz="2100" b="1" dirty="0">
                <a:solidFill>
                  <a:srgbClr val="0070C0"/>
                </a:solidFill>
              </a:rPr>
              <a:t>No se configurará </a:t>
            </a:r>
            <a:r>
              <a:rPr lang="es-ES" sz="2100" dirty="0"/>
              <a:t>el delito si el sujeto activo realiza el patrocinio cuando </a:t>
            </a:r>
            <a:r>
              <a:rPr lang="es-ES" sz="2100" b="1" dirty="0">
                <a:solidFill>
                  <a:srgbClr val="0070C0"/>
                </a:solidFill>
              </a:rPr>
              <a:t>se vale de su profesión</a:t>
            </a:r>
            <a:r>
              <a:rPr lang="es-ES" sz="2100" dirty="0"/>
              <a:t>, y no de su cargo (</a:t>
            </a:r>
            <a:r>
              <a:rPr lang="es-ES" sz="2100" dirty="0" err="1"/>
              <a:t>p.e</a:t>
            </a:r>
            <a:r>
              <a:rPr lang="es-ES" sz="2100" dirty="0"/>
              <a:t>. caso del abogado-General en comisaria).</a:t>
            </a:r>
          </a:p>
          <a:p>
            <a:pPr algn="just"/>
            <a:r>
              <a:rPr lang="es-ES" sz="2100" dirty="0"/>
              <a:t>El interés particular puede ser para favorecer a un funcionario, siempre que el funcionario sea ajeno al ámbito en el cual procura que el sujeto activo intervenga para favorecerlo a través de la defensa de sus intereses, </a:t>
            </a:r>
            <a:r>
              <a:rPr lang="es-ES" sz="2100" b="1" dirty="0"/>
              <a:t>Casación </a:t>
            </a:r>
            <a:r>
              <a:rPr lang="es-ES" sz="2100" b="1" dirty="0" err="1"/>
              <a:t>N°</a:t>
            </a:r>
            <a:r>
              <a:rPr lang="es-ES" sz="2100" b="1" dirty="0"/>
              <a:t> 226-2012</a:t>
            </a:r>
            <a:r>
              <a:rPr lang="es-ES" sz="2100" dirty="0"/>
              <a:t>:</a:t>
            </a:r>
            <a:endParaRPr lang="es-PE" sz="2100" dirty="0"/>
          </a:p>
          <a:p>
            <a:pPr marL="0" indent="0" algn="just">
              <a:buNone/>
            </a:pPr>
            <a:r>
              <a:rPr lang="es-ES" sz="2100" i="1" dirty="0"/>
              <a:t>“(…)</a:t>
            </a:r>
            <a:r>
              <a:rPr lang="es-ES" sz="2100" b="1" i="1" dirty="0">
                <a:solidFill>
                  <a:srgbClr val="FF0000"/>
                </a:solidFill>
              </a:rPr>
              <a:t>el favorecido es -en relación al subsector de la Administración Pública- un particular, pues no tiene ningún tipo de injerencia en él</a:t>
            </a:r>
            <a:r>
              <a:rPr lang="es-ES" sz="2100" i="1" dirty="0">
                <a:solidFill>
                  <a:srgbClr val="FF0000"/>
                </a:solidFill>
              </a:rPr>
              <a:t>. </a:t>
            </a:r>
            <a:r>
              <a:rPr lang="es-ES" sz="2100" i="1" dirty="0"/>
              <a:t>Por lo que pese a ser un funcionario público, de cara a esta operación es considerado un particular, pues </a:t>
            </a:r>
            <a:r>
              <a:rPr lang="es-ES" sz="2100" b="1" i="1" dirty="0">
                <a:solidFill>
                  <a:srgbClr val="FF0000"/>
                </a:solidFill>
              </a:rPr>
              <a:t>carece de relación directa con el sector de la administración pública en donde es favorecido</a:t>
            </a:r>
            <a:r>
              <a:rPr lang="es-ES" sz="2100" i="1" dirty="0"/>
              <a:t>”. </a:t>
            </a:r>
            <a:endParaRPr lang="es-PE" sz="2100" dirty="0"/>
          </a:p>
          <a:p>
            <a:pPr algn="just"/>
            <a:endParaRPr lang="es-ES" dirty="0"/>
          </a:p>
          <a:p>
            <a:pPr algn="just"/>
            <a:endParaRPr lang="es-PE" dirty="0"/>
          </a:p>
          <a:p>
            <a:endParaRPr lang="es-PE" sz="2000" i="1" dirty="0"/>
          </a:p>
        </p:txBody>
      </p:sp>
    </p:spTree>
    <p:extLst>
      <p:ext uri="{BB962C8B-B14F-4D97-AF65-F5344CB8AC3E}">
        <p14:creationId xmlns:p14="http://schemas.microsoft.com/office/powerpoint/2010/main" val="1945665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1990" y="525636"/>
            <a:ext cx="10058400" cy="1371600"/>
          </a:xfrm>
        </p:spPr>
        <p:txBody>
          <a:bodyPr/>
          <a:lstStyle/>
          <a:p>
            <a:r>
              <a:rPr lang="es-ES" u="sng" dirty="0"/>
              <a:t>Conducta típica</a:t>
            </a:r>
          </a:p>
        </p:txBody>
      </p:sp>
      <p:sp>
        <p:nvSpPr>
          <p:cNvPr id="3" name="Marcador de contenido 2"/>
          <p:cNvSpPr>
            <a:spLocks noGrp="1"/>
          </p:cNvSpPr>
          <p:nvPr>
            <p:ph idx="1"/>
          </p:nvPr>
        </p:nvSpPr>
        <p:spPr>
          <a:xfrm>
            <a:off x="520994" y="1596228"/>
            <a:ext cx="11100391" cy="4300834"/>
          </a:xfrm>
        </p:spPr>
        <p:txBody>
          <a:bodyPr>
            <a:noAutofit/>
          </a:bodyPr>
          <a:lstStyle/>
          <a:p>
            <a:pPr marL="0" indent="0">
              <a:buNone/>
            </a:pPr>
            <a:r>
              <a:rPr lang="es-ES" b="1" dirty="0"/>
              <a:t>a) </a:t>
            </a:r>
            <a:r>
              <a:rPr lang="es-ES" b="1" u="sng" dirty="0"/>
              <a:t>INTERÉS LEGÍTIMO E ILEGITIMO</a:t>
            </a:r>
            <a:endParaRPr lang="es-PE" dirty="0"/>
          </a:p>
          <a:p>
            <a:pPr algn="just"/>
            <a:r>
              <a:rPr lang="es-ES" sz="2300" dirty="0"/>
              <a:t>El interés patrocinado </a:t>
            </a:r>
            <a:r>
              <a:rPr lang="es-ES" sz="2300" b="1" dirty="0">
                <a:solidFill>
                  <a:srgbClr val="FF0000"/>
                </a:solidFill>
              </a:rPr>
              <a:t>puede ser tanto lícito, como ilícito (fuera del ámbito legal), </a:t>
            </a:r>
            <a:r>
              <a:rPr lang="es-ES" sz="2300" dirty="0"/>
              <a:t>en el Código penal brasileño, si el interés patrocinado es ilegítimo, la pena se agrava. </a:t>
            </a:r>
          </a:p>
          <a:p>
            <a:pPr algn="just"/>
            <a:r>
              <a:rPr lang="es-ES" sz="2300" dirty="0"/>
              <a:t>El acto de </a:t>
            </a:r>
            <a:r>
              <a:rPr lang="es-ES" sz="2300" b="1" dirty="0">
                <a:solidFill>
                  <a:srgbClr val="FF0000"/>
                </a:solidFill>
              </a:rPr>
              <a:t>patrocinar indebidamente, no requiere que se encuentre prohibido en alguna norma administrativa, </a:t>
            </a:r>
            <a:r>
              <a:rPr lang="es-ES" sz="2300" dirty="0"/>
              <a:t>pues también puede entrar a tallar el elemento ético. </a:t>
            </a:r>
          </a:p>
          <a:p>
            <a:pPr algn="just"/>
            <a:r>
              <a:rPr lang="es-ES" sz="2300" dirty="0"/>
              <a:t>Un sector doctrinal considera que el interés particular debe ser ilegítimo, en caso procure un acto legítimo, señala el profesor </a:t>
            </a:r>
            <a:r>
              <a:rPr lang="es-ES" sz="2300" b="1" dirty="0">
                <a:solidFill>
                  <a:srgbClr val="FF0000"/>
                </a:solidFill>
              </a:rPr>
              <a:t>Abanto Vásquez</a:t>
            </a:r>
            <a:r>
              <a:rPr lang="es-ES" sz="2300" dirty="0"/>
              <a:t>, </a:t>
            </a:r>
            <a:r>
              <a:rPr lang="es-ES" sz="2300" dirty="0" err="1"/>
              <a:t>p.e</a:t>
            </a:r>
            <a:r>
              <a:rPr lang="es-ES" sz="2300" dirty="0"/>
              <a:t>. “</a:t>
            </a:r>
            <a:r>
              <a:rPr lang="es-ES" sz="2300" b="1" i="1" dirty="0">
                <a:solidFill>
                  <a:srgbClr val="FF0000"/>
                </a:solidFill>
              </a:rPr>
              <a:t>Que se cumplan los plazos legales, que no prevarique, etc.”, </a:t>
            </a:r>
            <a:r>
              <a:rPr lang="es-ES" sz="2300" b="1" dirty="0">
                <a:solidFill>
                  <a:srgbClr val="FF0000"/>
                </a:solidFill>
              </a:rPr>
              <a:t>no sería delito,</a:t>
            </a:r>
            <a:r>
              <a:rPr lang="es-ES" sz="2300" dirty="0"/>
              <a:t> sino un acto propio del derecho administrativo sancionador</a:t>
            </a:r>
            <a:r>
              <a:rPr lang="es-ES" sz="2300" i="1" dirty="0"/>
              <a:t>. </a:t>
            </a:r>
            <a:r>
              <a:rPr lang="es-ES" sz="2300" dirty="0"/>
              <a:t>Sobre el particular,</a:t>
            </a:r>
            <a:r>
              <a:rPr lang="es-ES" sz="2300" b="1" dirty="0">
                <a:solidFill>
                  <a:srgbClr val="FF0000"/>
                </a:solidFill>
              </a:rPr>
              <a:t> consideramos </a:t>
            </a:r>
            <a:r>
              <a:rPr lang="es-ES" sz="2300" dirty="0"/>
              <a:t>que </a:t>
            </a:r>
            <a:r>
              <a:rPr lang="es-ES" sz="2300" b="1" dirty="0">
                <a:solidFill>
                  <a:srgbClr val="FF0000"/>
                </a:solidFill>
              </a:rPr>
              <a:t>en ambos se afecta la expectativa que pesa sobre el agente delictivo de no interferir (patrocinar), </a:t>
            </a:r>
            <a:r>
              <a:rPr lang="es-ES" sz="2300" dirty="0"/>
              <a:t>utilizando su cualidad especial, en las actividades del funcionario que tiene en su ámbito resolver la situación del particular interesado, </a:t>
            </a:r>
            <a:r>
              <a:rPr lang="es-ES" sz="2300" b="1" dirty="0">
                <a:solidFill>
                  <a:srgbClr val="FF0000"/>
                </a:solidFill>
              </a:rPr>
              <a:t>lo primordial no es la licitud del acto que se pretende, sino el acto de patrocinar indebidamente.</a:t>
            </a:r>
            <a:endParaRPr lang="es-PE" sz="2300" b="1" dirty="0">
              <a:solidFill>
                <a:srgbClr val="FF0000"/>
              </a:solidFill>
            </a:endParaRPr>
          </a:p>
        </p:txBody>
      </p:sp>
    </p:spTree>
    <p:extLst>
      <p:ext uri="{BB962C8B-B14F-4D97-AF65-F5344CB8AC3E}">
        <p14:creationId xmlns:p14="http://schemas.microsoft.com/office/powerpoint/2010/main" val="1864106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u="sng" dirty="0"/>
              <a:t>Conducta típica</a:t>
            </a:r>
          </a:p>
        </p:txBody>
      </p:sp>
      <p:sp>
        <p:nvSpPr>
          <p:cNvPr id="3" name="Marcador de contenido 2"/>
          <p:cNvSpPr>
            <a:spLocks noGrp="1"/>
          </p:cNvSpPr>
          <p:nvPr>
            <p:ph idx="1"/>
          </p:nvPr>
        </p:nvSpPr>
        <p:spPr>
          <a:xfrm>
            <a:off x="669849" y="1713186"/>
            <a:ext cx="10940903" cy="4793940"/>
          </a:xfrm>
        </p:spPr>
        <p:txBody>
          <a:bodyPr>
            <a:noAutofit/>
          </a:bodyPr>
          <a:lstStyle/>
          <a:p>
            <a:pPr marL="0" indent="0" algn="just">
              <a:buNone/>
            </a:pPr>
            <a:r>
              <a:rPr lang="es-ES" b="1" u="sng" dirty="0"/>
              <a:t>VALERSE DEL CARGO</a:t>
            </a:r>
            <a:endParaRPr lang="es-PE" dirty="0"/>
          </a:p>
          <a:p>
            <a:pPr algn="just"/>
            <a:r>
              <a:rPr lang="es-ES" sz="2200" b="1" dirty="0">
                <a:solidFill>
                  <a:srgbClr val="FF0000"/>
                </a:solidFill>
              </a:rPr>
              <a:t>Se encuentra relacionado al cargo o cualidad </a:t>
            </a:r>
            <a:r>
              <a:rPr lang="es-ES" sz="2200" dirty="0"/>
              <a:t>que posee el sujeto activo, quien debe formar parte de la administración pública, como funcionario o servicio público. </a:t>
            </a:r>
          </a:p>
          <a:p>
            <a:pPr algn="just"/>
            <a:r>
              <a:rPr lang="es-ES" sz="2200" b="1" dirty="0">
                <a:solidFill>
                  <a:srgbClr val="FF0000"/>
                </a:solidFill>
              </a:rPr>
              <a:t>La cualidad que posee lo coloca en una situación de privilegio o ventaja al interior de la administración</a:t>
            </a:r>
            <a:r>
              <a:rPr lang="es-ES" sz="2200" dirty="0"/>
              <a:t>, a partir de ahí hace prevalecer o preponderar su cargo para presionar, influenciar o direccionar la actividad del funcionario que tiene a su cargo un caso de interés del particular. Casación </a:t>
            </a:r>
            <a:r>
              <a:rPr lang="es-ES" sz="2200" dirty="0" err="1"/>
              <a:t>N°</a:t>
            </a:r>
            <a:r>
              <a:rPr lang="es-ES" sz="2200" dirty="0"/>
              <a:t> 226-2012, Lima:</a:t>
            </a:r>
            <a:endParaRPr lang="es-PE" sz="2200" dirty="0"/>
          </a:p>
          <a:p>
            <a:pPr marL="274320" lvl="1" indent="0" algn="just">
              <a:buNone/>
            </a:pPr>
            <a:r>
              <a:rPr lang="es-ES" sz="2000" i="1" dirty="0"/>
              <a:t>“DÉCIMO SEGUNDO.- El primer elemento a valorar es el valerse del cargo, que en el tipo peal ha sido descrito como de la calidad de funcionario o servidor público. El acceso de una persona a la función o al servicio público </a:t>
            </a:r>
            <a:r>
              <a:rPr lang="es-ES" sz="2000" b="1" i="1" dirty="0">
                <a:solidFill>
                  <a:srgbClr val="FF0000"/>
                </a:solidFill>
              </a:rPr>
              <a:t>le da una serie de prerrogativas que lo colocan -con relación a un particular- en una posición privilegiada al interior de la administración</a:t>
            </a:r>
            <a:r>
              <a:rPr lang="es-ES" sz="2000" i="1" dirty="0">
                <a:solidFill>
                  <a:srgbClr val="FF0000"/>
                </a:solidFill>
              </a:rPr>
              <a:t> </a:t>
            </a:r>
            <a:r>
              <a:rPr lang="es-ES" sz="2000" i="1" dirty="0"/>
              <a:t>pública. </a:t>
            </a:r>
            <a:r>
              <a:rPr lang="es-ES" sz="2000" i="1" u="sng" dirty="0">
                <a:effectLst>
                  <a:outerShdw blurRad="38100" dist="38100" dir="2700000" algn="tl">
                    <a:srgbClr val="000000">
                      <a:alpha val="43137"/>
                    </a:srgbClr>
                  </a:outerShdw>
                </a:effectLst>
              </a:rPr>
              <a:t>Es </a:t>
            </a:r>
            <a:r>
              <a:rPr lang="es-ES" sz="2000" b="1" i="1" u="sng" dirty="0">
                <a:solidFill>
                  <a:srgbClr val="FF0000"/>
                </a:solidFill>
                <a:effectLst>
                  <a:outerShdw blurRad="38100" dist="38100" dir="2700000" algn="tl">
                    <a:srgbClr val="000000">
                      <a:alpha val="43137"/>
                    </a:srgbClr>
                  </a:outerShdw>
                </a:effectLst>
              </a:rPr>
              <a:t>gracias a esa función que él puede ejercer directamente el poder conferido a su persona</a:t>
            </a:r>
            <a:r>
              <a:rPr lang="es-ES" sz="2000" b="1" i="1" dirty="0">
                <a:solidFill>
                  <a:srgbClr val="FF0000"/>
                </a:solidFill>
              </a:rPr>
              <a:t> </a:t>
            </a:r>
            <a:r>
              <a:rPr lang="es-ES" sz="2000" i="1" dirty="0"/>
              <a:t>dentro de los límites de su función. Asimismo, en razón del cargo, </a:t>
            </a:r>
            <a:r>
              <a:rPr lang="es-ES" sz="2000" b="1" i="1" dirty="0">
                <a:solidFill>
                  <a:srgbClr val="FF0000"/>
                </a:solidFill>
              </a:rPr>
              <a:t>él puede tener algún tipo de influencia, directa o indirecta, sobre otro funcionario.”</a:t>
            </a:r>
          </a:p>
          <a:p>
            <a:endParaRPr lang="es-PE" dirty="0"/>
          </a:p>
        </p:txBody>
      </p:sp>
    </p:spTree>
    <p:extLst>
      <p:ext uri="{BB962C8B-B14F-4D97-AF65-F5344CB8AC3E}">
        <p14:creationId xmlns:p14="http://schemas.microsoft.com/office/powerpoint/2010/main" val="820727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u="sng" dirty="0"/>
              <a:t>Conducta típica</a:t>
            </a:r>
          </a:p>
        </p:txBody>
      </p:sp>
      <p:sp>
        <p:nvSpPr>
          <p:cNvPr id="3" name="Marcador de contenido 2"/>
          <p:cNvSpPr>
            <a:spLocks noGrp="1"/>
          </p:cNvSpPr>
          <p:nvPr>
            <p:ph idx="1"/>
          </p:nvPr>
        </p:nvSpPr>
        <p:spPr>
          <a:xfrm>
            <a:off x="669849" y="1713185"/>
            <a:ext cx="10940903" cy="4974693"/>
          </a:xfrm>
        </p:spPr>
        <p:txBody>
          <a:bodyPr>
            <a:noAutofit/>
          </a:bodyPr>
          <a:lstStyle/>
          <a:p>
            <a:pPr marL="0" indent="0" algn="just">
              <a:buNone/>
            </a:pPr>
            <a:r>
              <a:rPr lang="es-ES" b="1" u="sng" dirty="0"/>
              <a:t>VALERSE DEL CARGO</a:t>
            </a:r>
            <a:endParaRPr lang="es-PE" dirty="0"/>
          </a:p>
          <a:p>
            <a:pPr algn="just"/>
            <a:r>
              <a:rPr lang="es-ES" sz="2400" b="1" dirty="0">
                <a:solidFill>
                  <a:srgbClr val="FF0000"/>
                </a:solidFill>
              </a:rPr>
              <a:t>Es el privilegio que tiene el sujeto activo dentro de la administración pública</a:t>
            </a:r>
            <a:r>
              <a:rPr lang="es-ES" sz="2400" dirty="0"/>
              <a:t>, lo que le permite influenciar sobre otro funcionario. Casación </a:t>
            </a:r>
            <a:r>
              <a:rPr lang="es-ES" sz="2400" dirty="0" err="1"/>
              <a:t>N°</a:t>
            </a:r>
            <a:r>
              <a:rPr lang="es-ES" sz="2400" dirty="0"/>
              <a:t> 226-2012, Lima: </a:t>
            </a:r>
            <a:endParaRPr lang="es-PE" sz="2400" dirty="0"/>
          </a:p>
          <a:p>
            <a:pPr marL="274320" lvl="1" indent="0" algn="just">
              <a:buNone/>
            </a:pPr>
            <a:r>
              <a:rPr lang="es-ES" sz="2000" i="1" dirty="0"/>
              <a:t>“</a:t>
            </a:r>
          </a:p>
          <a:p>
            <a:pPr marL="274320" lvl="1" indent="0" algn="just">
              <a:buNone/>
            </a:pPr>
            <a:r>
              <a:rPr lang="es-ES" sz="2000" i="1" dirty="0"/>
              <a:t>Al analizarse este elemento </a:t>
            </a:r>
            <a:r>
              <a:rPr lang="es-ES" sz="2000" b="1" i="1" dirty="0">
                <a:solidFill>
                  <a:srgbClr val="FF0000"/>
                </a:solidFill>
              </a:rPr>
              <a:t>tiene que ser contrastada la función o servicio público desempeñado y su importancia con el interés particular</a:t>
            </a:r>
            <a:r>
              <a:rPr lang="es-ES" sz="2000" i="1" dirty="0">
                <a:solidFill>
                  <a:srgbClr val="FF0000"/>
                </a:solidFill>
              </a:rPr>
              <a:t> </a:t>
            </a:r>
            <a:r>
              <a:rPr lang="es-ES" sz="2000" i="1" dirty="0"/>
              <a:t>que se desea patrocinar. De esta forma, </a:t>
            </a:r>
            <a:r>
              <a:rPr lang="es-ES" sz="2000" b="1" i="1" dirty="0">
                <a:solidFill>
                  <a:srgbClr val="FF0000"/>
                </a:solidFill>
              </a:rPr>
              <a:t>la idoneidad de la conducta estará en relación con el nexo entre el cargo desempeñado y el patrocinio del interés</a:t>
            </a:r>
            <a:r>
              <a:rPr lang="es-ES" sz="2000" i="1" dirty="0">
                <a:solidFill>
                  <a:srgbClr val="FF0000"/>
                </a:solidFill>
              </a:rPr>
              <a:t>”.</a:t>
            </a:r>
            <a:endParaRPr lang="es-PE" sz="2000" dirty="0">
              <a:solidFill>
                <a:srgbClr val="FF0000"/>
              </a:solidFill>
            </a:endParaRPr>
          </a:p>
          <a:p>
            <a:pPr algn="just"/>
            <a:endParaRPr lang="es-ES" sz="2400" b="1" dirty="0">
              <a:solidFill>
                <a:srgbClr val="FF0000"/>
              </a:solidFill>
            </a:endParaRPr>
          </a:p>
          <a:p>
            <a:pPr algn="just"/>
            <a:r>
              <a:rPr lang="es-ES" sz="2400" b="1" dirty="0">
                <a:solidFill>
                  <a:srgbClr val="FF0000"/>
                </a:solidFill>
              </a:rPr>
              <a:t>Es indiferente que dicha cualidad resulta jerárquicamente inferior </a:t>
            </a:r>
            <a:r>
              <a:rPr lang="es-ES" sz="2400" dirty="0"/>
              <a:t>al del funcionario ante el cual se trata de interceder, </a:t>
            </a:r>
            <a:r>
              <a:rPr lang="es-ES" sz="2400" dirty="0" err="1"/>
              <a:t>p.e</a:t>
            </a:r>
            <a:r>
              <a:rPr lang="es-ES" sz="2400" dirty="0"/>
              <a:t>. un oficial de tránsito con un general de la PNP, lo relevante es aprovecharse de la cualidad de funcionario.</a:t>
            </a:r>
            <a:endParaRPr lang="es-PE" sz="2400" dirty="0"/>
          </a:p>
          <a:p>
            <a:endParaRPr lang="es-PE" dirty="0"/>
          </a:p>
        </p:txBody>
      </p:sp>
    </p:spTree>
    <p:extLst>
      <p:ext uri="{BB962C8B-B14F-4D97-AF65-F5344CB8AC3E}">
        <p14:creationId xmlns:p14="http://schemas.microsoft.com/office/powerpoint/2010/main" val="1873715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u="sng" dirty="0"/>
              <a:t>Conducta típica</a:t>
            </a:r>
          </a:p>
        </p:txBody>
      </p:sp>
      <p:sp>
        <p:nvSpPr>
          <p:cNvPr id="3" name="Marcador de contenido 2"/>
          <p:cNvSpPr>
            <a:spLocks noGrp="1"/>
          </p:cNvSpPr>
          <p:nvPr>
            <p:ph idx="1"/>
          </p:nvPr>
        </p:nvSpPr>
        <p:spPr>
          <a:xfrm>
            <a:off x="669849" y="1713185"/>
            <a:ext cx="10940903" cy="4974693"/>
          </a:xfrm>
        </p:spPr>
        <p:txBody>
          <a:bodyPr>
            <a:noAutofit/>
          </a:bodyPr>
          <a:lstStyle/>
          <a:p>
            <a:pPr marL="0" indent="0" algn="just">
              <a:buNone/>
            </a:pPr>
            <a:r>
              <a:rPr lang="es-ES" b="1" u="sng" dirty="0"/>
              <a:t>VALERSE DEL CARGO</a:t>
            </a:r>
            <a:endParaRPr lang="es-PE" dirty="0"/>
          </a:p>
          <a:p>
            <a:pPr algn="just"/>
            <a:r>
              <a:rPr lang="es-ES" sz="2400" b="1" dirty="0">
                <a:solidFill>
                  <a:srgbClr val="FF0000"/>
                </a:solidFill>
              </a:rPr>
              <a:t>El prevalimiento del cargo no tiene que ser, necesariamente, expreso</a:t>
            </a:r>
            <a:r>
              <a:rPr lang="es-ES" sz="2400" dirty="0"/>
              <a:t>, en el sentido que el sujeto activo mencione o afirme su cualidad de funcionario o investidura, pues existirá situaciones en las que por conocimiento público (figuras públicas como los congresistas, ministros, etc.) o por la misma indumentaria (General PNP, etc.), generará en el funcionario ante el cual se interviene para favorecer a un tercero, el conocimiento de que su interlocutor es un funcionario público, no compartimos R.N. 1054-2001-Lima :</a:t>
            </a:r>
            <a:endParaRPr lang="es-PE" sz="2400" dirty="0"/>
          </a:p>
          <a:p>
            <a:pPr marL="274320" lvl="1" indent="0" algn="just">
              <a:buNone/>
            </a:pPr>
            <a:endParaRPr lang="es-ES" sz="2000" i="1" dirty="0"/>
          </a:p>
          <a:p>
            <a:pPr marL="274320" lvl="1" indent="0" algn="just">
              <a:buNone/>
            </a:pPr>
            <a:r>
              <a:rPr lang="es-ES" sz="2800" i="1" dirty="0"/>
              <a:t>“Que, respecto al delito de patrocinio ilegal, la conducta del encausado no se ajusta en forma precisa a la definición allí establecida, </a:t>
            </a:r>
            <a:r>
              <a:rPr lang="es-ES" sz="2800" b="1" i="1" dirty="0">
                <a:solidFill>
                  <a:srgbClr val="FF0000"/>
                </a:solidFill>
              </a:rPr>
              <a:t>pues se requiere expresamente que el agente se haya valido de su condición de regidor </a:t>
            </a:r>
            <a:r>
              <a:rPr lang="es-ES" sz="2800" i="1" dirty="0"/>
              <a:t>para patrocinar intereses particulares, lo cual no ha sucedido en autor. Jurisprudencia”.</a:t>
            </a:r>
            <a:endParaRPr lang="es-PE" sz="2800" dirty="0"/>
          </a:p>
        </p:txBody>
      </p:sp>
    </p:spTree>
    <p:extLst>
      <p:ext uri="{BB962C8B-B14F-4D97-AF65-F5344CB8AC3E}">
        <p14:creationId xmlns:p14="http://schemas.microsoft.com/office/powerpoint/2010/main" val="1549636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u="sng" dirty="0"/>
              <a:t>Conducta típica</a:t>
            </a:r>
          </a:p>
        </p:txBody>
      </p:sp>
      <p:sp>
        <p:nvSpPr>
          <p:cNvPr id="3" name="Marcador de contenido 2"/>
          <p:cNvSpPr>
            <a:spLocks noGrp="1"/>
          </p:cNvSpPr>
          <p:nvPr>
            <p:ph idx="1"/>
          </p:nvPr>
        </p:nvSpPr>
        <p:spPr>
          <a:xfrm>
            <a:off x="425301" y="1713185"/>
            <a:ext cx="11323675" cy="4751409"/>
          </a:xfrm>
        </p:spPr>
        <p:txBody>
          <a:bodyPr>
            <a:noAutofit/>
          </a:bodyPr>
          <a:lstStyle/>
          <a:p>
            <a:pPr marL="0" indent="0">
              <a:buNone/>
            </a:pPr>
            <a:r>
              <a:rPr lang="es-ES" b="1" u="sng" dirty="0"/>
              <a:t>PATROCINAR</a:t>
            </a:r>
            <a:endParaRPr lang="es-PE" dirty="0"/>
          </a:p>
          <a:p>
            <a:pPr algn="just"/>
            <a:r>
              <a:rPr lang="es-ES" sz="1900" dirty="0"/>
              <a:t>Se refiere a actos de </a:t>
            </a:r>
            <a:r>
              <a:rPr lang="es-ES" sz="1900" b="1" dirty="0">
                <a:solidFill>
                  <a:srgbClr val="FF0000"/>
                </a:solidFill>
              </a:rPr>
              <a:t>defender, representar, promover, pleitear, abogar o interceder por un interés ajeno</a:t>
            </a:r>
            <a:r>
              <a:rPr lang="es-ES" sz="1900" dirty="0"/>
              <a:t>, por sí mismo o por intermedio de terceros, sea a través de un acto material, de forma oral o escrita, de manera personal o cualquier medio (teléfono, mensaje, documento, etc.). </a:t>
            </a:r>
            <a:r>
              <a:rPr lang="es-ES" sz="1900" dirty="0" err="1"/>
              <a:t>Exp</a:t>
            </a:r>
            <a:r>
              <a:rPr lang="es-ES" sz="1900" dirty="0"/>
              <a:t>. </a:t>
            </a:r>
            <a:r>
              <a:rPr lang="es-ES" sz="1900" dirty="0" err="1"/>
              <a:t>N°</a:t>
            </a:r>
            <a:r>
              <a:rPr lang="es-ES" sz="1900" dirty="0"/>
              <a:t> 00021-2011:</a:t>
            </a:r>
          </a:p>
          <a:p>
            <a:pPr marL="274320" lvl="1" indent="0" algn="just">
              <a:buNone/>
            </a:pPr>
            <a:r>
              <a:rPr lang="es-ES" sz="1900" i="1" dirty="0"/>
              <a:t>“El término se refiere a actos </a:t>
            </a:r>
            <a:r>
              <a:rPr lang="es-ES" sz="1900" b="1" i="1" dirty="0"/>
              <a:t>de defender, representar o interceder</a:t>
            </a:r>
            <a:r>
              <a:rPr lang="es-ES" sz="1900" i="1" dirty="0"/>
              <a:t> por sí mismo o por intermedio de tercero.</a:t>
            </a:r>
            <a:endParaRPr lang="es-PE" sz="1900" dirty="0"/>
          </a:p>
          <a:p>
            <a:pPr algn="just"/>
            <a:r>
              <a:rPr lang="es-ES" sz="1900" b="1" dirty="0">
                <a:solidFill>
                  <a:srgbClr val="FF0000"/>
                </a:solidFill>
              </a:rPr>
              <a:t>No se reduce a simples comentarios, ilustración genéricas</a:t>
            </a:r>
            <a:r>
              <a:rPr lang="es-ES" sz="1900" dirty="0"/>
              <a:t>, discursos, artículos o publicaciones no vinculante, que puede muy bien realizar cualquier funcionario o servidor público, Casación </a:t>
            </a:r>
            <a:r>
              <a:rPr lang="es-ES" sz="1900" dirty="0" err="1"/>
              <a:t>N°</a:t>
            </a:r>
            <a:r>
              <a:rPr lang="es-ES" sz="1900" dirty="0"/>
              <a:t> 226-2012, Lima: </a:t>
            </a:r>
            <a:endParaRPr lang="es-PE" sz="1900" dirty="0"/>
          </a:p>
          <a:p>
            <a:pPr marL="274320" lvl="1" indent="0" algn="just">
              <a:buNone/>
            </a:pPr>
            <a:r>
              <a:rPr lang="es-ES" sz="1900" i="1" dirty="0"/>
              <a:t>“Décimo tercero.- (…) La </a:t>
            </a:r>
            <a:r>
              <a:rPr lang="es-ES" sz="1900" b="1" i="1" dirty="0">
                <a:solidFill>
                  <a:srgbClr val="FF0000"/>
                </a:solidFill>
              </a:rPr>
              <a:t>acción de patrocinar implica</a:t>
            </a:r>
            <a:r>
              <a:rPr lang="es-ES" sz="1900" i="1" dirty="0">
                <a:solidFill>
                  <a:srgbClr val="FF0000"/>
                </a:solidFill>
              </a:rPr>
              <a:t> </a:t>
            </a:r>
            <a:r>
              <a:rPr lang="es-ES" sz="1900" i="1" dirty="0"/>
              <a:t>todo suceso que </a:t>
            </a:r>
            <a:r>
              <a:rPr lang="es-ES" sz="1900" b="1" i="1" dirty="0">
                <a:solidFill>
                  <a:srgbClr val="FF0000"/>
                </a:solidFill>
              </a:rPr>
              <a:t>permita la mejora de una determinada situación</a:t>
            </a:r>
            <a:r>
              <a:rPr lang="es-ES" sz="1900" i="1" dirty="0">
                <a:solidFill>
                  <a:srgbClr val="FF0000"/>
                </a:solidFill>
              </a:rPr>
              <a:t> </a:t>
            </a:r>
            <a:r>
              <a:rPr lang="es-ES" sz="1900" i="1" dirty="0"/>
              <a:t>jurídica, la cual puede </a:t>
            </a:r>
            <a:r>
              <a:rPr lang="es-ES" sz="1900" b="1" i="1" dirty="0">
                <a:solidFill>
                  <a:srgbClr val="FF0000"/>
                </a:solidFill>
              </a:rPr>
              <a:t>expresarse en el asesoramiento o en la defensa</a:t>
            </a:r>
            <a:r>
              <a:rPr lang="es-ES" sz="1900" i="1" dirty="0">
                <a:solidFill>
                  <a:srgbClr val="FF0000"/>
                </a:solidFill>
              </a:rPr>
              <a:t>. </a:t>
            </a:r>
            <a:r>
              <a:rPr lang="es-ES" sz="1900" b="1" i="1" dirty="0">
                <a:solidFill>
                  <a:srgbClr val="FF0000"/>
                </a:solidFill>
              </a:rPr>
              <a:t>Dentro de los actos de asesoramiento se encuentran todas aquellas conductas que impliquen un consejo -de cualquier índole- para mejorar la posición de una persona o una situación</a:t>
            </a:r>
            <a:r>
              <a:rPr lang="es-ES" sz="1900" i="1" dirty="0">
                <a:solidFill>
                  <a:srgbClr val="FF0000"/>
                </a:solidFill>
              </a:rPr>
              <a:t>. </a:t>
            </a:r>
            <a:r>
              <a:rPr lang="es-ES" sz="1900" i="1" dirty="0"/>
              <a:t>Es importante resaltar que el consejo emitido implica una</a:t>
            </a:r>
            <a:r>
              <a:rPr lang="es-ES" sz="1900" b="1" i="1" dirty="0"/>
              <a:t> </a:t>
            </a:r>
            <a:r>
              <a:rPr lang="es-ES" sz="1900" b="1" i="1" dirty="0">
                <a:solidFill>
                  <a:srgbClr val="FF0000"/>
                </a:solidFill>
              </a:rPr>
              <a:t>opinión directa y concreta sobre una acción a tomar que redunde en el interés del particular ante la administración pública</a:t>
            </a:r>
            <a:r>
              <a:rPr lang="es-ES" sz="1900" i="1" dirty="0">
                <a:solidFill>
                  <a:srgbClr val="FF0000"/>
                </a:solidFill>
              </a:rPr>
              <a:t>.</a:t>
            </a:r>
            <a:r>
              <a:rPr lang="es-ES" sz="1900" i="1" dirty="0"/>
              <a:t> La defensa -acto de patrocinio por excelencia- </a:t>
            </a:r>
            <a:r>
              <a:rPr lang="es-ES" sz="1900" b="1" i="1" dirty="0">
                <a:solidFill>
                  <a:srgbClr val="FF0000"/>
                </a:solidFill>
              </a:rPr>
              <a:t>implica que el sujeto activo haga suya la causa y trate de que la postura asumida prevalezca frente a otras posturas,</a:t>
            </a:r>
            <a:r>
              <a:rPr lang="es-ES" sz="1900" i="1" dirty="0"/>
              <a:t> para lo cual abogará por la misma de forma necesariamente directa”.</a:t>
            </a:r>
            <a:endParaRPr lang="es-PE" sz="1900" dirty="0"/>
          </a:p>
        </p:txBody>
      </p:sp>
    </p:spTree>
    <p:extLst>
      <p:ext uri="{BB962C8B-B14F-4D97-AF65-F5344CB8AC3E}">
        <p14:creationId xmlns:p14="http://schemas.microsoft.com/office/powerpoint/2010/main" val="26941150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u="sng" dirty="0"/>
              <a:t>Conducta típica</a:t>
            </a:r>
          </a:p>
        </p:txBody>
      </p:sp>
      <p:sp>
        <p:nvSpPr>
          <p:cNvPr id="3" name="Marcador de contenido 2"/>
          <p:cNvSpPr>
            <a:spLocks noGrp="1"/>
          </p:cNvSpPr>
          <p:nvPr>
            <p:ph idx="1"/>
          </p:nvPr>
        </p:nvSpPr>
        <p:spPr>
          <a:xfrm>
            <a:off x="425301" y="1713185"/>
            <a:ext cx="11323675" cy="4751409"/>
          </a:xfrm>
        </p:spPr>
        <p:txBody>
          <a:bodyPr>
            <a:noAutofit/>
          </a:bodyPr>
          <a:lstStyle/>
          <a:p>
            <a:pPr marL="0" indent="0">
              <a:buNone/>
            </a:pPr>
            <a:r>
              <a:rPr lang="es-ES" b="1" u="sng" dirty="0"/>
              <a:t>PATROCINAR</a:t>
            </a:r>
            <a:endParaRPr lang="es-PE" dirty="0"/>
          </a:p>
          <a:p>
            <a:r>
              <a:rPr lang="es-ES" sz="2100" b="1" dirty="0">
                <a:solidFill>
                  <a:srgbClr val="FF0000"/>
                </a:solidFill>
              </a:rPr>
              <a:t>Se puede circunscribir a obtener información</a:t>
            </a:r>
            <a:r>
              <a:rPr lang="es-ES" sz="2100" dirty="0"/>
              <a:t>, por lo que el marco de patrocinar intereses </a:t>
            </a:r>
            <a:r>
              <a:rPr lang="es-ES" sz="2100" b="1" dirty="0">
                <a:solidFill>
                  <a:srgbClr val="FF0000"/>
                </a:solidFill>
              </a:rPr>
              <a:t>es para el caso amplio </a:t>
            </a:r>
            <a:r>
              <a:rPr lang="es-ES" sz="2100" dirty="0"/>
              <a:t>(estado de una investigación penal, el sentido de una resolución judicial que aún no ha sido notificada o publicada); Casación </a:t>
            </a:r>
            <a:r>
              <a:rPr lang="es-ES" sz="2100" dirty="0" err="1"/>
              <a:t>N°</a:t>
            </a:r>
            <a:r>
              <a:rPr lang="es-ES" sz="2100" dirty="0"/>
              <a:t> 226-2012:</a:t>
            </a:r>
            <a:endParaRPr lang="es-PE" sz="2100" dirty="0"/>
          </a:p>
          <a:p>
            <a:pPr marL="0" indent="0" algn="just">
              <a:buNone/>
            </a:pPr>
            <a:r>
              <a:rPr lang="es-ES" sz="2100" i="1" dirty="0"/>
              <a:t>“En primer lugar, el recurrente señala que no se ha valido de su cargo para poder patrocinar los intereses del Sr. Saba De Andrea. Esta afirmación debe ser descartada si tomamos en consideración la acción del recurrente. En su condición de funcionario de PETROPERÚ (Secretario General) se valió de su cargo para poder obtener permisos de salida, a efectos de realizar las actividades de patrocino del testigo Saba De Andrea. </a:t>
            </a:r>
            <a:r>
              <a:rPr lang="es-ES" sz="2100" b="1" i="1" dirty="0">
                <a:solidFill>
                  <a:srgbClr val="FF0000"/>
                </a:solidFill>
              </a:rPr>
              <a:t>Entre las actividades en las cuales participó se encuentran: </a:t>
            </a:r>
            <a:r>
              <a:rPr lang="es-ES" sz="2100" b="1" i="1" dirty="0"/>
              <a:t>a) el </a:t>
            </a:r>
            <a:r>
              <a:rPr lang="es-ES" sz="2100" b="1" i="1" dirty="0" err="1"/>
              <a:t>deslacrado</a:t>
            </a:r>
            <a:r>
              <a:rPr lang="es-ES" sz="2100" b="1" i="1" dirty="0"/>
              <a:t> del CPU de Rómulo León Alegría; b) el acudir al Poder Judicial para ejercer defensa del procesado Saba De Andrea, c) realizar informes orales a favor del mencionado procesado”</a:t>
            </a:r>
            <a:endParaRPr lang="es-PE" sz="2100" dirty="0"/>
          </a:p>
          <a:p>
            <a:r>
              <a:rPr lang="es-PE" sz="2100" b="1" dirty="0">
                <a:solidFill>
                  <a:srgbClr val="FF0000"/>
                </a:solidFill>
              </a:rPr>
              <a:t>El patrocinio no se limita a obtener un resultado sobre casos judiciales, sino que abarca el ámbito administrativo </a:t>
            </a:r>
            <a:r>
              <a:rPr lang="es-PE" sz="2100" dirty="0"/>
              <a:t>y todo aquel donde se encuentre inmerso la administración pública, </a:t>
            </a:r>
            <a:r>
              <a:rPr lang="es-PE" sz="2100" dirty="0" err="1"/>
              <a:t>p.e</a:t>
            </a:r>
            <a:r>
              <a:rPr lang="es-PE" sz="2100" dirty="0"/>
              <a:t>. </a:t>
            </a:r>
            <a:r>
              <a:rPr lang="es-PE" sz="2100" b="1" dirty="0">
                <a:solidFill>
                  <a:srgbClr val="FF0000"/>
                </a:solidFill>
              </a:rPr>
              <a:t>conocer sobre el desarrollo de un proceso de licitación, etc.</a:t>
            </a:r>
          </a:p>
        </p:txBody>
      </p:sp>
    </p:spTree>
    <p:extLst>
      <p:ext uri="{BB962C8B-B14F-4D97-AF65-F5344CB8AC3E}">
        <p14:creationId xmlns:p14="http://schemas.microsoft.com/office/powerpoint/2010/main" val="1847989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u="sng" dirty="0"/>
              <a:t>Estructura</a:t>
            </a:r>
          </a:p>
        </p:txBody>
      </p:sp>
      <p:sp>
        <p:nvSpPr>
          <p:cNvPr id="3" name="Marcador de contenido 2"/>
          <p:cNvSpPr>
            <a:spLocks noGrp="1"/>
          </p:cNvSpPr>
          <p:nvPr>
            <p:ph idx="1"/>
          </p:nvPr>
        </p:nvSpPr>
        <p:spPr>
          <a:xfrm>
            <a:off x="1066800" y="1839433"/>
            <a:ext cx="10058400" cy="4195607"/>
          </a:xfrm>
        </p:spPr>
        <p:txBody>
          <a:bodyPr>
            <a:normAutofit lnSpcReduction="10000"/>
          </a:bodyPr>
          <a:lstStyle/>
          <a:p>
            <a:pPr marL="0" indent="0" algn="just">
              <a:buNone/>
            </a:pPr>
            <a:r>
              <a:rPr lang="es-ES_tradnl" sz="4000" i="1" dirty="0"/>
              <a:t>“</a:t>
            </a:r>
            <a:r>
              <a:rPr lang="es-ES_tradnl" sz="4000" i="1" u="sng" dirty="0"/>
              <a:t>Artículo 385° CP.- Patrocinio ilegal</a:t>
            </a:r>
            <a:endParaRPr lang="es-PE" sz="4000" dirty="0"/>
          </a:p>
          <a:p>
            <a:pPr marL="0" indent="0" algn="just">
              <a:buNone/>
            </a:pPr>
            <a:r>
              <a:rPr lang="es-ES_tradnl" sz="4000" i="1" dirty="0"/>
              <a:t>El que, </a:t>
            </a:r>
            <a:r>
              <a:rPr lang="es-ES_tradnl" sz="4000" b="1" i="1" dirty="0"/>
              <a:t>valiéndose</a:t>
            </a:r>
            <a:r>
              <a:rPr lang="es-ES_tradnl" sz="4000" i="1" dirty="0"/>
              <a:t> de su </a:t>
            </a:r>
            <a:r>
              <a:rPr lang="es-ES_tradnl" sz="4000" b="1" i="1" dirty="0"/>
              <a:t>calidad de funcionario</a:t>
            </a:r>
            <a:r>
              <a:rPr lang="es-ES_tradnl" sz="4000" i="1" dirty="0"/>
              <a:t> o servidor público, </a:t>
            </a:r>
            <a:r>
              <a:rPr lang="es-ES_tradnl" sz="4000" b="1" i="1" dirty="0"/>
              <a:t>patrocina</a:t>
            </a:r>
            <a:r>
              <a:rPr lang="es-ES_tradnl" sz="4000" i="1" dirty="0"/>
              <a:t> </a:t>
            </a:r>
            <a:r>
              <a:rPr lang="es-ES_tradnl" sz="4000" b="1" i="1" dirty="0"/>
              <a:t>intereses de particulares</a:t>
            </a:r>
            <a:r>
              <a:rPr lang="es-ES_tradnl" sz="4000" i="1" dirty="0"/>
              <a:t> ante la </a:t>
            </a:r>
            <a:r>
              <a:rPr lang="es-ES_tradnl" sz="4000" b="1" i="1" dirty="0"/>
              <a:t>administración pública</a:t>
            </a:r>
            <a:r>
              <a:rPr lang="es-ES_tradnl" sz="4000" i="1" dirty="0"/>
              <a:t>, será reprimido con pena privativa de libertad </a:t>
            </a:r>
            <a:r>
              <a:rPr lang="es-ES_tradnl" sz="4000" b="1" i="1" dirty="0"/>
              <a:t>no mayor de dos años</a:t>
            </a:r>
            <a:r>
              <a:rPr lang="es-ES_tradnl" sz="4000" i="1" dirty="0"/>
              <a:t> o con prestación de servicio comunitario de veinte a cuarenta jornadas.”</a:t>
            </a:r>
            <a:endParaRPr lang="es-PE" sz="4000" dirty="0"/>
          </a:p>
        </p:txBody>
      </p:sp>
    </p:spTree>
    <p:extLst>
      <p:ext uri="{BB962C8B-B14F-4D97-AF65-F5344CB8AC3E}">
        <p14:creationId xmlns:p14="http://schemas.microsoft.com/office/powerpoint/2010/main" val="1135617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u="sng" dirty="0"/>
              <a:t>Conducta típica</a:t>
            </a:r>
          </a:p>
        </p:txBody>
      </p:sp>
      <p:sp>
        <p:nvSpPr>
          <p:cNvPr id="3" name="Marcador de contenido 2"/>
          <p:cNvSpPr>
            <a:spLocks noGrp="1"/>
          </p:cNvSpPr>
          <p:nvPr>
            <p:ph idx="1"/>
          </p:nvPr>
        </p:nvSpPr>
        <p:spPr>
          <a:xfrm>
            <a:off x="425301" y="1713185"/>
            <a:ext cx="11323675" cy="4751409"/>
          </a:xfrm>
        </p:spPr>
        <p:txBody>
          <a:bodyPr>
            <a:noAutofit/>
          </a:bodyPr>
          <a:lstStyle/>
          <a:p>
            <a:pPr marL="0" indent="0">
              <a:buNone/>
            </a:pPr>
            <a:r>
              <a:rPr lang="es-ES" b="1" u="sng" dirty="0"/>
              <a:t>PATROCINAR</a:t>
            </a:r>
            <a:endParaRPr lang="es-PE" dirty="0"/>
          </a:p>
          <a:p>
            <a:pPr algn="just"/>
            <a:r>
              <a:rPr lang="es-PE" sz="2400" b="1" dirty="0"/>
              <a:t>Explicito:</a:t>
            </a:r>
            <a:r>
              <a:rPr lang="es-PE" sz="2400" dirty="0"/>
              <a:t> cuando el </a:t>
            </a:r>
            <a:r>
              <a:rPr lang="es-PE" sz="2400" b="1" dirty="0">
                <a:solidFill>
                  <a:srgbClr val="FF0000"/>
                </a:solidFill>
              </a:rPr>
              <a:t>agente exige, requiere u ordena </a:t>
            </a:r>
            <a:r>
              <a:rPr lang="es-PE" sz="2400" dirty="0"/>
              <a:t>al funcionario público resolver de una determinada o un acto que favorece al particular; en tanto el patrocinio </a:t>
            </a:r>
          </a:p>
          <a:p>
            <a:pPr algn="just"/>
            <a:r>
              <a:rPr lang="es-PE" sz="2400" b="1" dirty="0"/>
              <a:t>Implícito:</a:t>
            </a:r>
            <a:r>
              <a:rPr lang="es-PE" sz="2400" dirty="0"/>
              <a:t> el </a:t>
            </a:r>
            <a:r>
              <a:rPr lang="es-PE" sz="2400" b="1" dirty="0">
                <a:solidFill>
                  <a:srgbClr val="FF0000"/>
                </a:solidFill>
              </a:rPr>
              <a:t>agente acompaña al tercero interesado </a:t>
            </a:r>
            <a:r>
              <a:rPr lang="es-PE" sz="2400" dirty="0"/>
              <a:t>o no menciona su posición de funcionario, sino que dicha cualidad se puede colegir por ser </a:t>
            </a:r>
            <a:r>
              <a:rPr lang="es-PE" sz="2400" b="1" dirty="0">
                <a:solidFill>
                  <a:srgbClr val="FF0000"/>
                </a:solidFill>
              </a:rPr>
              <a:t>una figura pública </a:t>
            </a:r>
            <a:r>
              <a:rPr lang="es-PE" sz="2400" dirty="0"/>
              <a:t>(congresistas, jueces, ministros, etc.) o se encuentra con la </a:t>
            </a:r>
            <a:r>
              <a:rPr lang="es-PE" sz="2400" b="1" dirty="0">
                <a:solidFill>
                  <a:srgbClr val="FF0000"/>
                </a:solidFill>
              </a:rPr>
              <a:t>vestimenta pertinente de su función pública (policía nacional</a:t>
            </a:r>
            <a:r>
              <a:rPr lang="es-PE" sz="2400" dirty="0"/>
              <a:t>, juez con su medalla, etc.). </a:t>
            </a:r>
          </a:p>
          <a:p>
            <a:pPr algn="just"/>
            <a:r>
              <a:rPr lang="es-PE" sz="2400" b="1" dirty="0"/>
              <a:t>Formal:</a:t>
            </a:r>
            <a:r>
              <a:rPr lang="es-PE" sz="2400" dirty="0"/>
              <a:t> cuando el agente </a:t>
            </a:r>
            <a:r>
              <a:rPr lang="es-PE" sz="2400" b="1" dirty="0">
                <a:solidFill>
                  <a:srgbClr val="FF0000"/>
                </a:solidFill>
              </a:rPr>
              <a:t>solicita mediante escritos </a:t>
            </a:r>
            <a:r>
              <a:rPr lang="es-PE" sz="2400" dirty="0"/>
              <a:t>(</a:t>
            </a:r>
            <a:r>
              <a:rPr lang="es-PE" sz="2400" dirty="0" err="1"/>
              <a:t>p.e</a:t>
            </a:r>
            <a:r>
              <a:rPr lang="es-PE" sz="2400" dirty="0"/>
              <a:t>. constituirse como abogado) o </a:t>
            </a:r>
            <a:r>
              <a:rPr lang="es-PE" sz="2400" b="1" dirty="0">
                <a:solidFill>
                  <a:srgbClr val="FF0000"/>
                </a:solidFill>
              </a:rPr>
              <a:t>participa de diligencias</a:t>
            </a:r>
            <a:r>
              <a:rPr lang="es-PE" sz="2400" dirty="0"/>
              <a:t>; e, </a:t>
            </a:r>
          </a:p>
          <a:p>
            <a:pPr algn="just"/>
            <a:r>
              <a:rPr lang="es-PE" sz="2400" b="1" dirty="0"/>
              <a:t>Informal:</a:t>
            </a:r>
            <a:r>
              <a:rPr lang="es-PE" sz="2400" dirty="0"/>
              <a:t> no </a:t>
            </a:r>
            <a:r>
              <a:rPr lang="es-PE" sz="2400" b="1" dirty="0">
                <a:solidFill>
                  <a:srgbClr val="FF0000"/>
                </a:solidFill>
              </a:rPr>
              <a:t>solicita el pedido</a:t>
            </a:r>
            <a:r>
              <a:rPr lang="es-PE" sz="2400" dirty="0"/>
              <a:t> formando parte del desarrollo del proceso, sino lo hace </a:t>
            </a:r>
            <a:r>
              <a:rPr lang="es-PE" sz="2400" b="1" dirty="0">
                <a:solidFill>
                  <a:srgbClr val="FF0000"/>
                </a:solidFill>
              </a:rPr>
              <a:t>externamente;</a:t>
            </a:r>
            <a:r>
              <a:rPr lang="es-PE" sz="2400" dirty="0"/>
              <a:t> teniendo que el funcionario abusa de su cualidad para que el funcionario emita una decisión a favor del tercero interesado. </a:t>
            </a:r>
          </a:p>
        </p:txBody>
      </p:sp>
    </p:spTree>
    <p:extLst>
      <p:ext uri="{BB962C8B-B14F-4D97-AF65-F5344CB8AC3E}">
        <p14:creationId xmlns:p14="http://schemas.microsoft.com/office/powerpoint/2010/main" val="9601402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u="sng" dirty="0"/>
              <a:t>Conducta típica</a:t>
            </a:r>
          </a:p>
        </p:txBody>
      </p:sp>
      <p:sp>
        <p:nvSpPr>
          <p:cNvPr id="3" name="Marcador de contenido 2"/>
          <p:cNvSpPr>
            <a:spLocks noGrp="1"/>
          </p:cNvSpPr>
          <p:nvPr>
            <p:ph idx="1"/>
          </p:nvPr>
        </p:nvSpPr>
        <p:spPr>
          <a:xfrm>
            <a:off x="871870" y="1713185"/>
            <a:ext cx="10632558" cy="4708879"/>
          </a:xfrm>
        </p:spPr>
        <p:txBody>
          <a:bodyPr>
            <a:noAutofit/>
          </a:bodyPr>
          <a:lstStyle/>
          <a:p>
            <a:pPr marL="0" indent="0">
              <a:buNone/>
            </a:pPr>
            <a:r>
              <a:rPr lang="es-ES" b="1" dirty="0"/>
              <a:t>a) </a:t>
            </a:r>
            <a:r>
              <a:rPr lang="es-ES" b="1" u="sng" dirty="0"/>
              <a:t>DIRECTA O INDIRECTAMENTE</a:t>
            </a:r>
            <a:endParaRPr lang="es-PE" dirty="0"/>
          </a:p>
          <a:p>
            <a:pPr algn="just"/>
            <a:r>
              <a:rPr lang="es-ES" sz="2300" dirty="0"/>
              <a:t>Si bien un sector, bajo parámetros naturalísticos, considera que solo puede configurarse el patrocinio de forma personal, empero no por persona interpuesta, consideramos que dicha interpretación deja de lado fundamentos de la parte general, en el sentido de la autoría a través o en colaboración con terceras personas. </a:t>
            </a:r>
            <a:endParaRPr lang="es-PE" sz="2300" dirty="0"/>
          </a:p>
          <a:p>
            <a:pPr algn="just"/>
            <a:r>
              <a:rPr lang="es-ES" sz="2300" dirty="0"/>
              <a:t> </a:t>
            </a:r>
            <a:r>
              <a:rPr lang="es-ES" sz="2300" b="1" dirty="0">
                <a:solidFill>
                  <a:srgbClr val="FF0000"/>
                </a:solidFill>
              </a:rPr>
              <a:t>El tercero actúa como intermediario del funcionario o servidor público</a:t>
            </a:r>
            <a:r>
              <a:rPr lang="es-ES" sz="2300" dirty="0"/>
              <a:t>, el cual conforme lo establecido en el concierto con sujeto activo, realiza el acto de defensa ante el funcionario a cargo del acto administrativo</a:t>
            </a:r>
            <a:r>
              <a:rPr lang="es-ES" sz="2300" b="1" dirty="0">
                <a:solidFill>
                  <a:srgbClr val="FF0000"/>
                </a:solidFill>
              </a:rPr>
              <a:t>, señalando que viene en representación del agente o exhibiendo alguna documentación o distintivo del funcionario a quien representa</a:t>
            </a:r>
            <a:r>
              <a:rPr lang="es-ES" sz="2300" dirty="0"/>
              <a:t>. Nuevamente, </a:t>
            </a:r>
            <a:r>
              <a:rPr lang="es-ES" sz="2300" b="1" dirty="0">
                <a:solidFill>
                  <a:srgbClr val="FF0000"/>
                </a:solidFill>
              </a:rPr>
              <a:t>no nos encontramos ante un delito de propia mano,</a:t>
            </a:r>
            <a:r>
              <a:rPr lang="es-ES" sz="2300" dirty="0"/>
              <a:t> algo fuera del contexto actual de nuestra sociedad, donde normalmente los funcionarios se valen de terceros -cómplice- para la comisión del hecho delictivo.</a:t>
            </a:r>
            <a:endParaRPr lang="es-PE" sz="2300" dirty="0"/>
          </a:p>
        </p:txBody>
      </p:sp>
    </p:spTree>
    <p:extLst>
      <p:ext uri="{BB962C8B-B14F-4D97-AF65-F5344CB8AC3E}">
        <p14:creationId xmlns:p14="http://schemas.microsoft.com/office/powerpoint/2010/main" val="2713753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u="sng" dirty="0"/>
              <a:t>Conducta típica</a:t>
            </a:r>
          </a:p>
        </p:txBody>
      </p:sp>
      <p:sp>
        <p:nvSpPr>
          <p:cNvPr id="3" name="Marcador de contenido 2"/>
          <p:cNvSpPr>
            <a:spLocks noGrp="1"/>
          </p:cNvSpPr>
          <p:nvPr>
            <p:ph idx="1"/>
          </p:nvPr>
        </p:nvSpPr>
        <p:spPr>
          <a:xfrm>
            <a:off x="1066800" y="1713186"/>
            <a:ext cx="10058400" cy="4300834"/>
          </a:xfrm>
        </p:spPr>
        <p:txBody>
          <a:bodyPr>
            <a:noAutofit/>
          </a:bodyPr>
          <a:lstStyle/>
          <a:p>
            <a:pPr marL="0" indent="0">
              <a:buNone/>
            </a:pPr>
            <a:r>
              <a:rPr lang="es-ES" b="1" dirty="0"/>
              <a:t>b) </a:t>
            </a:r>
            <a:r>
              <a:rPr lang="es-ES" b="1" u="sng" dirty="0"/>
              <a:t>PATROCINIO POR OMISIÓN</a:t>
            </a:r>
            <a:endParaRPr lang="es-PE" dirty="0"/>
          </a:p>
          <a:p>
            <a:r>
              <a:rPr lang="es-ES" b="1" dirty="0"/>
              <a:t> </a:t>
            </a:r>
            <a:r>
              <a:rPr lang="es-ES" dirty="0"/>
              <a:t>Gran parte de la doctrina considera que el patrocinio solo puede realizarse de forma comisiva (un hacer). </a:t>
            </a:r>
          </a:p>
          <a:p>
            <a:pPr algn="just"/>
            <a:r>
              <a:rPr lang="es-ES" dirty="0"/>
              <a:t>Consideramos que, </a:t>
            </a:r>
            <a:r>
              <a:rPr lang="es-ES" b="1" dirty="0">
                <a:solidFill>
                  <a:srgbClr val="FF0000"/>
                </a:solidFill>
              </a:rPr>
              <a:t>la diferencia entre omisión y comisión resulta irrelevante penalmente</a:t>
            </a:r>
            <a:r>
              <a:rPr lang="es-ES" dirty="0"/>
              <a:t>, lo primordial </a:t>
            </a:r>
            <a:r>
              <a:rPr lang="es-ES_tradnl" dirty="0"/>
              <a:t>es el ámbito de competencia que pesa sobre una determinada persona en un contexto social específico</a:t>
            </a:r>
            <a:r>
              <a:rPr lang="es-ES" dirty="0"/>
              <a:t>, en el presente caso valerse del cargo para patrocinar favores particulares.  </a:t>
            </a:r>
            <a:endParaRPr lang="es-PE" dirty="0"/>
          </a:p>
          <a:p>
            <a:r>
              <a:rPr lang="es-ES" dirty="0"/>
              <a:t>No obstante, es difícil que un patrocinio se realice mediante una omisión, pero consideramos que en algunos supuestos del </a:t>
            </a:r>
            <a:r>
              <a:rPr lang="es-ES" b="1" dirty="0">
                <a:solidFill>
                  <a:srgbClr val="FF0000"/>
                </a:solidFill>
              </a:rPr>
              <a:t>patrocinio implícito </a:t>
            </a:r>
            <a:r>
              <a:rPr lang="es-ES" dirty="0"/>
              <a:t>pueden configurarse, como </a:t>
            </a:r>
            <a:r>
              <a:rPr lang="es-ES" dirty="0" err="1"/>
              <a:t>p.e</a:t>
            </a:r>
            <a:r>
              <a:rPr lang="es-ES" dirty="0"/>
              <a:t>. que el agente (congresista, ministro) acompañé a una persona ante un funcionario de su misma institución, a fin de que se obtenga una decisión a favor del tercero. </a:t>
            </a:r>
            <a:r>
              <a:rPr lang="es-ES" dirty="0" err="1"/>
              <a:t>Exp</a:t>
            </a:r>
            <a:r>
              <a:rPr lang="es-ES" dirty="0"/>
              <a:t>. </a:t>
            </a:r>
            <a:r>
              <a:rPr lang="es-ES" dirty="0" err="1"/>
              <a:t>N°</a:t>
            </a:r>
            <a:r>
              <a:rPr lang="es-ES" dirty="0"/>
              <a:t> 00021-2011:</a:t>
            </a:r>
            <a:endParaRPr lang="es-PE" dirty="0"/>
          </a:p>
          <a:p>
            <a:pPr marL="274320" lvl="1" indent="0" algn="just">
              <a:buNone/>
            </a:pPr>
            <a:r>
              <a:rPr lang="es-ES" sz="2400" i="1" dirty="0"/>
              <a:t>“El patrocinio</a:t>
            </a:r>
            <a:r>
              <a:rPr lang="es-ES" sz="2400" b="1" i="1" dirty="0"/>
              <a:t> </a:t>
            </a:r>
            <a:r>
              <a:rPr lang="es-ES" sz="2400" i="1" dirty="0"/>
              <a:t>puede ser formal o explícito (alegatos, peticiones) o </a:t>
            </a:r>
            <a:r>
              <a:rPr lang="es-ES" sz="2400" b="1" i="1" dirty="0">
                <a:solidFill>
                  <a:srgbClr val="FF0000"/>
                </a:solidFill>
              </a:rPr>
              <a:t>disimulado</a:t>
            </a:r>
            <a:r>
              <a:rPr lang="es-ES" sz="2400" i="1" dirty="0">
                <a:solidFill>
                  <a:srgbClr val="FF0000"/>
                </a:solidFill>
              </a:rPr>
              <a:t> </a:t>
            </a:r>
            <a:r>
              <a:rPr lang="es-ES" sz="2400" b="1" i="1" dirty="0">
                <a:solidFill>
                  <a:srgbClr val="FF0000"/>
                </a:solidFill>
              </a:rPr>
              <a:t>(acompañando a los procesos</a:t>
            </a:r>
            <a:r>
              <a:rPr lang="es-ES" sz="2400" i="1" dirty="0">
                <a:solidFill>
                  <a:srgbClr val="FF0000"/>
                </a:solidFill>
              </a:rPr>
              <a:t>,</a:t>
            </a:r>
            <a:r>
              <a:rPr lang="es-ES" sz="2400" i="1" dirty="0"/>
              <a:t> formulando pedidos a los encargados de los despachos, tomando conocimiento de medidas reservadas, etc.)”.</a:t>
            </a:r>
            <a:endParaRPr lang="es-PE" sz="2400" dirty="0"/>
          </a:p>
        </p:txBody>
      </p:sp>
    </p:spTree>
    <p:extLst>
      <p:ext uri="{BB962C8B-B14F-4D97-AF65-F5344CB8AC3E}">
        <p14:creationId xmlns:p14="http://schemas.microsoft.com/office/powerpoint/2010/main" val="272615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u="sng" dirty="0"/>
              <a:t>Conducta típica</a:t>
            </a:r>
          </a:p>
        </p:txBody>
      </p:sp>
      <p:sp>
        <p:nvSpPr>
          <p:cNvPr id="3" name="Marcador de contenido 2"/>
          <p:cNvSpPr>
            <a:spLocks noGrp="1"/>
          </p:cNvSpPr>
          <p:nvPr>
            <p:ph idx="1"/>
          </p:nvPr>
        </p:nvSpPr>
        <p:spPr>
          <a:xfrm>
            <a:off x="797441" y="1713186"/>
            <a:ext cx="10877107" cy="4300834"/>
          </a:xfrm>
        </p:spPr>
        <p:txBody>
          <a:bodyPr>
            <a:noAutofit/>
          </a:bodyPr>
          <a:lstStyle/>
          <a:p>
            <a:pPr marL="0" indent="0">
              <a:buNone/>
            </a:pPr>
            <a:r>
              <a:rPr lang="es-ES_tradnl" b="1" u="sng" dirty="0"/>
              <a:t>CONTENIDO PATRIMONIAL</a:t>
            </a:r>
            <a:endParaRPr lang="es-PE" dirty="0"/>
          </a:p>
          <a:p>
            <a:pPr algn="just"/>
            <a:r>
              <a:rPr lang="es-ES" sz="2400" b="1" dirty="0">
                <a:solidFill>
                  <a:srgbClr val="FF0000"/>
                </a:solidFill>
              </a:rPr>
              <a:t>Sobre el interés que patrocina el agente</a:t>
            </a:r>
            <a:r>
              <a:rPr lang="es-ES" sz="2400" dirty="0"/>
              <a:t>, </a:t>
            </a:r>
            <a:r>
              <a:rPr lang="es-ES" sz="2400" b="1" dirty="0">
                <a:solidFill>
                  <a:srgbClr val="FF0000"/>
                </a:solidFill>
              </a:rPr>
              <a:t>no necesariamente debe contener un sentido patrimonial</a:t>
            </a:r>
            <a:r>
              <a:rPr lang="es-ES" sz="2400" dirty="0"/>
              <a:t>, el acto del funcionario competente que busca el sujeto activo no forzosamente debe vincularse a cuestiones patrimoniales, </a:t>
            </a:r>
            <a:r>
              <a:rPr lang="es-ES" sz="2400" b="1" dirty="0">
                <a:solidFill>
                  <a:srgbClr val="FF0000"/>
                </a:solidFill>
              </a:rPr>
              <a:t>el tipo penal no lo exige. </a:t>
            </a:r>
            <a:r>
              <a:rPr lang="es-ES" sz="2400" b="1" i="1" dirty="0">
                <a:solidFill>
                  <a:srgbClr val="FF0000"/>
                </a:solidFill>
              </a:rPr>
              <a:t>El interés particular puede ser laboral, político, judicial, etc</a:t>
            </a:r>
            <a:r>
              <a:rPr lang="es-ES" sz="2400" i="1" dirty="0"/>
              <a:t>.   </a:t>
            </a:r>
            <a:endParaRPr lang="es-PE" sz="2400" i="1" dirty="0"/>
          </a:p>
          <a:p>
            <a:pPr algn="just"/>
            <a:r>
              <a:rPr lang="es-ES" sz="2400" dirty="0"/>
              <a:t>Tampoco exige el tipo penal que la conducta realizada por </a:t>
            </a:r>
            <a:r>
              <a:rPr lang="es-ES" sz="2400" b="1" dirty="0">
                <a:solidFill>
                  <a:srgbClr val="FF0000"/>
                </a:solidFill>
              </a:rPr>
              <a:t>el agente se encuentre motivada por un fin económico, político, etc.,</a:t>
            </a:r>
            <a:r>
              <a:rPr lang="es-ES" sz="2400" dirty="0"/>
              <a:t> es indistinto la finalidad que estimula al sujeto activo, pues </a:t>
            </a:r>
            <a:r>
              <a:rPr lang="es-ES" sz="2400" b="1" dirty="0">
                <a:solidFill>
                  <a:srgbClr val="FF0000"/>
                </a:solidFill>
              </a:rPr>
              <a:t>lo puede realizar por razones amicales, sentimentales o por venganza </a:t>
            </a:r>
            <a:r>
              <a:rPr lang="es-ES" sz="2400" dirty="0"/>
              <a:t>contra la institución pública.</a:t>
            </a:r>
            <a:endParaRPr lang="es-PE" sz="2400" dirty="0"/>
          </a:p>
          <a:p>
            <a:pPr algn="just"/>
            <a:r>
              <a:rPr lang="es-ES" sz="2400" b="1" dirty="0">
                <a:solidFill>
                  <a:srgbClr val="FF0000"/>
                </a:solidFill>
              </a:rPr>
              <a:t>El sujeto activo no debe brindar una dádiva o beneficio al funcionario competente</a:t>
            </a:r>
            <a:r>
              <a:rPr lang="es-ES" sz="2400" dirty="0"/>
              <a:t>, pues bajo dicho supuesto nos encontraríamos ante un delito de cohecho activo.</a:t>
            </a:r>
            <a:endParaRPr lang="es-PE" sz="2400" dirty="0"/>
          </a:p>
        </p:txBody>
      </p:sp>
    </p:spTree>
    <p:extLst>
      <p:ext uri="{BB962C8B-B14F-4D97-AF65-F5344CB8AC3E}">
        <p14:creationId xmlns:p14="http://schemas.microsoft.com/office/powerpoint/2010/main" val="11228906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sz="2800" b="1" u="sng" dirty="0"/>
              <a:t>ELEMENTO SUBJETIVO</a:t>
            </a:r>
            <a:endParaRPr lang="es-PE" sz="2800" dirty="0"/>
          </a:p>
        </p:txBody>
      </p:sp>
      <p:sp>
        <p:nvSpPr>
          <p:cNvPr id="3" name="Marcador de contenido 2"/>
          <p:cNvSpPr>
            <a:spLocks noGrp="1"/>
          </p:cNvSpPr>
          <p:nvPr>
            <p:ph idx="1"/>
          </p:nvPr>
        </p:nvSpPr>
        <p:spPr>
          <a:xfrm>
            <a:off x="1066800" y="1713186"/>
            <a:ext cx="10058400" cy="4300834"/>
          </a:xfrm>
        </p:spPr>
        <p:txBody>
          <a:bodyPr>
            <a:noAutofit/>
          </a:bodyPr>
          <a:lstStyle/>
          <a:p>
            <a:pPr algn="just"/>
            <a:r>
              <a:rPr lang="es-ES" sz="2400" dirty="0"/>
              <a:t>En lo que respecta al lado subjetivo</a:t>
            </a:r>
            <a:r>
              <a:rPr lang="es-ES" sz="2400" b="1" dirty="0">
                <a:solidFill>
                  <a:srgbClr val="FF0000"/>
                </a:solidFill>
              </a:rPr>
              <a:t>, el agente debe actuar de forma dolosa, </a:t>
            </a:r>
            <a:r>
              <a:rPr lang="es-ES" sz="2400" dirty="0"/>
              <a:t>teniendo el </a:t>
            </a:r>
            <a:r>
              <a:rPr lang="es-ES" sz="2400" b="1" dirty="0">
                <a:solidFill>
                  <a:srgbClr val="FF0000"/>
                </a:solidFill>
              </a:rPr>
              <a:t>deber de conocer que es ilícito </a:t>
            </a:r>
            <a:r>
              <a:rPr lang="es-ES" sz="2400" dirty="0"/>
              <a:t>abogar o influir, a favor de interés particulares, sobre un funcionario competente de una causa administrativa o judicial, en el marco de la utilización de su investidura o cargo. </a:t>
            </a:r>
          </a:p>
          <a:p>
            <a:pPr algn="just"/>
            <a:r>
              <a:rPr lang="es-ES" sz="2400" dirty="0"/>
              <a:t>No cabe la posibilidad del dolo eventual e imprudencia, tampoco de un elemento subjetivo especial.</a:t>
            </a:r>
            <a:endParaRPr lang="es-PE" sz="2400" dirty="0"/>
          </a:p>
        </p:txBody>
      </p:sp>
    </p:spTree>
    <p:extLst>
      <p:ext uri="{BB962C8B-B14F-4D97-AF65-F5344CB8AC3E}">
        <p14:creationId xmlns:p14="http://schemas.microsoft.com/office/powerpoint/2010/main" val="18182972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6800" y="414670"/>
            <a:ext cx="10058400" cy="580150"/>
          </a:xfrm>
        </p:spPr>
        <p:txBody>
          <a:bodyPr>
            <a:normAutofit/>
          </a:bodyPr>
          <a:lstStyle/>
          <a:p>
            <a:r>
              <a:rPr lang="es-ES_tradnl" sz="2800" b="1" u="sng" dirty="0"/>
              <a:t>CONSUMACIÓN Y TENTATIVA</a:t>
            </a:r>
            <a:endParaRPr lang="es-PE" sz="2800" dirty="0"/>
          </a:p>
        </p:txBody>
      </p:sp>
      <p:sp>
        <p:nvSpPr>
          <p:cNvPr id="3" name="Marcador de contenido 2"/>
          <p:cNvSpPr>
            <a:spLocks noGrp="1"/>
          </p:cNvSpPr>
          <p:nvPr>
            <p:ph idx="1"/>
          </p:nvPr>
        </p:nvSpPr>
        <p:spPr>
          <a:xfrm>
            <a:off x="659219" y="1063256"/>
            <a:ext cx="10909003" cy="5380074"/>
          </a:xfrm>
        </p:spPr>
        <p:txBody>
          <a:bodyPr>
            <a:noAutofit/>
          </a:bodyPr>
          <a:lstStyle/>
          <a:p>
            <a:r>
              <a:rPr lang="es-ES" sz="2200" b="1" dirty="0">
                <a:solidFill>
                  <a:srgbClr val="FF0000"/>
                </a:solidFill>
              </a:rPr>
              <a:t>Delito de mera actividad</a:t>
            </a:r>
            <a:r>
              <a:rPr lang="es-ES" sz="2200" dirty="0"/>
              <a:t>, por lo que no se exige para su configuración el resultado pretendido con el acto de patrocinio, no se requiere del beneficio para el particular, ni del efectivo acto del funcionario público competente ante quien el agente intercede. </a:t>
            </a:r>
          </a:p>
          <a:p>
            <a:r>
              <a:rPr lang="es-ES" sz="2200" b="1" u="sng" dirty="0">
                <a:solidFill>
                  <a:srgbClr val="FF0000"/>
                </a:solidFill>
              </a:rPr>
              <a:t>El delito se consuma con el acto de patrocinar, defender o gestionar</a:t>
            </a:r>
            <a:r>
              <a:rPr lang="es-ES" sz="2200" dirty="0"/>
              <a:t>. De esta manera lo ha señalado la Corte Suprema de Justicia en el </a:t>
            </a:r>
            <a:r>
              <a:rPr lang="es-ES" sz="2200" dirty="0" err="1"/>
              <a:t>Exp</a:t>
            </a:r>
            <a:r>
              <a:rPr lang="es-ES" sz="2200" dirty="0"/>
              <a:t>. </a:t>
            </a:r>
            <a:r>
              <a:rPr lang="es-ES" sz="2200" dirty="0" err="1"/>
              <a:t>N°</a:t>
            </a:r>
            <a:r>
              <a:rPr lang="es-ES" sz="2200" dirty="0"/>
              <a:t> 477-97-Ejecutoria Suprema:</a:t>
            </a:r>
            <a:endParaRPr lang="es-PE" sz="2200" dirty="0"/>
          </a:p>
          <a:p>
            <a:pPr marL="548640" lvl="2" indent="0">
              <a:buNone/>
            </a:pPr>
            <a:r>
              <a:rPr lang="es-ES" sz="2200" i="1" dirty="0"/>
              <a:t>“El injusto de patrocinio ilegal o incompatible pertenece a los tipos penales de delitos de peligro</a:t>
            </a:r>
            <a:r>
              <a:rPr lang="es-ES" sz="2200" i="1" dirty="0">
                <a:solidFill>
                  <a:srgbClr val="FF0000"/>
                </a:solidFill>
              </a:rPr>
              <a:t>, </a:t>
            </a:r>
            <a:r>
              <a:rPr lang="es-ES" sz="2200" b="1" i="1" dirty="0">
                <a:solidFill>
                  <a:srgbClr val="FF0000"/>
                </a:solidFill>
              </a:rPr>
              <a:t>por lo que no se requiere un resultado material</a:t>
            </a:r>
            <a:r>
              <a:rPr lang="es-ES" sz="2200" i="1" dirty="0"/>
              <a:t>, es decir, no se precisa que previamente se verifique el resultado en contra de la Administración Pública”</a:t>
            </a:r>
            <a:endParaRPr lang="es-PE" sz="2200" dirty="0"/>
          </a:p>
          <a:p>
            <a:pPr algn="just"/>
            <a:r>
              <a:rPr lang="es-ES" sz="2200" b="1" dirty="0">
                <a:solidFill>
                  <a:srgbClr val="FF0000"/>
                </a:solidFill>
              </a:rPr>
              <a:t>No se puede constituir la tentativa en el presente caso</a:t>
            </a:r>
            <a:r>
              <a:rPr lang="es-ES" sz="2200" dirty="0"/>
              <a:t>. Algunos autores consideran </a:t>
            </a:r>
            <a:r>
              <a:rPr lang="es-PE" sz="2200" dirty="0"/>
              <a:t>que puede configurarse la tentativa cuando el acto aún no ingresa a la esfera de la administración pública; sin embargo, si el acto de patrocinar no ingresa a la esfera de la administración, es decir no es presentado ante el funcionario competente, no se afectaría el bien jurídico penalmente protegido, toda vez que no se realiza, propiamente, el acto de defensa, por lo que no podríamos hablar de tentativa del delito.</a:t>
            </a:r>
          </a:p>
        </p:txBody>
      </p:sp>
    </p:spTree>
    <p:extLst>
      <p:ext uri="{BB962C8B-B14F-4D97-AF65-F5344CB8AC3E}">
        <p14:creationId xmlns:p14="http://schemas.microsoft.com/office/powerpoint/2010/main" val="41329673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0092" y="249189"/>
            <a:ext cx="10058400" cy="1371600"/>
          </a:xfrm>
        </p:spPr>
        <p:txBody>
          <a:bodyPr>
            <a:normAutofit/>
          </a:bodyPr>
          <a:lstStyle/>
          <a:p>
            <a:r>
              <a:rPr lang="es-ES_tradnl" sz="3200" b="1" u="sng" dirty="0"/>
              <a:t>PENALIDAD</a:t>
            </a:r>
            <a:endParaRPr lang="es-PE" sz="3200" dirty="0"/>
          </a:p>
        </p:txBody>
      </p:sp>
      <p:sp>
        <p:nvSpPr>
          <p:cNvPr id="3" name="Marcador de contenido 2"/>
          <p:cNvSpPr>
            <a:spLocks noGrp="1"/>
          </p:cNvSpPr>
          <p:nvPr>
            <p:ph idx="1"/>
          </p:nvPr>
        </p:nvSpPr>
        <p:spPr>
          <a:xfrm>
            <a:off x="510363" y="1254642"/>
            <a:ext cx="11302409" cy="5188688"/>
          </a:xfrm>
        </p:spPr>
        <p:txBody>
          <a:bodyPr>
            <a:noAutofit/>
          </a:bodyPr>
          <a:lstStyle/>
          <a:p>
            <a:pPr algn="just"/>
            <a:r>
              <a:rPr lang="es-ES_tradnl" sz="2800" dirty="0"/>
              <a:t>La pena privativa de libertad a imponer puede se enmarca desde los dos días hasta los </a:t>
            </a:r>
            <a:r>
              <a:rPr lang="es-ES_tradnl" sz="2800" b="1" dirty="0">
                <a:solidFill>
                  <a:srgbClr val="FF0000"/>
                </a:solidFill>
              </a:rPr>
              <a:t>dos años o con prestación de servicio comunitario de veinte a cuarenta jornadas.</a:t>
            </a:r>
            <a:r>
              <a:rPr lang="es-ES_tradnl" sz="2800" dirty="0"/>
              <a:t> Como se puede observar </a:t>
            </a:r>
            <a:r>
              <a:rPr lang="es-ES_tradnl" sz="2800" b="1" dirty="0">
                <a:solidFill>
                  <a:srgbClr val="FF0000"/>
                </a:solidFill>
              </a:rPr>
              <a:t>el legislador no ha sido muy severo con este delito,</a:t>
            </a:r>
            <a:r>
              <a:rPr lang="es-ES_tradnl" sz="2800" dirty="0"/>
              <a:t> a diferencia de los otros delitos de corrupción.</a:t>
            </a:r>
            <a:endParaRPr lang="es-PE" sz="2800" dirty="0"/>
          </a:p>
          <a:p>
            <a:pPr algn="just"/>
            <a:r>
              <a:rPr lang="es-ES_tradnl" sz="2800" dirty="0"/>
              <a:t>El delito de patrocinio, no se encuentra dentro de lo establecido en la Ley </a:t>
            </a:r>
            <a:r>
              <a:rPr lang="es-ES_tradnl" sz="2800" dirty="0" err="1"/>
              <a:t>N°</a:t>
            </a:r>
            <a:r>
              <a:rPr lang="es-ES_tradnl" sz="2800" dirty="0"/>
              <a:t> 30710, que modificada el artículo 57° del CP, por lo que, perfectamente, </a:t>
            </a:r>
            <a:r>
              <a:rPr lang="es-ES_tradnl" sz="2800" b="1" dirty="0">
                <a:solidFill>
                  <a:srgbClr val="FF0000"/>
                </a:solidFill>
              </a:rPr>
              <a:t>es aplicable la suspensión de la ejecución de la pena</a:t>
            </a:r>
            <a:r>
              <a:rPr lang="es-ES_tradnl" sz="2800" dirty="0"/>
              <a:t>, a comparación de delitos como colusión, peculado, Malversación de fondos, etc. </a:t>
            </a:r>
            <a:endParaRPr lang="es-PE" sz="2800" dirty="0"/>
          </a:p>
        </p:txBody>
      </p:sp>
    </p:spTree>
    <p:extLst>
      <p:ext uri="{BB962C8B-B14F-4D97-AF65-F5344CB8AC3E}">
        <p14:creationId xmlns:p14="http://schemas.microsoft.com/office/powerpoint/2010/main" val="9659249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0092" y="249189"/>
            <a:ext cx="10058400" cy="1371600"/>
          </a:xfrm>
        </p:spPr>
        <p:txBody>
          <a:bodyPr>
            <a:normAutofit/>
          </a:bodyPr>
          <a:lstStyle/>
          <a:p>
            <a:r>
              <a:rPr lang="es-ES_tradnl" sz="3200" b="1" u="sng" dirty="0"/>
              <a:t>PENALIDAD</a:t>
            </a:r>
            <a:endParaRPr lang="es-PE" sz="3200" dirty="0"/>
          </a:p>
        </p:txBody>
      </p:sp>
      <p:sp>
        <p:nvSpPr>
          <p:cNvPr id="3" name="Marcador de contenido 2"/>
          <p:cNvSpPr>
            <a:spLocks noGrp="1"/>
          </p:cNvSpPr>
          <p:nvPr>
            <p:ph idx="1"/>
          </p:nvPr>
        </p:nvSpPr>
        <p:spPr>
          <a:xfrm>
            <a:off x="510363" y="1254642"/>
            <a:ext cx="11302409" cy="5188688"/>
          </a:xfrm>
        </p:spPr>
        <p:txBody>
          <a:bodyPr>
            <a:noAutofit/>
          </a:bodyPr>
          <a:lstStyle/>
          <a:p>
            <a:pPr algn="just"/>
            <a:r>
              <a:rPr lang="es-ES_tradnl" sz="2400" dirty="0"/>
              <a:t>Con respecto a los beneficios penitenciarios, a diferencia de delitos como colusión, peculado, etc. en el delito de patrocinio, conforme el artículo 50° del Código de Ejecución Penal, </a:t>
            </a:r>
            <a:r>
              <a:rPr lang="es-ES_tradnl" sz="2400" b="1" dirty="0">
                <a:solidFill>
                  <a:srgbClr val="FF0000"/>
                </a:solidFill>
              </a:rPr>
              <a:t>procede los beneficios de </a:t>
            </a:r>
            <a:r>
              <a:rPr lang="es-ES_tradnl" sz="2400" b="1" dirty="0" err="1">
                <a:solidFill>
                  <a:srgbClr val="FF0000"/>
                </a:solidFill>
              </a:rPr>
              <a:t>semi-libertad</a:t>
            </a:r>
            <a:r>
              <a:rPr lang="es-ES_tradnl" sz="2400" b="1" dirty="0">
                <a:solidFill>
                  <a:srgbClr val="FF0000"/>
                </a:solidFill>
              </a:rPr>
              <a:t> y liberación condicional.</a:t>
            </a:r>
            <a:r>
              <a:rPr lang="es-ES_tradnl" sz="2400" dirty="0"/>
              <a:t> También </a:t>
            </a:r>
            <a:r>
              <a:rPr lang="es-ES_tradnl" sz="2400" b="1" dirty="0">
                <a:solidFill>
                  <a:srgbClr val="FF0000"/>
                </a:solidFill>
              </a:rPr>
              <a:t>procede,</a:t>
            </a:r>
            <a:r>
              <a:rPr lang="es-ES_tradnl" sz="2400" dirty="0"/>
              <a:t> de acuerdo al artículo 46°del citado Código </a:t>
            </a:r>
            <a:r>
              <a:rPr lang="es-ES_tradnl" sz="2400" b="1" dirty="0">
                <a:solidFill>
                  <a:srgbClr val="FF0000"/>
                </a:solidFill>
              </a:rPr>
              <a:t>la redención de pena por trabajo o estudio.</a:t>
            </a:r>
            <a:r>
              <a:rPr lang="es-ES_tradnl" sz="2400" dirty="0"/>
              <a:t> Empero, podrán acceder al beneficio de la redención de la pena por el trabajo o educación, conforme al artículo 4° de la Ley </a:t>
            </a:r>
            <a:r>
              <a:rPr lang="es-ES_tradnl" sz="2400" dirty="0" err="1"/>
              <a:t>N°</a:t>
            </a:r>
            <a:r>
              <a:rPr lang="es-ES_tradnl" sz="2400" dirty="0"/>
              <a:t> 27770, publicada el 28 de junio de 2002, a razón de un </a:t>
            </a:r>
            <a:r>
              <a:rPr lang="es-ES_tradnl" sz="2400" b="1" dirty="0">
                <a:solidFill>
                  <a:srgbClr val="FF0000"/>
                </a:solidFill>
              </a:rPr>
              <a:t>día de pena por cinco días de labor efectiva o de estudio </a:t>
            </a:r>
            <a:r>
              <a:rPr lang="es-ES_tradnl" sz="2400" dirty="0"/>
              <a:t>debidamente comprobado. </a:t>
            </a:r>
          </a:p>
          <a:p>
            <a:pPr algn="just"/>
            <a:r>
              <a:rPr lang="es-ES_tradnl" sz="2400" dirty="0"/>
              <a:t>También, </a:t>
            </a:r>
            <a:r>
              <a:rPr lang="es-ES_tradnl" sz="2400" b="1" dirty="0">
                <a:solidFill>
                  <a:srgbClr val="FF0000"/>
                </a:solidFill>
              </a:rPr>
              <a:t>podrán acceder a la semilibertad cuando se haya cumplido las dos terceras partes de la pena y previo pago del íntegro de la cantidad fijada en la sentencia como reparación civil y de la multa </a:t>
            </a:r>
            <a:r>
              <a:rPr lang="es-ES_tradnl" sz="2400" dirty="0"/>
              <a:t>o, en el caso del interno insolvente, la correspondiente fianza, para el caso de la Liberación condicional, cuando se hayan cumplido las tres cuartas partes de la pena y previo pago del íntegro de la cantidad fijada en las sentencias como reparación civil y de la multa. </a:t>
            </a:r>
            <a:r>
              <a:rPr lang="es-ES_tradnl" sz="2400" b="1" dirty="0"/>
              <a:t> </a:t>
            </a:r>
            <a:endParaRPr lang="es-PE" sz="2400" dirty="0"/>
          </a:p>
        </p:txBody>
      </p:sp>
    </p:spTree>
    <p:extLst>
      <p:ext uri="{BB962C8B-B14F-4D97-AF65-F5344CB8AC3E}">
        <p14:creationId xmlns:p14="http://schemas.microsoft.com/office/powerpoint/2010/main" val="22294257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6800" y="642594"/>
            <a:ext cx="10058400" cy="622680"/>
          </a:xfrm>
        </p:spPr>
        <p:txBody>
          <a:bodyPr>
            <a:normAutofit/>
          </a:bodyPr>
          <a:lstStyle/>
          <a:p>
            <a:r>
              <a:rPr lang="es-ES_tradnl" sz="2800" b="1" u="sng" dirty="0"/>
              <a:t>AUTORÍA y PARTICIPACIÓN</a:t>
            </a:r>
            <a:endParaRPr lang="es-PE" sz="2800" dirty="0"/>
          </a:p>
        </p:txBody>
      </p:sp>
      <p:sp>
        <p:nvSpPr>
          <p:cNvPr id="3" name="Marcador de contenido 2"/>
          <p:cNvSpPr>
            <a:spLocks noGrp="1"/>
          </p:cNvSpPr>
          <p:nvPr>
            <p:ph idx="1"/>
          </p:nvPr>
        </p:nvSpPr>
        <p:spPr>
          <a:xfrm>
            <a:off x="531629" y="1180214"/>
            <a:ext cx="11121656" cy="5263116"/>
          </a:xfrm>
        </p:spPr>
        <p:txBody>
          <a:bodyPr>
            <a:noAutofit/>
          </a:bodyPr>
          <a:lstStyle/>
          <a:p>
            <a:pPr algn="just"/>
            <a:r>
              <a:rPr lang="es-ES" sz="2800" b="1" dirty="0">
                <a:solidFill>
                  <a:srgbClr val="FF0000"/>
                </a:solidFill>
              </a:rPr>
              <a:t>El único autor del delito es el funcionario o servidor público que realiza la acción de patrocinar (intraneus), </a:t>
            </a:r>
            <a:r>
              <a:rPr lang="es-ES" sz="2800" dirty="0"/>
              <a:t>existiendo la </a:t>
            </a:r>
            <a:r>
              <a:rPr lang="es-ES" sz="2800" b="1" dirty="0">
                <a:solidFill>
                  <a:srgbClr val="FF0000"/>
                </a:solidFill>
              </a:rPr>
              <a:t>posibilidad </a:t>
            </a:r>
            <a:r>
              <a:rPr lang="es-ES" sz="2800" dirty="0"/>
              <a:t>de realizarse en </a:t>
            </a:r>
            <a:r>
              <a:rPr lang="es-ES" sz="2800" b="1" dirty="0">
                <a:solidFill>
                  <a:srgbClr val="FF0000"/>
                </a:solidFill>
              </a:rPr>
              <a:t>coautoría y autoría mediata </a:t>
            </a:r>
            <a:r>
              <a:rPr lang="es-ES" sz="2800" dirty="0"/>
              <a:t>en el ámbito de la </a:t>
            </a:r>
            <a:r>
              <a:rPr lang="es-ES" sz="2800" b="1" dirty="0">
                <a:solidFill>
                  <a:srgbClr val="FF0000"/>
                </a:solidFill>
              </a:rPr>
              <a:t>criminalidad organizada</a:t>
            </a:r>
            <a:r>
              <a:rPr lang="es-ES" sz="2800" dirty="0"/>
              <a:t>; </a:t>
            </a:r>
            <a:r>
              <a:rPr lang="es-ES" sz="2800" dirty="0" err="1"/>
              <a:t>p.e</a:t>
            </a:r>
            <a:r>
              <a:rPr lang="es-ES" sz="2800" dirty="0"/>
              <a:t>., dos funcionarios pueden valerse de su cargo para, de forma conjunta y coordinada (uno puede estar con el distintivo y el otro realizar la defensa), presentarse ante el funcionario competente de resolver la situación del particular interesado y abogar por este último. </a:t>
            </a:r>
            <a:endParaRPr lang="es-PE" sz="2800" dirty="0"/>
          </a:p>
          <a:p>
            <a:pPr algn="just"/>
            <a:r>
              <a:rPr lang="es-ES" sz="2800" dirty="0"/>
              <a:t> </a:t>
            </a:r>
            <a:r>
              <a:rPr lang="es-ES" sz="2800" b="1" dirty="0">
                <a:solidFill>
                  <a:srgbClr val="FF0000"/>
                </a:solidFill>
              </a:rPr>
              <a:t>Admite la complicidad primaria, secundaria e instigación:</a:t>
            </a:r>
          </a:p>
          <a:p>
            <a:pPr algn="just"/>
            <a:r>
              <a:rPr lang="es-ES" sz="2800" dirty="0"/>
              <a:t>Así, </a:t>
            </a:r>
            <a:r>
              <a:rPr lang="es-ES" sz="2800" b="1" dirty="0">
                <a:solidFill>
                  <a:srgbClr val="FF0000"/>
                </a:solidFill>
              </a:rPr>
              <a:t>si el interesado determina al funcionario público para que haga valer su cargo ante otro funcionario que tiene su caso, el interesado responderá como instigador del delito de patrocinio ilegal</a:t>
            </a:r>
            <a:r>
              <a:rPr lang="es-ES" sz="2800" dirty="0"/>
              <a:t>. </a:t>
            </a:r>
            <a:endParaRPr lang="es-PE" sz="2800" dirty="0"/>
          </a:p>
        </p:txBody>
      </p:sp>
    </p:spTree>
    <p:extLst>
      <p:ext uri="{BB962C8B-B14F-4D97-AF65-F5344CB8AC3E}">
        <p14:creationId xmlns:p14="http://schemas.microsoft.com/office/powerpoint/2010/main" val="17870703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6800" y="642594"/>
            <a:ext cx="10058400" cy="622680"/>
          </a:xfrm>
        </p:spPr>
        <p:txBody>
          <a:bodyPr>
            <a:normAutofit/>
          </a:bodyPr>
          <a:lstStyle/>
          <a:p>
            <a:r>
              <a:rPr lang="es-ES_tradnl" sz="2800" b="1" u="sng" dirty="0"/>
              <a:t>AUTORÍA y PARTICIPACIÓN</a:t>
            </a:r>
            <a:endParaRPr lang="es-PE" sz="2800" dirty="0"/>
          </a:p>
        </p:txBody>
      </p:sp>
      <p:sp>
        <p:nvSpPr>
          <p:cNvPr id="3" name="Marcador de contenido 2"/>
          <p:cNvSpPr>
            <a:spLocks noGrp="1"/>
          </p:cNvSpPr>
          <p:nvPr>
            <p:ph idx="1"/>
          </p:nvPr>
        </p:nvSpPr>
        <p:spPr>
          <a:xfrm>
            <a:off x="531629" y="1180214"/>
            <a:ext cx="11121656" cy="5263116"/>
          </a:xfrm>
        </p:spPr>
        <p:txBody>
          <a:bodyPr>
            <a:noAutofit/>
          </a:bodyPr>
          <a:lstStyle/>
          <a:p>
            <a:pPr algn="just"/>
            <a:r>
              <a:rPr lang="es-ES" sz="2800" dirty="0"/>
              <a:t>Para los supuestos de </a:t>
            </a:r>
            <a:r>
              <a:rPr lang="es-ES" sz="2800" b="1" dirty="0">
                <a:solidFill>
                  <a:srgbClr val="FF0000"/>
                </a:solidFill>
              </a:rPr>
              <a:t>complicidad,</a:t>
            </a:r>
            <a:r>
              <a:rPr lang="es-ES" sz="2800" dirty="0"/>
              <a:t> el tercero tendrá que </a:t>
            </a:r>
            <a:r>
              <a:rPr lang="es-ES" sz="2800" b="1" dirty="0">
                <a:solidFill>
                  <a:srgbClr val="FF0000"/>
                </a:solidFill>
              </a:rPr>
              <a:t>aportar un acto (documentos, transporte, coordinación de reunión, etc.) que colabore con la concretización del acto de patrocinar</a:t>
            </a:r>
            <a:r>
              <a:rPr lang="es-ES" sz="2800" dirty="0"/>
              <a:t>.  Cabe precisar que, </a:t>
            </a:r>
            <a:r>
              <a:rPr lang="es-ES" sz="2800" b="1" dirty="0">
                <a:solidFill>
                  <a:srgbClr val="FF0000"/>
                </a:solidFill>
              </a:rPr>
              <a:t>el cómplice o instigador puede ser tanto un particular como un funcionario </a:t>
            </a:r>
            <a:r>
              <a:rPr lang="es-ES" sz="2800" dirty="0"/>
              <a:t>que tiene una causa ante la administración (</a:t>
            </a:r>
            <a:r>
              <a:rPr lang="es-ES" sz="2800" dirty="0" err="1"/>
              <a:t>p.e</a:t>
            </a:r>
            <a:r>
              <a:rPr lang="es-ES" sz="2800" dirty="0"/>
              <a:t>. un proceso ante control interno). </a:t>
            </a:r>
            <a:endParaRPr lang="es-PE" sz="2800" dirty="0"/>
          </a:p>
          <a:p>
            <a:pPr algn="just"/>
            <a:r>
              <a:rPr lang="es-ES" sz="2800" dirty="0"/>
              <a:t> </a:t>
            </a:r>
            <a:r>
              <a:rPr lang="es-ES" sz="2800" b="1" dirty="0">
                <a:solidFill>
                  <a:srgbClr val="FF0000"/>
                </a:solidFill>
              </a:rPr>
              <a:t>El cómplice puede realizar el acto de patrocinio por delegación del funcionario (intermediario), </a:t>
            </a:r>
            <a:r>
              <a:rPr lang="es-ES" sz="2800" dirty="0"/>
              <a:t>(cómplice primario del delito y el funcionario autor del mismo, no siendo posible la autoría mediata clásica, al no englobar alguno de sus formas (error, coacción e inimputable). </a:t>
            </a:r>
            <a:endParaRPr lang="es-PE" sz="2800" dirty="0"/>
          </a:p>
        </p:txBody>
      </p:sp>
    </p:spTree>
    <p:extLst>
      <p:ext uri="{BB962C8B-B14F-4D97-AF65-F5344CB8AC3E}">
        <p14:creationId xmlns:p14="http://schemas.microsoft.com/office/powerpoint/2010/main" val="2102308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Bien jurídico penalmente protegido</a:t>
            </a:r>
          </a:p>
        </p:txBody>
      </p:sp>
      <p:sp>
        <p:nvSpPr>
          <p:cNvPr id="3" name="Marcador de contenido 2"/>
          <p:cNvSpPr>
            <a:spLocks noGrp="1"/>
          </p:cNvSpPr>
          <p:nvPr>
            <p:ph idx="1"/>
          </p:nvPr>
        </p:nvSpPr>
        <p:spPr/>
        <p:txBody>
          <a:bodyPr>
            <a:normAutofit lnSpcReduction="10000"/>
          </a:bodyPr>
          <a:lstStyle/>
          <a:p>
            <a:pPr algn="just"/>
            <a:r>
              <a:rPr lang="es-ES" sz="3200" b="1" dirty="0">
                <a:solidFill>
                  <a:srgbClr val="0070C0"/>
                </a:solidFill>
              </a:rPr>
              <a:t>Doctrina mayoritaria: </a:t>
            </a:r>
            <a:r>
              <a:rPr lang="es-ES" sz="3200" b="1" dirty="0">
                <a:solidFill>
                  <a:srgbClr val="FF0000"/>
                </a:solidFill>
              </a:rPr>
              <a:t>El prestigio e imparcialidad </a:t>
            </a:r>
            <a:r>
              <a:rPr lang="es-ES" sz="3200" dirty="0"/>
              <a:t>de la administración pública, ello ante el posible uso indebido por parte de los funcionarios o servidores públicos de su investidura o cualidad para generar posiciones de ventajas y privilegios a favor de terceros. </a:t>
            </a:r>
          </a:p>
          <a:p>
            <a:pPr algn="just"/>
            <a:r>
              <a:rPr lang="es-ES" sz="3200" b="1" dirty="0">
                <a:solidFill>
                  <a:srgbClr val="0070C0"/>
                </a:solidFill>
              </a:rPr>
              <a:t>Otros autores </a:t>
            </a:r>
            <a:r>
              <a:rPr lang="es-ES" sz="3200" dirty="0"/>
              <a:t>señalan que, además, se estaría protegiendo </a:t>
            </a:r>
            <a:r>
              <a:rPr lang="es-ES" sz="3200" b="1" dirty="0">
                <a:solidFill>
                  <a:srgbClr val="FF0000"/>
                </a:solidFill>
              </a:rPr>
              <a:t>el decoro la administración pública </a:t>
            </a:r>
            <a:r>
              <a:rPr lang="es-ES" sz="3200" dirty="0"/>
              <a:t>o también la </a:t>
            </a:r>
            <a:r>
              <a:rPr lang="es-ES" sz="3200" b="1" dirty="0">
                <a:solidFill>
                  <a:srgbClr val="FF0000"/>
                </a:solidFill>
              </a:rPr>
              <a:t>integridad o probidad </a:t>
            </a:r>
            <a:r>
              <a:rPr lang="es-ES" sz="3200" dirty="0"/>
              <a:t>de los funcionarios públicos.</a:t>
            </a:r>
            <a:endParaRPr lang="es-PE" sz="3200" dirty="0"/>
          </a:p>
        </p:txBody>
      </p:sp>
    </p:spTree>
    <p:extLst>
      <p:ext uri="{BB962C8B-B14F-4D97-AF65-F5344CB8AC3E}">
        <p14:creationId xmlns:p14="http://schemas.microsoft.com/office/powerpoint/2010/main" val="19082156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81740" y="341586"/>
            <a:ext cx="10058400" cy="1136340"/>
          </a:xfrm>
        </p:spPr>
        <p:txBody>
          <a:bodyPr>
            <a:normAutofit/>
          </a:bodyPr>
          <a:lstStyle/>
          <a:p>
            <a:r>
              <a:rPr lang="es-ES_tradnl" sz="3200" b="1" u="sng" dirty="0"/>
              <a:t>CONCURSO</a:t>
            </a:r>
            <a:endParaRPr lang="es-ES" sz="3200" u="sng" dirty="0"/>
          </a:p>
        </p:txBody>
      </p:sp>
      <p:sp>
        <p:nvSpPr>
          <p:cNvPr id="3" name="Marcador de contenido 2"/>
          <p:cNvSpPr>
            <a:spLocks noGrp="1"/>
          </p:cNvSpPr>
          <p:nvPr>
            <p:ph idx="1"/>
          </p:nvPr>
        </p:nvSpPr>
        <p:spPr>
          <a:xfrm>
            <a:off x="637953" y="1307805"/>
            <a:ext cx="10909003" cy="5135525"/>
          </a:xfrm>
        </p:spPr>
        <p:txBody>
          <a:bodyPr>
            <a:noAutofit/>
          </a:bodyPr>
          <a:lstStyle/>
          <a:p>
            <a:pPr algn="just"/>
            <a:r>
              <a:rPr lang="es-ES" sz="2500" dirty="0"/>
              <a:t>El R.N </a:t>
            </a:r>
            <a:r>
              <a:rPr lang="es-ES" sz="2500" dirty="0" err="1"/>
              <a:t>N°</a:t>
            </a:r>
            <a:r>
              <a:rPr lang="es-ES" sz="2500" dirty="0"/>
              <a:t> 666-2016, Ancash, </a:t>
            </a:r>
            <a:r>
              <a:rPr lang="es-ES" sz="2500" b="1" dirty="0">
                <a:solidFill>
                  <a:srgbClr val="FF0000"/>
                </a:solidFill>
              </a:rPr>
              <a:t>indica que no es posible un concurso aparente de leyes entre el delito de patrocinio ilegal y negociación incompatible o aprovechamiento indebido del cargo </a:t>
            </a:r>
            <a:r>
              <a:rPr lang="es-ES" sz="2500" dirty="0"/>
              <a:t>-cuando se actúa como cómplice-. </a:t>
            </a:r>
          </a:p>
          <a:p>
            <a:pPr algn="just"/>
            <a:r>
              <a:rPr lang="es-ES" sz="2500" b="1" dirty="0">
                <a:solidFill>
                  <a:srgbClr val="FF0000"/>
                </a:solidFill>
              </a:rPr>
              <a:t>Consideramos que, no cabe concurso con el delito de tráfico de influencias</a:t>
            </a:r>
            <a:r>
              <a:rPr lang="es-ES" sz="2500" b="1" dirty="0"/>
              <a:t>, debido a que en el tráfico de influencias se jacta ante el particular de contar con influencias sobre un tercer funcionario y el solicitar un beneficio por su promesa de interceder, en tanto que en el delito de patrocinio ilegal no se requiere de beneficio y mucho menos de ufanarse de influenciar sobre un funcionario</a:t>
            </a:r>
            <a:r>
              <a:rPr lang="es-ES" sz="2500" dirty="0"/>
              <a:t>. Nos encontraríamos ante un delito de cohecho pasivo cuando el interés privado se corresponde con la función del agente</a:t>
            </a:r>
            <a:r>
              <a:rPr lang="es-ES" sz="2500" i="1" dirty="0"/>
              <a:t>.</a:t>
            </a:r>
            <a:endParaRPr lang="es-PE" sz="2500" dirty="0"/>
          </a:p>
        </p:txBody>
      </p:sp>
    </p:spTree>
    <p:extLst>
      <p:ext uri="{BB962C8B-B14F-4D97-AF65-F5344CB8AC3E}">
        <p14:creationId xmlns:p14="http://schemas.microsoft.com/office/powerpoint/2010/main" val="36436297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727EA7-7021-425A-BA92-52C719FB930E}"/>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id="{2B63D603-DC60-4CED-889D-FAA28028A16F}"/>
              </a:ext>
            </a:extLst>
          </p:cNvPr>
          <p:cNvSpPr>
            <a:spLocks noGrp="1"/>
          </p:cNvSpPr>
          <p:nvPr>
            <p:ph idx="1"/>
          </p:nvPr>
        </p:nvSpPr>
        <p:spPr/>
        <p:txBody>
          <a:bodyPr>
            <a:normAutofit fontScale="92500" lnSpcReduction="10000"/>
          </a:bodyPr>
          <a:lstStyle/>
          <a:p>
            <a:pPr marL="0" indent="0" algn="r">
              <a:buNone/>
            </a:pPr>
            <a:endParaRPr lang="es-PE" sz="4000" dirty="0">
              <a:solidFill>
                <a:srgbClr val="0070C0"/>
              </a:solidFill>
            </a:endParaRPr>
          </a:p>
          <a:p>
            <a:pPr marL="0" indent="0" algn="r">
              <a:buNone/>
            </a:pPr>
            <a:endParaRPr lang="es-PE" sz="4000" dirty="0">
              <a:solidFill>
                <a:srgbClr val="0070C0"/>
              </a:solidFill>
            </a:endParaRPr>
          </a:p>
          <a:p>
            <a:pPr marL="0" indent="0" algn="r">
              <a:buNone/>
            </a:pPr>
            <a:endParaRPr lang="es-PE" sz="4000" dirty="0">
              <a:solidFill>
                <a:srgbClr val="0070C0"/>
              </a:solidFill>
            </a:endParaRPr>
          </a:p>
          <a:p>
            <a:pPr marL="0" indent="0" algn="r">
              <a:buNone/>
            </a:pPr>
            <a:r>
              <a:rPr lang="es-PE" sz="4000" dirty="0">
                <a:solidFill>
                  <a:srgbClr val="0070C0"/>
                </a:solidFill>
              </a:rPr>
              <a:t>¡¡Muchas gracias!!</a:t>
            </a:r>
          </a:p>
          <a:p>
            <a:pPr marL="0" indent="0" algn="r">
              <a:buNone/>
            </a:pPr>
            <a:r>
              <a:rPr lang="es-PE" sz="4000" dirty="0">
                <a:solidFill>
                  <a:srgbClr val="0070C0"/>
                </a:solidFill>
              </a:rPr>
              <a:t>Prof. Raúl Martínez Huamán</a:t>
            </a:r>
          </a:p>
          <a:p>
            <a:pPr marL="0" indent="0" algn="r">
              <a:buNone/>
            </a:pPr>
            <a:r>
              <a:rPr lang="es-PE" sz="4000" dirty="0">
                <a:solidFill>
                  <a:srgbClr val="0070C0"/>
                </a:solidFill>
              </a:rPr>
              <a:t>Correo: rmartinez.abogado@gmail.com</a:t>
            </a:r>
          </a:p>
          <a:p>
            <a:pPr marL="0" indent="0" algn="r">
              <a:buNone/>
            </a:pPr>
            <a:endParaRPr lang="es-PE" sz="4000" dirty="0">
              <a:solidFill>
                <a:srgbClr val="0070C0"/>
              </a:solidFill>
            </a:endParaRPr>
          </a:p>
          <a:p>
            <a:endParaRPr lang="es-PE" dirty="0"/>
          </a:p>
        </p:txBody>
      </p:sp>
    </p:spTree>
    <p:extLst>
      <p:ext uri="{BB962C8B-B14F-4D97-AF65-F5344CB8AC3E}">
        <p14:creationId xmlns:p14="http://schemas.microsoft.com/office/powerpoint/2010/main" val="3239691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Bien jurídico penalmente protegido</a:t>
            </a:r>
          </a:p>
        </p:txBody>
      </p:sp>
      <p:sp>
        <p:nvSpPr>
          <p:cNvPr id="3" name="Marcador de contenido 2"/>
          <p:cNvSpPr>
            <a:spLocks noGrp="1"/>
          </p:cNvSpPr>
          <p:nvPr>
            <p:ph idx="1"/>
          </p:nvPr>
        </p:nvSpPr>
        <p:spPr>
          <a:xfrm>
            <a:off x="1066799" y="2103120"/>
            <a:ext cx="10235609" cy="4223252"/>
          </a:xfrm>
        </p:spPr>
        <p:txBody>
          <a:bodyPr>
            <a:normAutofit/>
          </a:bodyPr>
          <a:lstStyle/>
          <a:p>
            <a:pPr algn="just"/>
            <a:r>
              <a:rPr lang="es-ES" sz="2400" dirty="0"/>
              <a:t>La Sala Penal de Apelaciones de la CSJL, Sentencia de Segunda Instancia del </a:t>
            </a:r>
            <a:r>
              <a:rPr lang="es-ES" sz="2400" dirty="0" err="1"/>
              <a:t>Exp</a:t>
            </a:r>
            <a:r>
              <a:rPr lang="es-ES" sz="2400" dirty="0"/>
              <a:t>. </a:t>
            </a:r>
            <a:r>
              <a:rPr lang="es-ES" sz="2400" dirty="0" err="1"/>
              <a:t>N°</a:t>
            </a:r>
            <a:r>
              <a:rPr lang="es-ES" sz="2400" dirty="0"/>
              <a:t> 00021-2011, 31.05.12:</a:t>
            </a:r>
            <a:endParaRPr lang="es-PE" sz="2400" dirty="0"/>
          </a:p>
          <a:p>
            <a:pPr marL="274320" lvl="1" indent="0" algn="just">
              <a:buNone/>
            </a:pPr>
            <a:r>
              <a:rPr lang="es-ES_tradnl" sz="2400" i="1" dirty="0"/>
              <a:t>“De manera general, es el normal y recto desenvolvimiento de la administración pública, en tanto que el </a:t>
            </a:r>
            <a:r>
              <a:rPr lang="es-ES_tradnl" sz="2400" b="1" i="1" dirty="0">
                <a:solidFill>
                  <a:srgbClr val="FF0000"/>
                </a:solidFill>
              </a:rPr>
              <a:t>bien jurídico protegido específico lo constituye el prestigio, la imparcialidad y el decoro de la administración pública</a:t>
            </a:r>
            <a:r>
              <a:rPr lang="es-ES_tradnl" sz="2400" i="1" dirty="0"/>
              <a:t>, tratando que los poderes e investiduras que ésta otorga a sus funcionarios y servidores públicos no sean empleados para generar posiciones de ventaja y privilegios a usar indebidamente en perjuicio de los demás ciudadanos que no cuentan con tal apoyo, así como también, procurando el normal desempeño de funciones, </a:t>
            </a:r>
            <a:r>
              <a:rPr lang="es-ES_tradnl" sz="2400" b="1" i="1" dirty="0">
                <a:solidFill>
                  <a:srgbClr val="FF0000"/>
                </a:solidFill>
              </a:rPr>
              <a:t>imparcial y libre de presiones de otros funcionarios</a:t>
            </a:r>
            <a:r>
              <a:rPr lang="es-ES_tradnl" sz="2400" i="1" dirty="0"/>
              <a:t>.”</a:t>
            </a:r>
            <a:endParaRPr lang="es-ES" sz="4000" dirty="0"/>
          </a:p>
        </p:txBody>
      </p:sp>
    </p:spTree>
    <p:extLst>
      <p:ext uri="{BB962C8B-B14F-4D97-AF65-F5344CB8AC3E}">
        <p14:creationId xmlns:p14="http://schemas.microsoft.com/office/powerpoint/2010/main" val="2257954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Bien jurídico penalmente protegido</a:t>
            </a:r>
          </a:p>
        </p:txBody>
      </p:sp>
      <p:sp>
        <p:nvSpPr>
          <p:cNvPr id="3" name="Marcador de contenido 2"/>
          <p:cNvSpPr>
            <a:spLocks noGrp="1"/>
          </p:cNvSpPr>
          <p:nvPr>
            <p:ph idx="1"/>
          </p:nvPr>
        </p:nvSpPr>
        <p:spPr>
          <a:xfrm>
            <a:off x="850605" y="2103120"/>
            <a:ext cx="10451803" cy="4223252"/>
          </a:xfrm>
        </p:spPr>
        <p:txBody>
          <a:bodyPr>
            <a:normAutofit lnSpcReduction="10000"/>
          </a:bodyPr>
          <a:lstStyle/>
          <a:p>
            <a:pPr algn="just"/>
            <a:r>
              <a:rPr lang="es-PE" sz="2400" b="1" u="sng" dirty="0"/>
              <a:t>Posición</a:t>
            </a:r>
          </a:p>
          <a:p>
            <a:pPr algn="just"/>
            <a:r>
              <a:rPr lang="es-ES_tradnl" sz="2400" dirty="0"/>
              <a:t>Consideramos que </a:t>
            </a:r>
            <a:r>
              <a:rPr lang="es-ES_tradnl" sz="2400" b="1" dirty="0">
                <a:solidFill>
                  <a:srgbClr val="0070C0"/>
                </a:solidFill>
              </a:rPr>
              <a:t>la imparcialidad no se ve afectada</a:t>
            </a:r>
            <a:r>
              <a:rPr lang="es-ES_tradnl" sz="2400" dirty="0"/>
              <a:t>, pues </a:t>
            </a:r>
            <a:r>
              <a:rPr lang="es-ES_tradnl" sz="2400" b="1" dirty="0">
                <a:solidFill>
                  <a:srgbClr val="0070C0"/>
                </a:solidFill>
              </a:rPr>
              <a:t>el tipo no exige que el patrocinio genere una conducta concreta del funcionario público </a:t>
            </a:r>
            <a:r>
              <a:rPr lang="es-ES_tradnl" sz="2400" dirty="0"/>
              <a:t>competente del acto administrativo o judicial que interesa al particular; además, </a:t>
            </a:r>
            <a:r>
              <a:rPr lang="es-ES_tradnl" sz="2400" dirty="0">
                <a:solidFill>
                  <a:srgbClr val="0070C0"/>
                </a:solidFill>
              </a:rPr>
              <a:t>el centro del injusto no se circunscribe en la función ejercida por el sujeto activo. </a:t>
            </a:r>
          </a:p>
          <a:p>
            <a:pPr algn="just"/>
            <a:r>
              <a:rPr lang="es-ES_tradnl" sz="2400" dirty="0"/>
              <a:t>Por ello, lo que propiamente se protege es </a:t>
            </a:r>
            <a:r>
              <a:rPr lang="es-ES_tradnl" sz="2400" b="1" i="1" dirty="0">
                <a:solidFill>
                  <a:srgbClr val="FF0000"/>
                </a:solidFill>
              </a:rPr>
              <a:t>la expectativa que la sociedad tiene sobre </a:t>
            </a:r>
            <a:r>
              <a:rPr lang="es-ES_tradnl" sz="2800" b="1" i="1" dirty="0">
                <a:solidFill>
                  <a:srgbClr val="FF0000"/>
                </a:solidFill>
              </a:rPr>
              <a:t>el adecuado uso de la investidura o cargo por parte funcionario </a:t>
            </a:r>
            <a:r>
              <a:rPr lang="es-ES_tradnl" sz="2400" b="1" i="1" dirty="0">
                <a:solidFill>
                  <a:srgbClr val="FF0000"/>
                </a:solidFill>
              </a:rPr>
              <a:t>o servidor público, específicamente </a:t>
            </a:r>
            <a:r>
              <a:rPr lang="es-ES_tradnl" sz="2800" b="1" i="1" dirty="0">
                <a:solidFill>
                  <a:srgbClr val="FF0000"/>
                </a:solidFill>
              </a:rPr>
              <a:t>no utilizarlo a favor de interés particulares ante la administración pública</a:t>
            </a:r>
            <a:r>
              <a:rPr lang="es-ES_tradnl" sz="2400" dirty="0"/>
              <a:t>. Así, el bien jurídico se encuentra relacionado al </a:t>
            </a:r>
            <a:r>
              <a:rPr lang="es-ES_tradnl" sz="2400" b="1" i="1" dirty="0">
                <a:solidFill>
                  <a:srgbClr val="FF0000"/>
                </a:solidFill>
              </a:rPr>
              <a:t>correcto empleo de las cualidades funcionariales</a:t>
            </a:r>
            <a:r>
              <a:rPr lang="es-ES_tradnl" sz="2400" dirty="0"/>
              <a:t>, no desviando sus actos hacía la defensa de intereses particulares.</a:t>
            </a:r>
            <a:r>
              <a:rPr lang="es-PE" sz="3200" dirty="0"/>
              <a:t> </a:t>
            </a:r>
          </a:p>
        </p:txBody>
      </p:sp>
    </p:spTree>
    <p:extLst>
      <p:ext uri="{BB962C8B-B14F-4D97-AF65-F5344CB8AC3E}">
        <p14:creationId xmlns:p14="http://schemas.microsoft.com/office/powerpoint/2010/main" val="4020063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Sujeto activo</a:t>
            </a:r>
          </a:p>
        </p:txBody>
      </p:sp>
      <p:sp>
        <p:nvSpPr>
          <p:cNvPr id="3" name="Marcador de contenido 2"/>
          <p:cNvSpPr>
            <a:spLocks noGrp="1"/>
          </p:cNvSpPr>
          <p:nvPr>
            <p:ph idx="1"/>
          </p:nvPr>
        </p:nvSpPr>
        <p:spPr>
          <a:xfrm>
            <a:off x="1066799" y="1818167"/>
            <a:ext cx="10607749" cy="4593265"/>
          </a:xfrm>
        </p:spPr>
        <p:txBody>
          <a:bodyPr>
            <a:normAutofit fontScale="92500"/>
          </a:bodyPr>
          <a:lstStyle/>
          <a:p>
            <a:pPr algn="just"/>
            <a:r>
              <a:rPr lang="es-ES" sz="2600" b="1" dirty="0">
                <a:solidFill>
                  <a:srgbClr val="0070C0"/>
                </a:solidFill>
              </a:rPr>
              <a:t>Delito especial propio</a:t>
            </a:r>
            <a:r>
              <a:rPr lang="es-ES" sz="2600" dirty="0"/>
              <a:t>, solo serán autores los funcionarios o servidores públicos.</a:t>
            </a:r>
          </a:p>
          <a:p>
            <a:pPr algn="just"/>
            <a:r>
              <a:rPr lang="es-ES" sz="2600" b="1" dirty="0">
                <a:solidFill>
                  <a:srgbClr val="0070C0"/>
                </a:solidFill>
              </a:rPr>
              <a:t>No</a:t>
            </a:r>
            <a:r>
              <a:rPr lang="es-ES" sz="2600" dirty="0"/>
              <a:t> debe contar con un determinado </a:t>
            </a:r>
            <a:r>
              <a:rPr lang="es-ES" sz="2600" b="1" dirty="0">
                <a:solidFill>
                  <a:srgbClr val="0070C0"/>
                </a:solidFill>
              </a:rPr>
              <a:t>ámbito de competencia</a:t>
            </a:r>
            <a:r>
              <a:rPr lang="es-ES" sz="2600" dirty="0"/>
              <a:t>, como </a:t>
            </a:r>
            <a:r>
              <a:rPr lang="es-ES" sz="2600" dirty="0" err="1"/>
              <a:t>p.e</a:t>
            </a:r>
            <a:r>
              <a:rPr lang="es-ES" sz="2600" dirty="0"/>
              <a:t>. en los casos de colusión.</a:t>
            </a:r>
          </a:p>
          <a:p>
            <a:pPr algn="just"/>
            <a:r>
              <a:rPr lang="es-ES" sz="2600" dirty="0"/>
              <a:t>El funcionario tendrá que </a:t>
            </a:r>
            <a:r>
              <a:rPr lang="es-ES" sz="2600" b="1" dirty="0">
                <a:solidFill>
                  <a:srgbClr val="0070C0"/>
                </a:solidFill>
              </a:rPr>
              <a:t>poseer una cualidad específica idónea </a:t>
            </a:r>
            <a:r>
              <a:rPr lang="es-ES" sz="2600" dirty="0"/>
              <a:t>para valerse del mismo sobre el funcionario ante el cual ha de patrocinar un interés particular (</a:t>
            </a:r>
            <a:r>
              <a:rPr lang="es-ES" sz="2600" dirty="0" err="1"/>
              <a:t>p.e</a:t>
            </a:r>
            <a:r>
              <a:rPr lang="es-ES" sz="2600" dirty="0"/>
              <a:t>. Alcalde sobre un funcionario de menor jerarquía de otra institución). </a:t>
            </a:r>
            <a:endParaRPr lang="es-PE" sz="2600" dirty="0"/>
          </a:p>
          <a:p>
            <a:pPr algn="just"/>
            <a:r>
              <a:rPr lang="es-ES" sz="2600" dirty="0"/>
              <a:t>El sujeto activo </a:t>
            </a:r>
            <a:r>
              <a:rPr lang="es-ES" sz="2600" b="1" dirty="0">
                <a:solidFill>
                  <a:srgbClr val="0070C0"/>
                </a:solidFill>
              </a:rPr>
              <a:t>debe contar -al momento de patrocinar- con la cualidad o atributo de funcionario</a:t>
            </a:r>
            <a:r>
              <a:rPr lang="es-ES" sz="2600" dirty="0"/>
              <a:t>, incluyendo en los mismos al funcionario de hecho, no resultando relevante que el agente se encuentre en el ejercicio material (labor) de su cargo (</a:t>
            </a:r>
            <a:r>
              <a:rPr lang="es-ES" sz="2600" dirty="0" err="1"/>
              <a:t>p.e</a:t>
            </a:r>
            <a:r>
              <a:rPr lang="es-ES" sz="2600" dirty="0"/>
              <a:t>. </a:t>
            </a:r>
            <a:r>
              <a:rPr lang="es-ES" sz="2600" b="1" dirty="0">
                <a:solidFill>
                  <a:srgbClr val="0070C0"/>
                </a:solidFill>
              </a:rPr>
              <a:t>Suspensión del ejercicio del cargo </a:t>
            </a:r>
            <a:r>
              <a:rPr lang="es-ES" sz="2600" dirty="0"/>
              <a:t>o e</a:t>
            </a:r>
            <a:r>
              <a:rPr lang="es-ES" sz="2600" b="1" dirty="0">
                <a:solidFill>
                  <a:srgbClr val="0070C0"/>
                </a:solidFill>
              </a:rPr>
              <a:t>l supuesto de autoridad elegida en las urnas que aún no reciba su credencial</a:t>
            </a:r>
            <a:r>
              <a:rPr lang="es-ES" sz="2600" dirty="0"/>
              <a:t>).</a:t>
            </a:r>
            <a:endParaRPr lang="es-PE" sz="2600" dirty="0"/>
          </a:p>
          <a:p>
            <a:pPr algn="just"/>
            <a:endParaRPr lang="es-PE" dirty="0"/>
          </a:p>
        </p:txBody>
      </p:sp>
    </p:spTree>
    <p:extLst>
      <p:ext uri="{BB962C8B-B14F-4D97-AF65-F5344CB8AC3E}">
        <p14:creationId xmlns:p14="http://schemas.microsoft.com/office/powerpoint/2010/main" val="850237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Sujeto activo</a:t>
            </a:r>
          </a:p>
        </p:txBody>
      </p:sp>
      <p:sp>
        <p:nvSpPr>
          <p:cNvPr id="3" name="Marcador de contenido 2"/>
          <p:cNvSpPr>
            <a:spLocks noGrp="1"/>
          </p:cNvSpPr>
          <p:nvPr>
            <p:ph idx="1"/>
          </p:nvPr>
        </p:nvSpPr>
        <p:spPr>
          <a:xfrm>
            <a:off x="584791" y="1818167"/>
            <a:ext cx="11089757" cy="4593265"/>
          </a:xfrm>
        </p:spPr>
        <p:txBody>
          <a:bodyPr>
            <a:normAutofit fontScale="92500" lnSpcReduction="20000"/>
          </a:bodyPr>
          <a:lstStyle/>
          <a:p>
            <a:pPr algn="just"/>
            <a:r>
              <a:rPr lang="es-ES" sz="3000" b="1" dirty="0">
                <a:solidFill>
                  <a:srgbClr val="0070C0"/>
                </a:solidFill>
              </a:rPr>
              <a:t>El sujeto activo no necesariamente debe poseer un vínculo laboral </a:t>
            </a:r>
            <a:r>
              <a:rPr lang="es-ES" sz="3000" dirty="0"/>
              <a:t>o competencial </a:t>
            </a:r>
            <a:r>
              <a:rPr lang="es-ES" sz="3000" b="1" dirty="0">
                <a:solidFill>
                  <a:srgbClr val="0070C0"/>
                </a:solidFill>
              </a:rPr>
              <a:t>con el funcionario sobre el cual ejercerá el patrocino</a:t>
            </a:r>
            <a:r>
              <a:rPr lang="es-ES" sz="3000" dirty="0"/>
              <a:t>, solo debe hacer valer su cualidad de funcionario.</a:t>
            </a:r>
            <a:endParaRPr lang="es-PE" sz="3000" dirty="0"/>
          </a:p>
          <a:p>
            <a:pPr algn="just"/>
            <a:r>
              <a:rPr lang="es-ES" sz="3000" b="1" dirty="0">
                <a:solidFill>
                  <a:srgbClr val="0070C0"/>
                </a:solidFill>
              </a:rPr>
              <a:t>No</a:t>
            </a:r>
            <a:r>
              <a:rPr lang="es-ES" sz="3000" dirty="0"/>
              <a:t> debe contar con un determinado </a:t>
            </a:r>
            <a:r>
              <a:rPr lang="es-ES" sz="3000" b="1" dirty="0">
                <a:solidFill>
                  <a:srgbClr val="0070C0"/>
                </a:solidFill>
              </a:rPr>
              <a:t>ámbito de competencia</a:t>
            </a:r>
            <a:r>
              <a:rPr lang="es-ES" sz="3000" dirty="0"/>
              <a:t>, como </a:t>
            </a:r>
            <a:r>
              <a:rPr lang="es-ES" sz="3000" dirty="0" err="1"/>
              <a:t>p.e</a:t>
            </a:r>
            <a:r>
              <a:rPr lang="es-ES" sz="3000" dirty="0"/>
              <a:t>. en los casos de colusión.</a:t>
            </a:r>
          </a:p>
          <a:p>
            <a:pPr algn="just"/>
            <a:r>
              <a:rPr lang="es-ES_tradnl" sz="3000" b="1" dirty="0">
                <a:solidFill>
                  <a:srgbClr val="0070C0"/>
                </a:solidFill>
              </a:rPr>
              <a:t>No nos encontramos dentro del marco de la Ley de gestión de intereses privados</a:t>
            </a:r>
            <a:r>
              <a:rPr lang="es-ES_tradnl" sz="3000" dirty="0"/>
              <a:t>, Ley </a:t>
            </a:r>
            <a:r>
              <a:rPr lang="es-ES_tradnl" sz="3000" dirty="0" err="1"/>
              <a:t>N°</a:t>
            </a:r>
            <a:r>
              <a:rPr lang="es-ES_tradnl" sz="3000" dirty="0"/>
              <a:t> 28024, pues como su nombre lo indica, </a:t>
            </a:r>
            <a:r>
              <a:rPr lang="es-ES_tradnl" sz="3000" b="1" dirty="0">
                <a:solidFill>
                  <a:srgbClr val="0070C0"/>
                </a:solidFill>
              </a:rPr>
              <a:t>dicha gestión la realiza un particular</a:t>
            </a:r>
            <a:r>
              <a:rPr lang="es-ES_tradnl" sz="3000" dirty="0"/>
              <a:t>, sin valerse de su condición o cargo. Así, JIP de la Corte Suprema de Justicia, en su Res. </a:t>
            </a:r>
            <a:r>
              <a:rPr lang="es-ES_tradnl" sz="3000" dirty="0" err="1"/>
              <a:t>N°</a:t>
            </a:r>
            <a:r>
              <a:rPr lang="es-ES_tradnl" sz="3000" dirty="0"/>
              <a:t> 02, </a:t>
            </a:r>
            <a:r>
              <a:rPr lang="es-ES_tradnl" sz="3000" dirty="0" err="1"/>
              <a:t>Exp</a:t>
            </a:r>
            <a:r>
              <a:rPr lang="es-ES_tradnl" sz="3000" dirty="0"/>
              <a:t>. </a:t>
            </a:r>
            <a:r>
              <a:rPr lang="es-ES_tradnl" sz="3000" dirty="0" err="1"/>
              <a:t>N°</a:t>
            </a:r>
            <a:r>
              <a:rPr lang="es-ES_tradnl" sz="3000" dirty="0"/>
              <a:t> 00002-2019, del 23.09.2019:</a:t>
            </a:r>
          </a:p>
          <a:p>
            <a:pPr marL="548640" lvl="2" indent="0" algn="just">
              <a:buNone/>
            </a:pPr>
            <a:r>
              <a:rPr lang="es-ES_tradnl" sz="2600" i="1" dirty="0"/>
              <a:t>“</a:t>
            </a:r>
            <a:r>
              <a:rPr lang="es-ES_tradnl" sz="2600" b="1" i="1" dirty="0">
                <a:solidFill>
                  <a:srgbClr val="FF0000"/>
                </a:solidFill>
              </a:rPr>
              <a:t>La figura delictiva de Patrocinio ilegal tipifica la calidad de gestor de intereses particulares</a:t>
            </a:r>
            <a:r>
              <a:rPr lang="es-ES_tradnl" sz="2600" i="1" dirty="0"/>
              <a:t>, no toda conducta que se le parezca puede ser reputada como delictiva”.</a:t>
            </a:r>
            <a:endParaRPr lang="es-PE" sz="2600" dirty="0"/>
          </a:p>
          <a:p>
            <a:endParaRPr lang="es-PE" dirty="0"/>
          </a:p>
          <a:p>
            <a:pPr algn="just"/>
            <a:endParaRPr lang="es-PE" dirty="0"/>
          </a:p>
        </p:txBody>
      </p:sp>
    </p:spTree>
    <p:extLst>
      <p:ext uri="{BB962C8B-B14F-4D97-AF65-F5344CB8AC3E}">
        <p14:creationId xmlns:p14="http://schemas.microsoft.com/office/powerpoint/2010/main" val="803409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Sujeto pasivo</a:t>
            </a:r>
          </a:p>
        </p:txBody>
      </p:sp>
      <p:sp>
        <p:nvSpPr>
          <p:cNvPr id="3" name="Marcador de contenido 2"/>
          <p:cNvSpPr>
            <a:spLocks noGrp="1"/>
          </p:cNvSpPr>
          <p:nvPr>
            <p:ph idx="1"/>
          </p:nvPr>
        </p:nvSpPr>
        <p:spPr>
          <a:xfrm>
            <a:off x="1066800" y="1713186"/>
            <a:ext cx="10058400" cy="4300834"/>
          </a:xfrm>
        </p:spPr>
        <p:txBody>
          <a:bodyPr>
            <a:noAutofit/>
          </a:bodyPr>
          <a:lstStyle/>
          <a:p>
            <a:pPr algn="just"/>
            <a:r>
              <a:rPr lang="es-ES" sz="3200" dirty="0"/>
              <a:t>Al encontrarnos ante un bien jurídico colectivo, se entiende que el sujeto pasivo del mismo es la </a:t>
            </a:r>
            <a:r>
              <a:rPr lang="es-ES" sz="3200" b="1" dirty="0">
                <a:solidFill>
                  <a:srgbClr val="FF0000"/>
                </a:solidFill>
              </a:rPr>
              <a:t>administración pública</a:t>
            </a:r>
            <a:r>
              <a:rPr lang="es-ES" sz="3200" dirty="0"/>
              <a:t>, específicamente la institución pública afectada por el uso inadecuado de la cualidad del funcionario o servidor público (Ministerio de Justicia, Poder Judicial, Municipalidad Distrital, etc.).</a:t>
            </a:r>
            <a:endParaRPr lang="es-PE" sz="3200" dirty="0"/>
          </a:p>
        </p:txBody>
      </p:sp>
    </p:spTree>
    <p:extLst>
      <p:ext uri="{BB962C8B-B14F-4D97-AF65-F5344CB8AC3E}">
        <p14:creationId xmlns:p14="http://schemas.microsoft.com/office/powerpoint/2010/main" val="3851273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u="sng" dirty="0"/>
              <a:t>Conducta típica</a:t>
            </a:r>
          </a:p>
        </p:txBody>
      </p:sp>
      <p:sp>
        <p:nvSpPr>
          <p:cNvPr id="3" name="Marcador de contenido 2"/>
          <p:cNvSpPr>
            <a:spLocks noGrp="1"/>
          </p:cNvSpPr>
          <p:nvPr>
            <p:ph idx="1"/>
          </p:nvPr>
        </p:nvSpPr>
        <p:spPr>
          <a:xfrm>
            <a:off x="648586" y="1713185"/>
            <a:ext cx="10476614" cy="4815205"/>
          </a:xfrm>
        </p:spPr>
        <p:txBody>
          <a:bodyPr>
            <a:noAutofit/>
          </a:bodyPr>
          <a:lstStyle/>
          <a:p>
            <a:pPr marL="0" indent="0" algn="just">
              <a:buNone/>
            </a:pPr>
            <a:r>
              <a:rPr lang="es-ES" b="1" u="sng" dirty="0"/>
              <a:t>CONFIGURACIÓN</a:t>
            </a:r>
            <a:endParaRPr lang="es-PE" sz="2300" dirty="0"/>
          </a:p>
          <a:p>
            <a:pPr algn="just"/>
            <a:r>
              <a:rPr lang="es-ES" sz="2300" b="1" dirty="0">
                <a:solidFill>
                  <a:srgbClr val="FF0000"/>
                </a:solidFill>
              </a:rPr>
              <a:t>El sujeto activo, hace prevalecer su condición de funcionario, para favorecer</a:t>
            </a:r>
            <a:r>
              <a:rPr lang="es-ES" sz="2300" dirty="0"/>
              <a:t>, defender, apoyar o gestionar, </a:t>
            </a:r>
            <a:r>
              <a:rPr lang="es-ES" sz="2300" b="1" dirty="0">
                <a:solidFill>
                  <a:srgbClr val="FF0000"/>
                </a:solidFill>
              </a:rPr>
              <a:t>intereses particulares -legítimos o no- ante un funcionario competente de un determinado caso o acto administrativo</a:t>
            </a:r>
            <a:r>
              <a:rPr lang="es-ES" sz="2300" dirty="0"/>
              <a:t> (juez, ministro, jefe de logística, </a:t>
            </a:r>
            <a:r>
              <a:rPr lang="es-ES" sz="2300" dirty="0" err="1"/>
              <a:t>etc</a:t>
            </a:r>
            <a:r>
              <a:rPr lang="es-ES" sz="2300" dirty="0"/>
              <a:t>). Debe entenderse al patrocinio como la defensa o mejora de un interés particular y ajeno, ya sea entrevistándose o reuniéndose con los encargados .</a:t>
            </a:r>
          </a:p>
          <a:p>
            <a:pPr algn="just"/>
            <a:r>
              <a:rPr lang="es-ES_tradnl" sz="2300" b="1" dirty="0">
                <a:solidFill>
                  <a:srgbClr val="0070C0"/>
                </a:solidFill>
              </a:rPr>
              <a:t>No entraría dentro del radio de protección de la norma penal</a:t>
            </a:r>
            <a:r>
              <a:rPr lang="es-ES_tradnl" sz="2300" dirty="0"/>
              <a:t>, aquellos supuestos en los que el funcionario o servidor público </a:t>
            </a:r>
            <a:r>
              <a:rPr lang="es-ES_tradnl" sz="2300" b="1" dirty="0">
                <a:solidFill>
                  <a:srgbClr val="0070C0"/>
                </a:solidFill>
              </a:rPr>
              <a:t>realiza actividades privadas vinculadas a intereses propios o familiar</a:t>
            </a:r>
            <a:r>
              <a:rPr lang="es-ES_tradnl" sz="2300" dirty="0"/>
              <a:t>. Tampoco, la conducta del funcionario que </a:t>
            </a:r>
            <a:r>
              <a:rPr lang="es-ES_tradnl" sz="2300" b="1" dirty="0">
                <a:solidFill>
                  <a:srgbClr val="0070C0"/>
                </a:solidFill>
              </a:rPr>
              <a:t>patrocina intereses estatales</a:t>
            </a:r>
            <a:r>
              <a:rPr lang="es-ES_tradnl" sz="2300" dirty="0"/>
              <a:t>, ni intereses particulares que debe realizarlo por el ejercicio de su cargo, como </a:t>
            </a:r>
            <a:r>
              <a:rPr lang="es-ES_tradnl" sz="2300" dirty="0" err="1"/>
              <a:t>p.e</a:t>
            </a:r>
            <a:r>
              <a:rPr lang="es-ES_tradnl" sz="2300" dirty="0"/>
              <a:t>. el defensor del pueblo, los defensores públicos, etc.</a:t>
            </a:r>
            <a:r>
              <a:rPr lang="es-PE" sz="2300" dirty="0"/>
              <a:t> </a:t>
            </a:r>
          </a:p>
        </p:txBody>
      </p:sp>
    </p:spTree>
    <p:extLst>
      <p:ext uri="{BB962C8B-B14F-4D97-AF65-F5344CB8AC3E}">
        <p14:creationId xmlns:p14="http://schemas.microsoft.com/office/powerpoint/2010/main" val="37183168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TM03457510[[fn=Savon]]</Template>
  <TotalTime>446</TotalTime>
  <Words>4392</Words>
  <Application>Microsoft Office PowerPoint</Application>
  <PresentationFormat>Panorámica</PresentationFormat>
  <Paragraphs>144</Paragraphs>
  <Slides>31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31</vt:i4>
      </vt:variant>
    </vt:vector>
  </HeadingPairs>
  <TitlesOfParts>
    <vt:vector size="34" baseType="lpstr">
      <vt:lpstr>Arial</vt:lpstr>
      <vt:lpstr>Garamond</vt:lpstr>
      <vt:lpstr>Savon</vt:lpstr>
      <vt:lpstr> DELITO DE PATROCINIO ILEGAL: Análisis del artículo 385° del CP     </vt:lpstr>
      <vt:lpstr>Estructura</vt:lpstr>
      <vt:lpstr>Bien jurídico penalmente protegido</vt:lpstr>
      <vt:lpstr>Bien jurídico penalmente protegido</vt:lpstr>
      <vt:lpstr>Bien jurídico penalmente protegido</vt:lpstr>
      <vt:lpstr>Sujeto activo</vt:lpstr>
      <vt:lpstr>Sujeto activo</vt:lpstr>
      <vt:lpstr>Sujeto pasivo</vt:lpstr>
      <vt:lpstr>Conducta típica</vt:lpstr>
      <vt:lpstr>Conducta típica</vt:lpstr>
      <vt:lpstr>Conducta típica</vt:lpstr>
      <vt:lpstr>Conducta típica</vt:lpstr>
      <vt:lpstr>Conducta típica</vt:lpstr>
      <vt:lpstr>Conducta típica</vt:lpstr>
      <vt:lpstr>Conducta típica</vt:lpstr>
      <vt:lpstr>Conducta típica</vt:lpstr>
      <vt:lpstr>Conducta típica</vt:lpstr>
      <vt:lpstr>Conducta típica</vt:lpstr>
      <vt:lpstr>Conducta típica</vt:lpstr>
      <vt:lpstr>Conducta típica</vt:lpstr>
      <vt:lpstr>Conducta típica</vt:lpstr>
      <vt:lpstr>Conducta típica</vt:lpstr>
      <vt:lpstr>Conducta típica</vt:lpstr>
      <vt:lpstr>ELEMENTO SUBJETIVO</vt:lpstr>
      <vt:lpstr>CONSUMACIÓN Y TENTATIVA</vt:lpstr>
      <vt:lpstr>PENALIDAD</vt:lpstr>
      <vt:lpstr>PENALIDAD</vt:lpstr>
      <vt:lpstr>AUTORÍA y PARTICIPACIÓN</vt:lpstr>
      <vt:lpstr>AUTORÍA y PARTICIPACIÓN</vt:lpstr>
      <vt:lpstr>CONCURSO</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Cohecho pasivo propio:  Análisis del elemento “aceptar” (A.P. N° 01-2005/ESV-22 – R.N. N° 1091-2004-Lima)</dc:title>
  <dc:creator>rmartinez</dc:creator>
  <cp:lastModifiedBy>FN</cp:lastModifiedBy>
  <cp:revision>31</cp:revision>
  <dcterms:created xsi:type="dcterms:W3CDTF">2018-05-03T17:46:43Z</dcterms:created>
  <dcterms:modified xsi:type="dcterms:W3CDTF">2020-02-19T21:53:20Z</dcterms:modified>
</cp:coreProperties>
</file>