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handoutMasterIdLst>
    <p:handoutMasterId r:id="rId29"/>
  </p:handoutMasterIdLst>
  <p:sldIdLst>
    <p:sldId id="257" r:id="rId5"/>
    <p:sldId id="268" r:id="rId6"/>
    <p:sldId id="272" r:id="rId7"/>
    <p:sldId id="273" r:id="rId8"/>
    <p:sldId id="274" r:id="rId9"/>
    <p:sldId id="275" r:id="rId10"/>
    <p:sldId id="276" r:id="rId11"/>
    <p:sldId id="270" r:id="rId12"/>
    <p:sldId id="259" r:id="rId13"/>
    <p:sldId id="277" r:id="rId14"/>
    <p:sldId id="261" r:id="rId15"/>
    <p:sldId id="262" r:id="rId16"/>
    <p:sldId id="263" r:id="rId17"/>
    <p:sldId id="278" r:id="rId18"/>
    <p:sldId id="288" r:id="rId19"/>
    <p:sldId id="287" r:id="rId20"/>
    <p:sldId id="271" r:id="rId21"/>
    <p:sldId id="265" r:id="rId22"/>
    <p:sldId id="279" r:id="rId23"/>
    <p:sldId id="280" r:id="rId24"/>
    <p:sldId id="282" r:id="rId25"/>
    <p:sldId id="283" r:id="rId26"/>
    <p:sldId id="284" r:id="rId27"/>
  </p:sldIdLst>
  <p:sldSz cx="12188825" cy="6858000"/>
  <p:notesSz cx="6858000" cy="9144000"/>
  <p:defaultTextStyle>
    <a:defPPr rtl="0">
      <a:defRPr lang="es-E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95" autoAdjust="0"/>
  </p:normalViewPr>
  <p:slideViewPr>
    <p:cSldViewPr>
      <p:cViewPr varScale="1">
        <p:scale>
          <a:sx n="71" d="100"/>
          <a:sy n="71" d="100"/>
        </p:scale>
        <p:origin x="618" y="5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478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095A5E99-E976-4550-8F80-53CC813F2F5A}">
      <dgm:prSet phldrT="[Text]"/>
      <dgm:spPr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</a:gradFill>
      </dgm:spPr>
      <dgm:t>
        <a:bodyPr rtlCol="0"/>
        <a:lstStyle/>
        <a:p>
          <a:pPr algn="ctr" rtl="0"/>
          <a:r>
            <a:rPr lang="es-ES" b="1" i="1" dirty="0" smtClean="0"/>
            <a:t>L</a:t>
          </a:r>
          <a:r>
            <a:rPr lang="es-419" b="1" i="1" dirty="0" smtClean="0"/>
            <a:t>a detención domiciliaria sería una </a:t>
          </a:r>
          <a:r>
            <a:rPr lang="es-419" b="1" i="1" u="sng" dirty="0" smtClean="0"/>
            <a:t>comparecencia con restricciones</a:t>
          </a:r>
          <a:r>
            <a:rPr lang="es-ES" b="1" i="1" u="sng" dirty="0" smtClean="0"/>
            <a:t>, </a:t>
          </a:r>
          <a:r>
            <a:rPr lang="es-419" b="1" i="1" dirty="0" smtClean="0"/>
            <a:t>más no una forma de detención judicial preventiva</a:t>
          </a:r>
          <a:r>
            <a:rPr lang="es-419" dirty="0" smtClean="0"/>
            <a:t> </a:t>
          </a:r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03339A0D-5DC0-4B29-8353-C5AEBFD4DE86}" type="parTrans" cxnId="{D1A4D8E6-F04E-4AB1-8D0C-63DC7AB1E81F}">
      <dgm:prSet/>
      <dgm:spPr/>
      <dgm:t>
        <a:bodyPr rtlCol="0"/>
        <a:lstStyle/>
        <a:p>
          <a:pPr rtl="0"/>
          <a:endParaRPr lang="en-US"/>
        </a:p>
      </dgm:t>
    </dgm:pt>
    <dgm:pt modelId="{8877691F-1B60-4485-9174-DDEC7EE68B70}" type="sibTrans" cxnId="{D1A4D8E6-F04E-4AB1-8D0C-63DC7AB1E81F}">
      <dgm:prSet/>
      <dgm:spPr/>
      <dgm:t>
        <a:bodyPr rtlCol="0"/>
        <a:lstStyle/>
        <a:p>
          <a:pPr rtl="0"/>
          <a:endParaRPr lang="en-US"/>
        </a:p>
      </dgm:t>
    </dgm:pt>
    <dgm:pt modelId="{8EC937D8-BD76-4A12-A3E5-900D5C1E2E05}">
      <dgm:prSet phldrT="[Text]"/>
      <dgm:spPr/>
      <dgm:t>
        <a:bodyPr/>
        <a:lstStyle/>
        <a:p>
          <a:pPr algn="l" rtl="0"/>
          <a:r>
            <a:rPr lang="es-ES" b="1" i="1" dirty="0" smtClean="0"/>
            <a:t>Si</a:t>
          </a:r>
          <a:r>
            <a:rPr lang="es-419" b="1" i="1" dirty="0" smtClean="0"/>
            <a:t> es una intromisión a la libertad ambulatoria menos gravosa a la prision preventiva, pero igual supone la restricción de su libertad individual, debe ser considerará como una </a:t>
          </a:r>
          <a:r>
            <a:rPr lang="es-419" b="1" i="1" u="sng" dirty="0" smtClean="0"/>
            <a:t>variante de la detención</a:t>
          </a:r>
          <a:r>
            <a:rPr lang="es-419" u="sng" dirty="0" smtClean="0"/>
            <a:t> </a:t>
          </a:r>
          <a:endParaRPr lang="es-ES" u="sng" noProof="0" dirty="0"/>
        </a:p>
      </dgm:t>
    </dgm:pt>
    <dgm:pt modelId="{8265EE85-9851-494E-A6D3-1CDACE947DF3}" type="parTrans" cxnId="{43DC8383-AEE5-490C-A8E5-1F216F2B8FE6}">
      <dgm:prSet/>
      <dgm:spPr/>
      <dgm:t>
        <a:bodyPr rtlCol="0"/>
        <a:lstStyle/>
        <a:p>
          <a:pPr rtl="0"/>
          <a:endParaRPr lang="en-US"/>
        </a:p>
      </dgm:t>
    </dgm:pt>
    <dgm:pt modelId="{B3EFD4A5-9FA1-4ABE-B722-05162509509B}" type="sibTrans" cxnId="{43DC8383-AEE5-490C-A8E5-1F216F2B8FE6}">
      <dgm:prSet/>
      <dgm:spPr/>
      <dgm:t>
        <a:bodyPr rtlCol="0"/>
        <a:lstStyle/>
        <a:p>
          <a:pPr rtl="0"/>
          <a:endParaRPr lang="en-U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  <dgm:pt modelId="{9E26EF77-1944-4D48-B88F-2A809AFAF0A1}" type="pres">
      <dgm:prSet presAssocID="{CD7942A0-B7D2-4B14-8FEA-55FC702F5BE7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170025-440E-4A5F-826A-BB80AFC044C1}" type="pres">
      <dgm:prSet presAssocID="{CD7942A0-B7D2-4B14-8FEA-55FC702F5BE7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F10CB3-32B0-411C-AD70-AF888BE0D211}" type="pres">
      <dgm:prSet presAssocID="{CD7942A0-B7D2-4B14-8FEA-55FC702F5BE7}" presName="TwoConn_1-2" presStyleLbl="fgAccFollowNode1" presStyleIdx="0" presStyleCnt="1" custLinFactNeighborX="-19025" custLinFactNeighborY="-111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87A2C0-115F-4520-8B82-F67B8D577C90}" type="pres">
      <dgm:prSet presAssocID="{CD7942A0-B7D2-4B14-8FEA-55FC702F5BE7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7856C2-DD2B-4C14-A016-70D5C1440472}" type="pres">
      <dgm:prSet presAssocID="{CD7942A0-B7D2-4B14-8FEA-55FC702F5BE7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B03FC8C-61F7-4688-A50B-368ABB35DDD8}" type="presOf" srcId="{8877691F-1B60-4485-9174-DDEC7EE68B70}" destId="{1BF10CB3-32B0-411C-AD70-AF888BE0D211}" srcOrd="0" destOrd="0" presId="urn:microsoft.com/office/officeart/2005/8/layout/vProcess5"/>
    <dgm:cxn modelId="{F516E5B7-8458-41B4-926D-05BD4D460634}" type="presOf" srcId="{8EC937D8-BD76-4A12-A3E5-900D5C1E2E05}" destId="{C07856C2-DD2B-4C14-A016-70D5C1440472}" srcOrd="1" destOrd="0" presId="urn:microsoft.com/office/officeart/2005/8/layout/vProcess5"/>
    <dgm:cxn modelId="{1384B92A-0220-4613-A133-E5586B943D8B}" type="presOf" srcId="{095A5E99-E976-4550-8F80-53CC813F2F5A}" destId="{D087A2C0-115F-4520-8B82-F67B8D577C90}" srcOrd="1" destOrd="0" presId="urn:microsoft.com/office/officeart/2005/8/layout/vProcess5"/>
    <dgm:cxn modelId="{C2D0E194-BD14-4AD2-9E3A-CE984C34B6CD}" type="presOf" srcId="{CD7942A0-B7D2-4B14-8FEA-55FC702F5BE7}" destId="{1D84D8B6-AB32-4491-B5D2-EFE3D7668B88}" srcOrd="0" destOrd="0" presId="urn:microsoft.com/office/officeart/2005/8/layout/vProcess5"/>
    <dgm:cxn modelId="{C1E65AB3-8D86-47E4-9DC9-FCB4FDF596F9}" type="presOf" srcId="{095A5E99-E976-4550-8F80-53CC813F2F5A}" destId="{9E26EF77-1944-4D48-B88F-2A809AFAF0A1}" srcOrd="0" destOrd="0" presId="urn:microsoft.com/office/officeart/2005/8/layout/vProcess5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68C7B5B1-A8E2-45B4-BE97-F5353E100DE9}" type="presOf" srcId="{8EC937D8-BD76-4A12-A3E5-900D5C1E2E05}" destId="{96170025-440E-4A5F-826A-BB80AFC044C1}" srcOrd="0" destOrd="0" presId="urn:microsoft.com/office/officeart/2005/8/layout/vProcess5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768DB908-A4BF-48A6-A740-5DD0CBAFBB11}" type="presParOf" srcId="{1D84D8B6-AB32-4491-B5D2-EFE3D7668B88}" destId="{3E0E8213-E460-4EB7-9A92-C2B1CC553F0D}" srcOrd="0" destOrd="0" presId="urn:microsoft.com/office/officeart/2005/8/layout/vProcess5"/>
    <dgm:cxn modelId="{532BDEB9-E8CD-4D7D-9B96-CC650ECE524F}" type="presParOf" srcId="{1D84D8B6-AB32-4491-B5D2-EFE3D7668B88}" destId="{9E26EF77-1944-4D48-B88F-2A809AFAF0A1}" srcOrd="1" destOrd="0" presId="urn:microsoft.com/office/officeart/2005/8/layout/vProcess5"/>
    <dgm:cxn modelId="{1417033E-77EA-46D2-B5F2-1E08D0AB510C}" type="presParOf" srcId="{1D84D8B6-AB32-4491-B5D2-EFE3D7668B88}" destId="{96170025-440E-4A5F-826A-BB80AFC044C1}" srcOrd="2" destOrd="0" presId="urn:microsoft.com/office/officeart/2005/8/layout/vProcess5"/>
    <dgm:cxn modelId="{EC15C3E6-1FF1-417D-9E31-19F466BE6B53}" type="presParOf" srcId="{1D84D8B6-AB32-4491-B5D2-EFE3D7668B88}" destId="{1BF10CB3-32B0-411C-AD70-AF888BE0D211}" srcOrd="3" destOrd="0" presId="urn:microsoft.com/office/officeart/2005/8/layout/vProcess5"/>
    <dgm:cxn modelId="{6012F42C-3D9D-410F-9142-0ABBB343568F}" type="presParOf" srcId="{1D84D8B6-AB32-4491-B5D2-EFE3D7668B88}" destId="{D087A2C0-115F-4520-8B82-F67B8D577C90}" srcOrd="4" destOrd="0" presId="urn:microsoft.com/office/officeart/2005/8/layout/vProcess5"/>
    <dgm:cxn modelId="{55E5789E-4882-4C42-A238-D47C9E72D7BC}" type="presParOf" srcId="{1D84D8B6-AB32-4491-B5D2-EFE3D7668B88}" destId="{C07856C2-DD2B-4C14-A016-70D5C144047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095A5E99-E976-4550-8F80-53CC813F2F5A}">
      <dgm:prSet phldrT="[Text]"/>
      <dgm:spPr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</a:gradFill>
      </dgm:spPr>
      <dgm:t>
        <a:bodyPr/>
        <a:lstStyle/>
        <a:p>
          <a:pPr algn="ctr" rtl="0"/>
          <a:r>
            <a:rPr lang="es-ES" dirty="0" smtClean="0"/>
            <a:t>P</a:t>
          </a:r>
          <a:r>
            <a:rPr lang="es-419" u="none" dirty="0" smtClean="0"/>
            <a:t>rimero verifica el domicilio indicado en la resolución, reúne las condiciones para su ejecución</a:t>
          </a:r>
          <a:endParaRPr lang="es-ES" u="none" noProof="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03339A0D-5DC0-4B29-8353-C5AEBFD4DE86}" type="parTrans" cxnId="{D1A4D8E6-F04E-4AB1-8D0C-63DC7AB1E81F}">
      <dgm:prSet/>
      <dgm:spPr/>
      <dgm:t>
        <a:bodyPr rtlCol="0"/>
        <a:lstStyle/>
        <a:p>
          <a:pPr rtl="0"/>
          <a:endParaRPr lang="en-US"/>
        </a:p>
      </dgm:t>
    </dgm:pt>
    <dgm:pt modelId="{8877691F-1B60-4485-9174-DDEC7EE68B70}" type="sibTrans" cxnId="{D1A4D8E6-F04E-4AB1-8D0C-63DC7AB1E81F}">
      <dgm:prSet/>
      <dgm:spPr/>
      <dgm:t>
        <a:bodyPr rtlCol="0"/>
        <a:lstStyle/>
        <a:p>
          <a:pPr rtl="0"/>
          <a:endParaRPr lang="en-US"/>
        </a:p>
      </dgm:t>
    </dgm:pt>
    <dgm:pt modelId="{8EC937D8-BD76-4A12-A3E5-900D5C1E2E05}">
      <dgm:prSet phldrT="[Text]"/>
      <dgm:spPr/>
      <dgm:t>
        <a:bodyPr/>
        <a:lstStyle/>
        <a:p>
          <a:pPr algn="ctr" rtl="0"/>
          <a:r>
            <a:rPr lang="es-ES" dirty="0" smtClean="0"/>
            <a:t>L</a:t>
          </a:r>
          <a:r>
            <a:rPr lang="es-419" dirty="0" smtClean="0"/>
            <a:t>uego </a:t>
          </a:r>
          <a:r>
            <a:rPr lang="es-419" u="sng" dirty="0" smtClean="0"/>
            <a:t>envía un informe al juzgado</a:t>
          </a:r>
          <a:r>
            <a:rPr lang="es-419" dirty="0" smtClean="0"/>
            <a:t> dando cuenta de los resultados, quien </a:t>
          </a:r>
          <a:r>
            <a:rPr lang="es-419" u="sng" dirty="0" smtClean="0"/>
            <a:t>corre traslado </a:t>
          </a:r>
          <a:r>
            <a:rPr lang="es-419" dirty="0" smtClean="0"/>
            <a:t>al representante del ministerio público para su conocimiento</a:t>
          </a:r>
          <a:endParaRPr lang="es-ES" noProof="0" dirty="0"/>
        </a:p>
      </dgm:t>
    </dgm:pt>
    <dgm:pt modelId="{8265EE85-9851-494E-A6D3-1CDACE947DF3}" type="parTrans" cxnId="{43DC8383-AEE5-490C-A8E5-1F216F2B8FE6}">
      <dgm:prSet/>
      <dgm:spPr/>
      <dgm:t>
        <a:bodyPr rtlCol="0"/>
        <a:lstStyle/>
        <a:p>
          <a:pPr rtl="0"/>
          <a:endParaRPr lang="en-US"/>
        </a:p>
      </dgm:t>
    </dgm:pt>
    <dgm:pt modelId="{B3EFD4A5-9FA1-4ABE-B722-05162509509B}" type="sibTrans" cxnId="{43DC8383-AEE5-490C-A8E5-1F216F2B8FE6}">
      <dgm:prSet/>
      <dgm:spPr/>
      <dgm:t>
        <a:bodyPr rtlCol="0"/>
        <a:lstStyle/>
        <a:p>
          <a:pPr rtl="0"/>
          <a:endParaRPr lang="en-US"/>
        </a:p>
      </dgm:t>
    </dgm:pt>
    <dgm:pt modelId="{BAA44868-6B49-402E-AD76-EF6977B35046}">
      <dgm:prSet phldrT="[Text]"/>
      <dgm:spPr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</a:gradFill>
      </dgm:spPr>
      <dgm:t>
        <a:bodyPr/>
        <a:lstStyle/>
        <a:p>
          <a:pPr algn="ctr" rtl="0"/>
          <a:r>
            <a:rPr lang="es-ES" dirty="0" smtClean="0"/>
            <a:t>F</a:t>
          </a:r>
          <a:r>
            <a:rPr lang="es-419" dirty="0" smtClean="0"/>
            <a:t>inalmente si se cumple con las condiciones ordena a la Dirección de Seguridad de Penal – DIRSEPEN, el traslado del imputado de la carcelera judicial a dicho domicilio </a:t>
          </a:r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D5E757AE-DA1D-44A8-96A1-2A9876C75C59}" type="parTrans" cxnId="{13587FCB-82D8-451A-89A7-81E6A3220C45}">
      <dgm:prSet/>
      <dgm:spPr/>
      <dgm:t>
        <a:bodyPr/>
        <a:lstStyle/>
        <a:p>
          <a:endParaRPr lang="es-ES"/>
        </a:p>
      </dgm:t>
    </dgm:pt>
    <dgm:pt modelId="{936AA712-6713-4AFA-ADBD-2B95AB9562CA}" type="sibTrans" cxnId="{13587FCB-82D8-451A-89A7-81E6A3220C45}">
      <dgm:prSet custScaleX="100143" custScaleY="63943" custLinFactNeighborX="1902" custLinFactNeighborY="-62680"/>
      <dgm:spPr/>
      <dgm:t>
        <a:bodyPr/>
        <a:lstStyle/>
        <a:p>
          <a:endParaRPr lang="es-E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  <dgm:pt modelId="{36CA32EB-C50F-4B19-B771-591A2F74B979}" type="pres">
      <dgm:prSet presAssocID="{CD7942A0-B7D2-4B14-8FEA-55FC702F5BE7}" presName="ThreeNodes_1" presStyleLbl="node1" presStyleIdx="0" presStyleCnt="3" custLinFactNeighborX="6989" custLinFactNeighborY="36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C72160-6CE8-42E0-BA33-7C42F98BE5CF}" type="pres">
      <dgm:prSet presAssocID="{CD7942A0-B7D2-4B14-8FEA-55FC702F5BE7}" presName="ThreeNodes_2" presStyleLbl="node1" presStyleIdx="1" presStyleCnt="3" custLinFactNeighborX="8914" custLinFactNeighborY="134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CD155E-C856-4250-8226-FD8B99F128C4}" type="pres">
      <dgm:prSet presAssocID="{CD7942A0-B7D2-4B14-8FEA-55FC702F5BE7}" presName="ThreeNodes_3" presStyleLbl="node1" presStyleIdx="2" presStyleCnt="3" custScaleX="87527" custScaleY="79720" custLinFactNeighborX="6237" custLinFactNeighborY="85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6A44C2-B22D-45E6-9E4E-16A52B9E764C}" type="pres">
      <dgm:prSet presAssocID="{CD7942A0-B7D2-4B14-8FEA-55FC702F5BE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FD73DE-7573-443E-A759-DE8AFAB8822D}" type="pres">
      <dgm:prSet presAssocID="{CD7942A0-B7D2-4B14-8FEA-55FC702F5BE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A59F98-F1FB-4D54-8CC3-A7B485CAD4F2}" type="pres">
      <dgm:prSet presAssocID="{CD7942A0-B7D2-4B14-8FEA-55FC702F5B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263594-3ACC-4773-9501-B1A520BA5AAF}" type="pres">
      <dgm:prSet presAssocID="{CD7942A0-B7D2-4B14-8FEA-55FC702F5B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D93C4D-F4A1-445C-9A74-424AFE0C4DAF}" type="pres">
      <dgm:prSet presAssocID="{CD7942A0-B7D2-4B14-8FEA-55FC702F5B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6D29723-9B6B-415F-82FC-0ABDEA110245}" type="presOf" srcId="{095A5E99-E976-4550-8F80-53CC813F2F5A}" destId="{36CA32EB-C50F-4B19-B771-591A2F74B979}" srcOrd="0" destOrd="0" presId="urn:microsoft.com/office/officeart/2005/8/layout/vProcess5"/>
    <dgm:cxn modelId="{3A87B377-FB83-4CB4-A965-86B1C83D0452}" type="presOf" srcId="{8EC937D8-BD76-4A12-A3E5-900D5C1E2E05}" destId="{F5263594-3ACC-4773-9501-B1A520BA5AAF}" srcOrd="1" destOrd="0" presId="urn:microsoft.com/office/officeart/2005/8/layout/vProcess5"/>
    <dgm:cxn modelId="{E21F89F8-AD32-4959-B9C4-581E5993D60F}" type="presOf" srcId="{8EC937D8-BD76-4A12-A3E5-900D5C1E2E05}" destId="{3CC72160-6CE8-42E0-BA33-7C42F98BE5CF}" srcOrd="0" destOrd="0" presId="urn:microsoft.com/office/officeart/2005/8/layout/vProcess5"/>
    <dgm:cxn modelId="{641FAE31-BAC0-4B6F-9949-52BC02EDC3B1}" type="presOf" srcId="{B3EFD4A5-9FA1-4ABE-B722-05162509509B}" destId="{31FD73DE-7573-443E-A759-DE8AFAB8822D}" srcOrd="0" destOrd="0" presId="urn:microsoft.com/office/officeart/2005/8/layout/vProcess5"/>
    <dgm:cxn modelId="{88F28C72-2E86-4F57-A5E8-1C6B994B403B}" type="presOf" srcId="{BAA44868-6B49-402E-AD76-EF6977B35046}" destId="{3FCD155E-C856-4250-8226-FD8B99F128C4}" srcOrd="0" destOrd="0" presId="urn:microsoft.com/office/officeart/2005/8/layout/vProcess5"/>
    <dgm:cxn modelId="{13587FCB-82D8-451A-89A7-81E6A3220C45}" srcId="{CD7942A0-B7D2-4B14-8FEA-55FC702F5BE7}" destId="{BAA44868-6B49-402E-AD76-EF6977B35046}" srcOrd="2" destOrd="0" parTransId="{D5E757AE-DA1D-44A8-96A1-2A9876C75C59}" sibTransId="{936AA712-6713-4AFA-ADBD-2B95AB9562CA}"/>
    <dgm:cxn modelId="{1460E681-3407-4AD3-8CC9-089E6ADAF253}" type="presOf" srcId="{8877691F-1B60-4485-9174-DDEC7EE68B70}" destId="{426A44C2-B22D-45E6-9E4E-16A52B9E764C}" srcOrd="0" destOrd="0" presId="urn:microsoft.com/office/officeart/2005/8/layout/vProcess5"/>
    <dgm:cxn modelId="{72C0B998-148D-4920-96A9-A27ACDFFEA77}" type="presOf" srcId="{095A5E99-E976-4550-8F80-53CC813F2F5A}" destId="{DDA59F98-F1FB-4D54-8CC3-A7B485CAD4F2}" srcOrd="1" destOrd="0" presId="urn:microsoft.com/office/officeart/2005/8/layout/vProcess5"/>
    <dgm:cxn modelId="{720DAD47-3B93-4DD4-B3FA-10A07A965BFC}" type="presOf" srcId="{BAA44868-6B49-402E-AD76-EF6977B35046}" destId="{CAD93C4D-F4A1-445C-9A74-424AFE0C4DAF}" srcOrd="1" destOrd="0" presId="urn:microsoft.com/office/officeart/2005/8/layout/vProcess5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ECC56EE7-DF53-4908-980E-2BF40719FD71}" type="presOf" srcId="{CD7942A0-B7D2-4B14-8FEA-55FC702F5BE7}" destId="{1D84D8B6-AB32-4491-B5D2-EFE3D7668B88}" srcOrd="0" destOrd="0" presId="urn:microsoft.com/office/officeart/2005/8/layout/vProcess5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BBA7735E-EEC0-438D-8612-CE35C52E1A25}" type="presParOf" srcId="{1D84D8B6-AB32-4491-B5D2-EFE3D7668B88}" destId="{3E0E8213-E460-4EB7-9A92-C2B1CC553F0D}" srcOrd="0" destOrd="0" presId="urn:microsoft.com/office/officeart/2005/8/layout/vProcess5"/>
    <dgm:cxn modelId="{22306753-E38B-4D77-94F1-077D1D5AE57B}" type="presParOf" srcId="{1D84D8B6-AB32-4491-B5D2-EFE3D7668B88}" destId="{36CA32EB-C50F-4B19-B771-591A2F74B979}" srcOrd="1" destOrd="0" presId="urn:microsoft.com/office/officeart/2005/8/layout/vProcess5"/>
    <dgm:cxn modelId="{737E6E26-29A2-4403-9926-DC6F597E09F1}" type="presParOf" srcId="{1D84D8B6-AB32-4491-B5D2-EFE3D7668B88}" destId="{3CC72160-6CE8-42E0-BA33-7C42F98BE5CF}" srcOrd="2" destOrd="0" presId="urn:microsoft.com/office/officeart/2005/8/layout/vProcess5"/>
    <dgm:cxn modelId="{FF54D2A1-2B48-43E0-A39E-080455A740E9}" type="presParOf" srcId="{1D84D8B6-AB32-4491-B5D2-EFE3D7668B88}" destId="{3FCD155E-C856-4250-8226-FD8B99F128C4}" srcOrd="3" destOrd="0" presId="urn:microsoft.com/office/officeart/2005/8/layout/vProcess5"/>
    <dgm:cxn modelId="{A0287927-EE80-461A-B1A4-C1C05C509E3B}" type="presParOf" srcId="{1D84D8B6-AB32-4491-B5D2-EFE3D7668B88}" destId="{426A44C2-B22D-45E6-9E4E-16A52B9E764C}" srcOrd="4" destOrd="0" presId="urn:microsoft.com/office/officeart/2005/8/layout/vProcess5"/>
    <dgm:cxn modelId="{18D45E15-13A8-4647-9ACC-0E6FE01F3AB5}" type="presParOf" srcId="{1D84D8B6-AB32-4491-B5D2-EFE3D7668B88}" destId="{31FD73DE-7573-443E-A759-DE8AFAB8822D}" srcOrd="5" destOrd="0" presId="urn:microsoft.com/office/officeart/2005/8/layout/vProcess5"/>
    <dgm:cxn modelId="{B8B5F89A-082C-4F37-9E5E-5840B136E460}" type="presParOf" srcId="{1D84D8B6-AB32-4491-B5D2-EFE3D7668B88}" destId="{DDA59F98-F1FB-4D54-8CC3-A7B485CAD4F2}" srcOrd="6" destOrd="0" presId="urn:microsoft.com/office/officeart/2005/8/layout/vProcess5"/>
    <dgm:cxn modelId="{4AA6ACE8-04DE-49F4-8406-A1D0AAAE4DCE}" type="presParOf" srcId="{1D84D8B6-AB32-4491-B5D2-EFE3D7668B88}" destId="{F5263594-3ACC-4773-9501-B1A520BA5AAF}" srcOrd="7" destOrd="0" presId="urn:microsoft.com/office/officeart/2005/8/layout/vProcess5"/>
    <dgm:cxn modelId="{A47FBE14-CE33-4FD6-9753-7D9A9BB233AD}" type="presParOf" srcId="{1D84D8B6-AB32-4491-B5D2-EFE3D7668B88}" destId="{CAD93C4D-F4A1-445C-9A74-424AFE0C4DA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6EF77-1944-4D48-B88F-2A809AFAF0A1}">
      <dsp:nvSpPr>
        <dsp:cNvPr id="0" name=""/>
        <dsp:cNvSpPr/>
      </dsp:nvSpPr>
      <dsp:spPr>
        <a:xfrm>
          <a:off x="0" y="0"/>
          <a:ext cx="4316650" cy="200953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kern="1200" dirty="0" smtClean="0"/>
            <a:t>L</a:t>
          </a:r>
          <a:r>
            <a:rPr lang="es-419" sz="1400" b="1" i="1" kern="1200" dirty="0" smtClean="0"/>
            <a:t>a detención domiciliaria sería una </a:t>
          </a:r>
          <a:r>
            <a:rPr lang="es-419" sz="1400" b="1" i="1" u="sng" kern="1200" dirty="0" smtClean="0"/>
            <a:t>comparecencia con restricciones</a:t>
          </a:r>
          <a:r>
            <a:rPr lang="es-ES" sz="1400" b="1" i="1" u="sng" kern="1200" dirty="0" smtClean="0"/>
            <a:t>, </a:t>
          </a:r>
          <a:r>
            <a:rPr lang="es-419" sz="1400" b="1" i="1" kern="1200" dirty="0" smtClean="0"/>
            <a:t>más no una forma de detención judicial preventiva</a:t>
          </a:r>
          <a:r>
            <a:rPr lang="es-419" sz="1400" kern="1200" dirty="0" smtClean="0"/>
            <a:t> </a:t>
          </a:r>
          <a:endParaRPr lang="es-ES" sz="1400" kern="1200" noProof="0" dirty="0"/>
        </a:p>
      </dsp:txBody>
      <dsp:txXfrm>
        <a:off x="58857" y="58857"/>
        <a:ext cx="2239637" cy="1891822"/>
      </dsp:txXfrm>
    </dsp:sp>
    <dsp:sp modelId="{96170025-440E-4A5F-826A-BB80AFC044C1}">
      <dsp:nvSpPr>
        <dsp:cNvPr id="0" name=""/>
        <dsp:cNvSpPr/>
      </dsp:nvSpPr>
      <dsp:spPr>
        <a:xfrm>
          <a:off x="761761" y="2456100"/>
          <a:ext cx="4316650" cy="20095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kern="1200" dirty="0" smtClean="0"/>
            <a:t>Si</a:t>
          </a:r>
          <a:r>
            <a:rPr lang="es-419" sz="1400" b="1" i="1" kern="1200" dirty="0" smtClean="0"/>
            <a:t> es una intromisión a la libertad ambulatoria menos gravosa a la prision preventiva, pero igual supone la restricción de su libertad individual, debe ser considerará como una </a:t>
          </a:r>
          <a:r>
            <a:rPr lang="es-419" sz="1400" b="1" i="1" u="sng" kern="1200" dirty="0" smtClean="0"/>
            <a:t>variante de la detención</a:t>
          </a:r>
          <a:r>
            <a:rPr lang="es-419" sz="1400" u="sng" kern="1200" dirty="0" smtClean="0"/>
            <a:t> </a:t>
          </a:r>
          <a:endParaRPr lang="es-ES" sz="1400" u="sng" kern="1200" noProof="0" dirty="0"/>
        </a:p>
      </dsp:txBody>
      <dsp:txXfrm>
        <a:off x="820618" y="2514957"/>
        <a:ext cx="2130975" cy="1891822"/>
      </dsp:txXfrm>
    </dsp:sp>
    <dsp:sp modelId="{1BF10CB3-32B0-411C-AD70-AF888BE0D211}">
      <dsp:nvSpPr>
        <dsp:cNvPr id="0" name=""/>
        <dsp:cNvSpPr/>
      </dsp:nvSpPr>
      <dsp:spPr>
        <a:xfrm>
          <a:off x="2761947" y="1434404"/>
          <a:ext cx="1306198" cy="130619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055842" y="1434404"/>
        <a:ext cx="718408" cy="9829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A32EB-C50F-4B19-B771-591A2F74B979}">
      <dsp:nvSpPr>
        <dsp:cNvPr id="0" name=""/>
        <dsp:cNvSpPr/>
      </dsp:nvSpPr>
      <dsp:spPr>
        <a:xfrm>
          <a:off x="360064" y="64213"/>
          <a:ext cx="5151880" cy="177139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</a:t>
          </a:r>
          <a:r>
            <a:rPr lang="es-419" sz="1600" u="none" kern="1200" dirty="0" smtClean="0"/>
            <a:t>rimero verifica el domicilio indicado en la resolución, reúne las condiciones para su ejecución</a:t>
          </a:r>
          <a:endParaRPr lang="es-ES" sz="1600" u="none" kern="1200" noProof="0" dirty="0"/>
        </a:p>
      </dsp:txBody>
      <dsp:txXfrm>
        <a:off x="411946" y="116095"/>
        <a:ext cx="3240406" cy="1667632"/>
      </dsp:txXfrm>
    </dsp:sp>
    <dsp:sp modelId="{3CC72160-6CE8-42E0-BA33-7C42F98BE5CF}">
      <dsp:nvSpPr>
        <dsp:cNvPr id="0" name=""/>
        <dsp:cNvSpPr/>
      </dsp:nvSpPr>
      <dsp:spPr>
        <a:xfrm>
          <a:off x="909155" y="2304262"/>
          <a:ext cx="5151880" cy="1771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</a:t>
          </a:r>
          <a:r>
            <a:rPr lang="es-419" sz="1600" kern="1200" dirty="0" smtClean="0"/>
            <a:t>uego </a:t>
          </a:r>
          <a:r>
            <a:rPr lang="es-419" sz="1600" u="sng" kern="1200" dirty="0" smtClean="0"/>
            <a:t>envía un informe al juzgado</a:t>
          </a:r>
          <a:r>
            <a:rPr lang="es-419" sz="1600" kern="1200" dirty="0" smtClean="0"/>
            <a:t> dando cuenta de los resultados, quien </a:t>
          </a:r>
          <a:r>
            <a:rPr lang="es-419" sz="1600" u="sng" kern="1200" dirty="0" smtClean="0"/>
            <a:t>corre traslado </a:t>
          </a:r>
          <a:r>
            <a:rPr lang="es-419" sz="1600" kern="1200" dirty="0" smtClean="0"/>
            <a:t>al representante del ministerio público para su conocimiento</a:t>
          </a:r>
          <a:endParaRPr lang="es-ES" sz="1600" kern="1200" noProof="0" dirty="0"/>
        </a:p>
      </dsp:txBody>
      <dsp:txXfrm>
        <a:off x="961037" y="2356144"/>
        <a:ext cx="3442130" cy="1667632"/>
      </dsp:txXfrm>
    </dsp:sp>
    <dsp:sp modelId="{3FCD155E-C856-4250-8226-FD8B99F128C4}">
      <dsp:nvSpPr>
        <dsp:cNvPr id="0" name=""/>
        <dsp:cNvSpPr/>
      </dsp:nvSpPr>
      <dsp:spPr>
        <a:xfrm>
          <a:off x="1551749" y="4464492"/>
          <a:ext cx="4509286" cy="14121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</a:t>
          </a:r>
          <a:r>
            <a:rPr lang="es-419" sz="1600" kern="1200" dirty="0" smtClean="0"/>
            <a:t>inalmente si se cumple con las condiciones ordena a la Dirección de Seguridad de Penal – DIRSEPEN, el traslado del imputado de la carcelera judicial a dicho domicilio </a:t>
          </a:r>
          <a:endParaRPr lang="es-ES" sz="1600" kern="1200" noProof="0" dirty="0"/>
        </a:p>
      </dsp:txBody>
      <dsp:txXfrm>
        <a:off x="1593110" y="4505853"/>
        <a:ext cx="3020893" cy="1329435"/>
      </dsp:txXfrm>
    </dsp:sp>
    <dsp:sp modelId="{426A44C2-B22D-45E6-9E4E-16A52B9E764C}">
      <dsp:nvSpPr>
        <dsp:cNvPr id="0" name=""/>
        <dsp:cNvSpPr/>
      </dsp:nvSpPr>
      <dsp:spPr>
        <a:xfrm>
          <a:off x="4000472" y="1343309"/>
          <a:ext cx="1151407" cy="1151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259539" y="1343309"/>
        <a:ext cx="633273" cy="866434"/>
      </dsp:txXfrm>
    </dsp:sp>
    <dsp:sp modelId="{31FD73DE-7573-443E-A759-DE8AFAB8822D}">
      <dsp:nvSpPr>
        <dsp:cNvPr id="0" name=""/>
        <dsp:cNvSpPr/>
      </dsp:nvSpPr>
      <dsp:spPr>
        <a:xfrm>
          <a:off x="4455050" y="3398129"/>
          <a:ext cx="1151407" cy="1151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714117" y="3398129"/>
        <a:ext cx="633273" cy="866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8F1D84B-F747-4821-8617-FBD61E8F4308}" type="datetime1">
              <a:rPr lang="es-ES" smtClean="0"/>
              <a:t>13/05/2020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A87C823-BB9F-45DA-99AB-416A32E1B948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3EBA5BD7-F043-4D1B-AA17-CD412FC534D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8672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noProof="0" smtClean="0"/>
              <a:pPr/>
              <a:t>15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03164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noProof="0" smtClean="0"/>
              <a:pPr/>
              <a:t>17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83337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3865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EBA5BD7-F043-4D1B-AA17-CD412FC534DE}" type="slidenum">
              <a:rPr lang="es-ES" smtClean="0"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7749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45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7070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EBA5BD7-F043-4D1B-AA17-CD412FC534DE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noProof="0" smtClean="0"/>
              <a:pPr/>
              <a:t>9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51806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noProof="0" smtClean="0"/>
              <a:pPr/>
              <a:t>11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358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noProof="0" smtClean="0"/>
              <a:pPr/>
              <a:t>12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72739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noProof="0" smtClean="0"/>
              <a:pPr/>
              <a:t>13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37636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noProof="0" smtClean="0"/>
              <a:pPr/>
              <a:t>14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3672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e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Conector recto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íneas inferior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orma libre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10" name="Forma lib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11" name="Forma libre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22" name="Marcador de posición de fecha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42E67D-14C0-4ED9-A218-9C14494A6A84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23" name="Marcador de posición de pie de página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24" name="Marcador de posición de número de diapositiva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0A1DB83-C382-4684-8887-65A03EA4FFF0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60E81D3-9B82-44CA-B1F9-FCEFDC87935B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2E48AAE-5AE8-418A-A225-B506C222F2F9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e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Conector recto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1D35CA-82F5-4AD4-B9EC-66E805B73542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34CCE92-710B-4678-B1B1-EFCAA5CDF075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3FB0F2C-25D9-4D7E-B43A-29A2E16C960D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D34687D-B11B-47A5-95F6-B79DA932A6DF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3C656DE-1E46-4450-9484-A739B4FADFBC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EA77F8B-D469-4ECD-B91E-3B01AD692331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BA7B1C-709E-4257-93A5-EC2F0807D42F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íneas a la izquierda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orma libre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1" name="Forma libre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4" name="Forma libre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es-ES" noProof="0" dirty="0" smtClean="0"/>
              <a:t>Editar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3AD5-F5AF-4BDC-901E-85A05CCFFAAA}" type="datetime1">
              <a:rPr lang="es-ES" noProof="0" smtClean="0"/>
              <a:pPr/>
              <a:t>13/05/2020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cesare1027@gmail.co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es-419" sz="4000" b="1" dirty="0"/>
              <a:t>EL ARRESTO DOMICILIARIO, </a:t>
            </a:r>
            <a:r>
              <a:rPr lang="es-ES" sz="4000" b="1" dirty="0"/>
              <a:t/>
            </a:r>
            <a:br>
              <a:rPr lang="es-ES" sz="4000" b="1" dirty="0"/>
            </a:br>
            <a:r>
              <a:rPr lang="es-419" sz="4000" b="1" dirty="0"/>
              <a:t>UNA ALTERNATIVA A LA PRISION PREVENTIVA</a:t>
            </a:r>
            <a:endParaRPr lang="es-ES" sz="40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845940" y="4005064"/>
            <a:ext cx="8735325" cy="1752600"/>
          </a:xfrm>
        </p:spPr>
        <p:txBody>
          <a:bodyPr rtlCol="0">
            <a:normAutofit/>
          </a:bodyPr>
          <a:lstStyle/>
          <a:p>
            <a:r>
              <a:rPr lang="es-ES" sz="2000" b="1" dirty="0"/>
              <a:t>Abg</a:t>
            </a:r>
            <a:r>
              <a:rPr lang="es-ES" sz="2000" b="1" dirty="0" smtClean="0"/>
              <a:t>. </a:t>
            </a:r>
            <a:r>
              <a:rPr lang="es-ES" sz="2000" b="1" dirty="0"/>
              <a:t>Cesar Augusto Changa Echevarría</a:t>
            </a:r>
          </a:p>
          <a:p>
            <a:r>
              <a:rPr lang="es-ES" sz="2000" b="1" dirty="0"/>
              <a:t>Fiscal Adjunto Titular de la Segunda Fiscalía Provincial Especializada </a:t>
            </a:r>
            <a:r>
              <a:rPr lang="es-ES" sz="2000" b="1" dirty="0" smtClean="0"/>
              <a:t>contra la criminalidad Organizada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dirty="0" smtClean="0"/>
              <a:t>III	</a:t>
            </a:r>
            <a:r>
              <a:rPr lang="es-419" b="1" u="sng" dirty="0" smtClean="0"/>
              <a:t>DEFINICION</a:t>
            </a:r>
            <a:r>
              <a:rPr lang="es-419" b="1" dirty="0"/>
              <a:t>:</a:t>
            </a:r>
            <a:endParaRPr lang="es-ES" dirty="0">
              <a:effectLst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218883" y="1701796"/>
            <a:ext cx="10360501" cy="4967563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1629916" y="2060848"/>
            <a:ext cx="9289032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x-none" sz="2000" b="1" dirty="0" smtClean="0"/>
              <a:t>Pablo </a:t>
            </a:r>
            <a:r>
              <a:rPr lang="x-none" sz="2000" b="1" dirty="0"/>
              <a:t>Sánchez Velarde</a:t>
            </a:r>
            <a:r>
              <a:rPr lang="x-none" sz="2000" dirty="0"/>
              <a:t> </a:t>
            </a:r>
            <a:r>
              <a:rPr lang="es-ES" sz="2000" dirty="0"/>
              <a:t>e</a:t>
            </a:r>
            <a:r>
              <a:rPr lang="es-419" sz="2000" dirty="0" smtClean="0"/>
              <a:t>l</a:t>
            </a:r>
            <a:r>
              <a:rPr lang="x-none" sz="2000" dirty="0" smtClean="0"/>
              <a:t> </a:t>
            </a:r>
            <a:r>
              <a:rPr lang="x-none" sz="2000" dirty="0"/>
              <a:t>arresto domiciliario</a:t>
            </a:r>
            <a:r>
              <a:rPr lang="es-419" sz="2000" dirty="0"/>
              <a:t> </a:t>
            </a:r>
            <a:r>
              <a:rPr lang="es-ES" sz="2000" dirty="0" smtClean="0"/>
              <a:t>es: </a:t>
            </a:r>
            <a:r>
              <a:rPr lang="es-ES" sz="2000" i="1" dirty="0"/>
              <a:t>“</a:t>
            </a:r>
            <a:r>
              <a:rPr lang="x-none" sz="2000" i="1" dirty="0"/>
              <a:t>un </a:t>
            </a:r>
            <a:r>
              <a:rPr lang="x-none" sz="2000" i="1" u="sng" dirty="0"/>
              <a:t>estado intermedio </a:t>
            </a:r>
            <a:r>
              <a:rPr lang="x-none" sz="2000" i="1" dirty="0"/>
              <a:t>entre la privación de la libertad y la libertad propiamente </a:t>
            </a:r>
            <a:r>
              <a:rPr lang="es-419" sz="2000" i="1" dirty="0"/>
              <a:t>del imputado</a:t>
            </a:r>
            <a:r>
              <a:rPr lang="es-ES" sz="2000" i="1" dirty="0"/>
              <a:t>, </a:t>
            </a:r>
            <a:r>
              <a:rPr lang="es-419" sz="2000" i="1" dirty="0"/>
              <a:t>no exactamente </a:t>
            </a:r>
            <a:r>
              <a:rPr lang="es-ES" sz="2000" i="1" dirty="0"/>
              <a:t>como </a:t>
            </a:r>
            <a:r>
              <a:rPr lang="es-419" sz="2000" i="1" dirty="0"/>
              <a:t>una </a:t>
            </a:r>
            <a:r>
              <a:rPr lang="es-ES" sz="2000" i="1" dirty="0"/>
              <a:t>prisión </a:t>
            </a:r>
            <a:r>
              <a:rPr lang="es-419" sz="2000" i="1" dirty="0"/>
              <a:t>en cuanto a la vida del imputado </a:t>
            </a:r>
            <a:r>
              <a:rPr lang="es-ES" sz="2000" i="1" dirty="0"/>
              <a:t>pues </a:t>
            </a:r>
            <a:r>
              <a:rPr lang="es-419" sz="2000" i="1" dirty="0"/>
              <a:t>se desarrolla bajo otras circunstancias</a:t>
            </a:r>
            <a:r>
              <a:rPr lang="es-ES" sz="2000" i="1" dirty="0"/>
              <a:t>,</a:t>
            </a:r>
            <a:r>
              <a:rPr lang="es-419" sz="2000" i="1" dirty="0"/>
              <a:t> no existe una vida interna reglamentada y menos una convivencia con otros internos que la práctica significa la constitución de una </a:t>
            </a:r>
            <a:r>
              <a:rPr lang="es-419" sz="2000" i="1" u="sng" dirty="0"/>
              <a:t>subcultura carcelaria</a:t>
            </a:r>
            <a:endParaRPr lang="es-ES" sz="2000" u="sng" dirty="0"/>
          </a:p>
        </p:txBody>
      </p:sp>
      <p:sp>
        <p:nvSpPr>
          <p:cNvPr id="8" name="Rectángulo redondeado 7"/>
          <p:cNvSpPr/>
          <p:nvPr/>
        </p:nvSpPr>
        <p:spPr>
          <a:xfrm>
            <a:off x="1629916" y="4653136"/>
            <a:ext cx="92890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000" b="1" dirty="0"/>
              <a:t>Alonso Peña Cabrera</a:t>
            </a:r>
            <a:r>
              <a:rPr lang="es-419" sz="2000" dirty="0"/>
              <a:t> el arresto domiciliario, es</a:t>
            </a:r>
            <a:r>
              <a:rPr lang="es-ES" sz="2000" dirty="0"/>
              <a:t>: </a:t>
            </a:r>
            <a:r>
              <a:rPr lang="es-ES" sz="2000" i="1" dirty="0"/>
              <a:t>“</a:t>
            </a:r>
            <a:r>
              <a:rPr lang="es-419" sz="2000" i="1" dirty="0"/>
              <a:t>aquella restricción de la libertad personal en un centro custódial ajeno a la prision, es decir</a:t>
            </a:r>
            <a:r>
              <a:rPr lang="es-ES" sz="2000" i="1" dirty="0"/>
              <a:t>, </a:t>
            </a:r>
            <a:r>
              <a:rPr lang="es-419" sz="2000" i="1" dirty="0"/>
              <a:t>los propios espacios físicos de su residencia se convierte artificialmente en una prisión provisional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79382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b="1" dirty="0"/>
              <a:t>III	</a:t>
            </a:r>
            <a:r>
              <a:rPr lang="es-419" b="1" dirty="0"/>
              <a:t>DEFINICION:</a:t>
            </a:r>
            <a:endParaRPr lang="es-ES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218883" y="1701796"/>
            <a:ext cx="10360501" cy="4967563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1701924" y="1988840"/>
            <a:ext cx="964907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/>
              <a:t>Ascencio Mellado</a:t>
            </a:r>
            <a:r>
              <a:rPr lang="es-419" dirty="0"/>
              <a:t> el arresto domiciliario </a:t>
            </a:r>
            <a:r>
              <a:rPr lang="es-ES" dirty="0"/>
              <a:t>“</a:t>
            </a:r>
            <a:r>
              <a:rPr lang="es-419" i="1" dirty="0"/>
              <a:t>se dicta por razones humanitarias atendiendo a las </a:t>
            </a:r>
            <a:r>
              <a:rPr lang="es-419" i="1" dirty="0" smtClean="0"/>
              <a:t>especiales </a:t>
            </a:r>
            <a:r>
              <a:rPr lang="es-419" i="1" dirty="0"/>
              <a:t>características y condiciones de los beneficiados para quienes el ingreso un penal significaría un grave riesgo para su salud e inclusive para sus propias vidas</a:t>
            </a:r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1646604" y="4437112"/>
            <a:ext cx="9704391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u="sng" dirty="0" smtClean="0"/>
              <a:t>M</a:t>
            </a:r>
            <a:r>
              <a:rPr lang="es-419" u="sng" dirty="0" smtClean="0"/>
              <a:t>edida </a:t>
            </a:r>
            <a:r>
              <a:rPr lang="es-419" b="1" u="sng" dirty="0"/>
              <a:t>sustitutiva </a:t>
            </a:r>
            <a:r>
              <a:rPr lang="es-419" dirty="0"/>
              <a:t>cuando a pesar de que corresponde otorgar una prision preventiva al imputado, el juzgador </a:t>
            </a:r>
            <a:r>
              <a:rPr lang="es-419" u="sng" dirty="0"/>
              <a:t>advierte la existencia </a:t>
            </a:r>
            <a:r>
              <a:rPr lang="es-419" dirty="0"/>
              <a:t>de algunas de las </a:t>
            </a:r>
            <a:r>
              <a:rPr lang="es-ES" dirty="0"/>
              <a:t>siguientes </a:t>
            </a:r>
            <a:r>
              <a:rPr lang="es-ES" u="sng" dirty="0"/>
              <a:t>condiciones especiales </a:t>
            </a:r>
            <a:r>
              <a:rPr lang="es-419" dirty="0"/>
              <a:t>previstas en el artículo 290.1 del CPP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277988" y="1772816"/>
            <a:ext cx="8938472" cy="2764335"/>
          </a:xfrm>
        </p:spPr>
        <p:txBody>
          <a:bodyPr rtlCol="0">
            <a:normAutofit/>
          </a:bodyPr>
          <a:lstStyle/>
          <a:p>
            <a:r>
              <a:rPr lang="es-US" sz="2700" dirty="0" smtClean="0"/>
              <a:t/>
            </a:r>
            <a:br>
              <a:rPr lang="es-US" sz="2700" dirty="0" smtClean="0"/>
            </a:b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2498752" y="1124744"/>
            <a:ext cx="8496944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a</a:t>
            </a:r>
            <a:r>
              <a:rPr lang="es-US" dirty="0"/>
              <a:t>) Es mayor de 65 años de edad;</a:t>
            </a:r>
            <a:br>
              <a:rPr lang="es-US" dirty="0"/>
            </a:br>
            <a:r>
              <a:rPr lang="es-US" dirty="0"/>
              <a:t>b) Adolece de una enfermedad grave o incurable; </a:t>
            </a:r>
            <a:br>
              <a:rPr lang="es-US" dirty="0"/>
            </a:br>
            <a:r>
              <a:rPr lang="es-US" dirty="0"/>
              <a:t>c) Sufre grave incapacidad física permanente que afecte sensiblemente su capacidad de desplazamiento; </a:t>
            </a:r>
            <a:br>
              <a:rPr lang="es-US" dirty="0"/>
            </a:br>
            <a:r>
              <a:rPr lang="es-US" dirty="0"/>
              <a:t>d) Es una madre gestante.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IV	</a:t>
            </a:r>
            <a:r>
              <a:rPr lang="es-419" b="1" u="sng" dirty="0" smtClean="0"/>
              <a:t>PRESUPUESTOS</a:t>
            </a:r>
            <a:r>
              <a:rPr lang="es-419" b="1" dirty="0"/>
              <a:t>: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PRESUPUESTO MATERIAL</a:t>
            </a:r>
            <a:endParaRPr lang="es-ES" b="1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419" dirty="0"/>
              <a:t>Son aquellos requisitos previos que debe acreditar el requeriente. </a:t>
            </a:r>
            <a:endParaRPr lang="es-ES" dirty="0" smtClean="0"/>
          </a:p>
          <a:p>
            <a:pPr marL="0" indent="0" algn="just">
              <a:buNone/>
            </a:pPr>
            <a:r>
              <a:rPr lang="es-419" dirty="0" smtClean="0"/>
              <a:t>Los </a:t>
            </a:r>
            <a:r>
              <a:rPr lang="es-419" dirty="0"/>
              <a:t>encontramos de manera implícita en el </a:t>
            </a:r>
            <a:r>
              <a:rPr lang="es-419" dirty="0" smtClean="0"/>
              <a:t>artículo </a:t>
            </a:r>
            <a:r>
              <a:rPr lang="es-419" dirty="0"/>
              <a:t>290.1 CPP, el cual nos lleva al artículo 268 del mismo cuerpo </a:t>
            </a:r>
            <a:r>
              <a:rPr lang="es-419" dirty="0" smtClean="0"/>
              <a:t>legal</a:t>
            </a:r>
            <a:endParaRPr lang="es-ES" dirty="0" smtClean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b="1" dirty="0" smtClean="0"/>
              <a:t>PRESUPUESTO MATERIAL</a:t>
            </a:r>
            <a:endParaRPr lang="es-ES" b="1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4023568"/>
          </a:xfrm>
        </p:spPr>
        <p:txBody>
          <a:bodyPr/>
          <a:lstStyle/>
          <a:p>
            <a:pPr lvl="0" algn="just"/>
            <a:r>
              <a:rPr lang="es-419" dirty="0"/>
              <a:t>Existencia de fundados y graves elementos de convicción que acreditan el hecho y </a:t>
            </a:r>
            <a:r>
              <a:rPr lang="es-ES" dirty="0" smtClean="0"/>
              <a:t>la </a:t>
            </a:r>
            <a:r>
              <a:rPr lang="es-419" dirty="0" smtClean="0"/>
              <a:t> vinculación</a:t>
            </a:r>
            <a:endParaRPr lang="es-ES" dirty="0"/>
          </a:p>
          <a:p>
            <a:pPr lvl="0" algn="just"/>
            <a:r>
              <a:rPr lang="es-ES" dirty="0" smtClean="0"/>
              <a:t>S</a:t>
            </a:r>
            <a:r>
              <a:rPr lang="es-419" dirty="0" smtClean="0"/>
              <a:t>anción </a:t>
            </a:r>
            <a:r>
              <a:rPr lang="es-419" dirty="0"/>
              <a:t>a imponerse sea superior a los cuatro años</a:t>
            </a:r>
            <a:endParaRPr lang="es-ES" dirty="0"/>
          </a:p>
          <a:p>
            <a:pPr lvl="0"/>
            <a:r>
              <a:rPr lang="es-ES" dirty="0" smtClean="0"/>
              <a:t>E</a:t>
            </a:r>
            <a:r>
              <a:rPr lang="es-419" dirty="0" smtClean="0"/>
              <a:t>xista peligro </a:t>
            </a:r>
            <a:r>
              <a:rPr lang="es-419" dirty="0"/>
              <a:t>de fuga u obstaculizacion de la justicia.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58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IV	</a:t>
            </a:r>
            <a:r>
              <a:rPr lang="es-419" b="1" dirty="0" smtClean="0"/>
              <a:t>PRESUPUESTOS</a:t>
            </a:r>
            <a:r>
              <a:rPr lang="es-419" b="1" dirty="0"/>
              <a:t>: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PRESUPUESTO FORMAL</a:t>
            </a:r>
            <a:endParaRPr lang="es-ES" b="1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x-none" dirty="0"/>
              <a:t>Son aquellos presupuestos que </a:t>
            </a:r>
            <a:r>
              <a:rPr lang="es-419" dirty="0"/>
              <a:t>taxativamente se </a:t>
            </a:r>
            <a:r>
              <a:rPr lang="x-none" dirty="0"/>
              <a:t> exige</a:t>
            </a:r>
            <a:r>
              <a:rPr lang="es-419" dirty="0"/>
              <a:t>n </a:t>
            </a:r>
            <a:r>
              <a:rPr lang="x-none" dirty="0"/>
              <a:t>el artículo 290</a:t>
            </a:r>
            <a:r>
              <a:rPr lang="es-419" dirty="0"/>
              <a:t>.1</a:t>
            </a:r>
            <a:r>
              <a:rPr lang="x-none" dirty="0"/>
              <a:t> del </a:t>
            </a:r>
            <a:r>
              <a:rPr lang="es-419" dirty="0"/>
              <a:t>CPP, </a:t>
            </a:r>
            <a:r>
              <a:rPr lang="x-none" dirty="0"/>
              <a:t>los cuales son los </a:t>
            </a:r>
            <a:r>
              <a:rPr lang="x-none" dirty="0" smtClean="0"/>
              <a:t>siguientes</a:t>
            </a:r>
            <a:r>
              <a:rPr lang="es-ES" dirty="0" smtClean="0"/>
              <a:t>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419" dirty="0" smtClean="0"/>
              <a:t>Es </a:t>
            </a:r>
            <a:r>
              <a:rPr lang="es-419" dirty="0"/>
              <a:t>mayor de 65 años de </a:t>
            </a:r>
            <a:r>
              <a:rPr lang="es-419" dirty="0" smtClean="0"/>
              <a:t>edad;</a:t>
            </a:r>
            <a:endParaRPr lang="es-ES" dirty="0"/>
          </a:p>
          <a:p>
            <a:pPr marL="514350" lvl="0" indent="-514350" algn="just">
              <a:buFont typeface="+mj-lt"/>
              <a:buAutoNum type="alphaLcParenR"/>
            </a:pPr>
            <a:r>
              <a:rPr lang="es-419" dirty="0" smtClean="0"/>
              <a:t>Adolece </a:t>
            </a:r>
            <a:r>
              <a:rPr lang="es-419" dirty="0"/>
              <a:t>de una enfermedad grave o </a:t>
            </a:r>
            <a:r>
              <a:rPr lang="es-419" dirty="0" smtClean="0"/>
              <a:t>incurable</a:t>
            </a:r>
            <a:r>
              <a:rPr lang="es-ES" dirty="0"/>
              <a:t>.</a:t>
            </a:r>
            <a:endParaRPr lang="es-ES" dirty="0" smtClean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b="1" dirty="0" smtClean="0"/>
              <a:t>PRESUPUESTO FORMAL</a:t>
            </a:r>
            <a:endParaRPr lang="es-ES" b="1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4023568"/>
          </a:xfrm>
        </p:spPr>
        <p:txBody>
          <a:bodyPr/>
          <a:lstStyle/>
          <a:p>
            <a:pPr lvl="0"/>
            <a:endParaRPr lang="es-ES" dirty="0"/>
          </a:p>
          <a:p>
            <a:pPr marL="0" lvl="0" indent="0" algn="just">
              <a:buNone/>
            </a:pPr>
            <a:r>
              <a:rPr lang="es-ES" dirty="0" smtClean="0"/>
              <a:t>c) </a:t>
            </a:r>
            <a:r>
              <a:rPr lang="es-419" dirty="0" smtClean="0"/>
              <a:t>Sufre </a:t>
            </a:r>
            <a:r>
              <a:rPr lang="es-419" dirty="0"/>
              <a:t>grave incapacidad física permanente que afecte sensiblemente su capacidad de desplazamiento</a:t>
            </a:r>
            <a:r>
              <a:rPr lang="es-419" dirty="0" smtClean="0"/>
              <a:t>;</a:t>
            </a:r>
            <a:endParaRPr lang="es-ES" dirty="0" smtClean="0"/>
          </a:p>
          <a:p>
            <a:pPr marL="0" lvl="0" indent="0" algn="just">
              <a:buNone/>
            </a:pPr>
            <a:r>
              <a:rPr lang="es-ES" dirty="0" smtClean="0"/>
              <a:t>d) </a:t>
            </a:r>
            <a:r>
              <a:rPr lang="es-419" dirty="0" smtClean="0"/>
              <a:t>Es </a:t>
            </a:r>
            <a:r>
              <a:rPr lang="es-419" dirty="0"/>
              <a:t>una madre gestante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363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277988" y="1772816"/>
            <a:ext cx="8938472" cy="2764335"/>
          </a:xfrm>
        </p:spPr>
        <p:txBody>
          <a:bodyPr rtlCol="0">
            <a:normAutofit/>
          </a:bodyPr>
          <a:lstStyle/>
          <a:p>
            <a:r>
              <a:rPr lang="es-US" sz="2700" dirty="0" smtClean="0"/>
              <a:t/>
            </a:r>
            <a:br>
              <a:rPr lang="es-US" sz="2700" dirty="0" smtClean="0"/>
            </a:b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2498752" y="1124744"/>
            <a:ext cx="8496944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a</a:t>
            </a:r>
            <a:r>
              <a:rPr lang="es-US" dirty="0"/>
              <a:t>) Es mayor de 65 años de edad;</a:t>
            </a:r>
            <a:br>
              <a:rPr lang="es-US" dirty="0"/>
            </a:br>
            <a:r>
              <a:rPr lang="es-US" dirty="0"/>
              <a:t>b) Adolece de una enfermedad grave o incurable; </a:t>
            </a:r>
            <a:br>
              <a:rPr lang="es-US" dirty="0"/>
            </a:br>
            <a:r>
              <a:rPr lang="es-US" dirty="0"/>
              <a:t>c) Sufre grave incapacidad física permanente que afecte sensiblemente su capacidad de desplazamiento; </a:t>
            </a:r>
            <a:br>
              <a:rPr lang="es-US" dirty="0"/>
            </a:br>
            <a:r>
              <a:rPr lang="es-US" dirty="0"/>
              <a:t>d) Es una madre gestante.</a:t>
            </a:r>
            <a:endParaRPr lang="es-ES" dirty="0"/>
          </a:p>
        </p:txBody>
      </p:sp>
      <p:sp>
        <p:nvSpPr>
          <p:cNvPr id="2" name="Rectángulo redondeado 1"/>
          <p:cNvSpPr/>
          <p:nvPr/>
        </p:nvSpPr>
        <p:spPr>
          <a:xfrm>
            <a:off x="2566020" y="4537151"/>
            <a:ext cx="8280920" cy="17721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2.- La </a:t>
            </a:r>
            <a:r>
              <a:rPr lang="es-ES" dirty="0"/>
              <a:t>medida de detención domiciliaria está </a:t>
            </a:r>
            <a:r>
              <a:rPr lang="es-ES" b="1" u="sng" dirty="0"/>
              <a:t>condicionada </a:t>
            </a:r>
            <a:r>
              <a:rPr lang="es-ES" dirty="0"/>
              <a:t>a que el peligro de fuga o de obstaculización </a:t>
            </a:r>
            <a:r>
              <a:rPr lang="es-ES" b="1" u="sng" dirty="0"/>
              <a:t>pueda evitarse razonablemente </a:t>
            </a:r>
            <a:r>
              <a:rPr lang="es-ES" dirty="0"/>
              <a:t>con su </a:t>
            </a:r>
            <a:r>
              <a:rPr lang="es-ES" dirty="0" smtClean="0"/>
              <a:t>imposición.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072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ORGANISMO MUNDIAL DE LA SALUD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6" name="Trapecio 5"/>
          <p:cNvSpPr/>
          <p:nvPr/>
        </p:nvSpPr>
        <p:spPr>
          <a:xfrm>
            <a:off x="261764" y="1344216"/>
            <a:ext cx="4464496" cy="518112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dirty="0" smtClean="0"/>
          </a:p>
          <a:p>
            <a:pPr algn="ctr"/>
            <a:endParaRPr lang="es-ES" sz="2800" dirty="0"/>
          </a:p>
          <a:p>
            <a:pPr algn="ctr"/>
            <a:r>
              <a:rPr lang="es-ES" sz="2800" dirty="0" smtClean="0"/>
              <a:t>ENFERMEDAD TERMINAL</a:t>
            </a:r>
          </a:p>
          <a:p>
            <a:pPr algn="ctr"/>
            <a:endParaRPr lang="es-ES" sz="2800" dirty="0" smtClean="0"/>
          </a:p>
          <a:p>
            <a:pPr algn="ctr"/>
            <a:endParaRPr lang="es-ES" sz="2800" dirty="0"/>
          </a:p>
          <a:p>
            <a:pPr algn="ctr"/>
            <a:endParaRPr lang="es-ES" sz="2800" dirty="0" smtClean="0"/>
          </a:p>
          <a:p>
            <a:pPr algn="ctr"/>
            <a:endParaRPr lang="es-ES" sz="2800" dirty="0"/>
          </a:p>
          <a:p>
            <a:pPr algn="ctr"/>
            <a:r>
              <a:rPr lang="es-ES" sz="2800" dirty="0"/>
              <a:t>ENFERMEDAD</a:t>
            </a:r>
          </a:p>
          <a:p>
            <a:pPr algn="ctr"/>
            <a:r>
              <a:rPr lang="es-ES" sz="2800" dirty="0"/>
              <a:t>GRAVE</a:t>
            </a:r>
          </a:p>
          <a:p>
            <a:pPr algn="ctr"/>
            <a:endParaRPr lang="es-ES" sz="2800" dirty="0" smtClean="0"/>
          </a:p>
          <a:p>
            <a:pPr algn="ctr"/>
            <a:endParaRPr lang="es-ES" sz="2800" dirty="0"/>
          </a:p>
          <a:p>
            <a:pPr algn="ctr"/>
            <a:endParaRPr lang="es-ES" sz="2800" dirty="0" smtClean="0"/>
          </a:p>
          <a:p>
            <a:pPr algn="ctr"/>
            <a:endParaRPr lang="es-ES" sz="2800" dirty="0" smtClean="0"/>
          </a:p>
          <a:p>
            <a:pPr algn="ctr"/>
            <a:endParaRPr lang="es-ES" sz="2800" dirty="0" smtClean="0"/>
          </a:p>
          <a:p>
            <a:pPr algn="ctr"/>
            <a:endParaRPr lang="es-ES" sz="2800" dirty="0"/>
          </a:p>
          <a:p>
            <a:pPr algn="ctr"/>
            <a:endParaRPr lang="es-ES" sz="2800" dirty="0" smtClean="0"/>
          </a:p>
          <a:p>
            <a:pPr algn="ctr"/>
            <a:endParaRPr lang="es-ES" sz="28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5415587" y="1388666"/>
            <a:ext cx="6398746" cy="1796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dirty="0" smtClean="0"/>
              <a:t>Enfermedad</a:t>
            </a:r>
            <a:r>
              <a:rPr lang="es-ES" sz="1800" dirty="0"/>
              <a:t> en fase </a:t>
            </a:r>
            <a:r>
              <a:rPr lang="es-ES" sz="1800" b="1" dirty="0"/>
              <a:t>terminal</a:t>
            </a:r>
            <a:r>
              <a:rPr lang="es-ES" sz="1800" dirty="0"/>
              <a:t> es aquella que </a:t>
            </a:r>
            <a:r>
              <a:rPr lang="es-ES" sz="1800" b="1" u="sng" dirty="0"/>
              <a:t>no tiene tratamiento </a:t>
            </a:r>
            <a:r>
              <a:rPr lang="es-ES" sz="1800" dirty="0"/>
              <a:t>específico </a:t>
            </a:r>
            <a:r>
              <a:rPr lang="es-ES" sz="1800" dirty="0" smtClean="0"/>
              <a:t>curativo </a:t>
            </a:r>
            <a:r>
              <a:rPr lang="es-ES" sz="1800" dirty="0"/>
              <a:t>o con capacidad para retrasar la evolución, y que por </a:t>
            </a:r>
            <a:r>
              <a:rPr lang="es-ES" sz="1800" b="1" u="sng" dirty="0"/>
              <a:t>ello conlleva a la muerte </a:t>
            </a:r>
            <a:r>
              <a:rPr lang="es-ES" sz="1800" dirty="0"/>
              <a:t>en un tiempo variable (generalmente inferior a seis meses); es </a:t>
            </a:r>
            <a:r>
              <a:rPr lang="es-ES" sz="1800" dirty="0" smtClean="0"/>
              <a:t>progresiva</a:t>
            </a:r>
            <a:endParaRPr lang="es-ES" sz="18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5487595" y="3441907"/>
            <a:ext cx="6336168" cy="16303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smtClean="0"/>
              <a:t>Cualquier </a:t>
            </a:r>
            <a:r>
              <a:rPr lang="es-ES" sz="1800" dirty="0"/>
              <a:t>dolencia </a:t>
            </a:r>
            <a:r>
              <a:rPr lang="es-ES" sz="1800" dirty="0" smtClean="0"/>
              <a:t>o lesión con </a:t>
            </a:r>
            <a:r>
              <a:rPr lang="es-ES" sz="1800" b="1" u="sng" dirty="0"/>
              <a:t>secuelas permanentes que </a:t>
            </a:r>
            <a:r>
              <a:rPr lang="es-ES" sz="1800" b="1" u="sng" dirty="0" smtClean="0"/>
              <a:t>limitan </a:t>
            </a:r>
            <a:r>
              <a:rPr lang="es-ES" sz="1800" b="1" u="sng" dirty="0"/>
              <a:t>parcialmente </a:t>
            </a:r>
            <a:r>
              <a:rPr lang="es-ES" sz="1800" b="1" u="sng" dirty="0" smtClean="0"/>
              <a:t>o impidan totalmente </a:t>
            </a:r>
            <a:r>
              <a:rPr lang="es-ES" sz="1800" b="1" u="sng" dirty="0"/>
              <a:t>la ocupación </a:t>
            </a:r>
            <a:r>
              <a:rPr lang="es-ES" sz="1800" dirty="0"/>
              <a:t>o </a:t>
            </a:r>
            <a:r>
              <a:rPr lang="es-ES" sz="1800" b="1" dirty="0"/>
              <a:t>actividad habitual </a:t>
            </a:r>
            <a:r>
              <a:rPr lang="es-ES" sz="1800" dirty="0"/>
              <a:t>de la persona </a:t>
            </a:r>
            <a:r>
              <a:rPr lang="es-ES" sz="1800" dirty="0" smtClean="0"/>
              <a:t>afectada, o la incapacite para </a:t>
            </a:r>
            <a:r>
              <a:rPr lang="es-ES" sz="1800" dirty="0"/>
              <a:t>la realización </a:t>
            </a:r>
            <a:r>
              <a:rPr lang="es-ES" sz="1800" dirty="0" smtClean="0"/>
              <a:t>de cualquier </a:t>
            </a:r>
            <a:r>
              <a:rPr lang="es-ES" sz="1800" dirty="0"/>
              <a:t>ocupación o </a:t>
            </a:r>
            <a:r>
              <a:rPr lang="es-ES" sz="1800" dirty="0" smtClean="0"/>
              <a:t>activi</a:t>
            </a:r>
            <a:r>
              <a:rPr lang="es-ES" sz="2000" dirty="0" smtClean="0"/>
              <a:t>dad</a:t>
            </a:r>
            <a:endParaRPr lang="es-ES" sz="20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5518884" y="5373216"/>
            <a:ext cx="619215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smtClean="0"/>
              <a:t>En nuestra jurisprudencia, </a:t>
            </a:r>
            <a:r>
              <a:rPr lang="es-ES" sz="1800" b="1" u="sng" dirty="0" smtClean="0"/>
              <a:t>no se ha encontrado </a:t>
            </a:r>
            <a:r>
              <a:rPr lang="es-ES" sz="1800" dirty="0" smtClean="0"/>
              <a:t>un concepto definido de enfermedad grave, sino que </a:t>
            </a:r>
            <a:r>
              <a:rPr lang="es-ES" sz="1800" dirty="0"/>
              <a:t>en </a:t>
            </a:r>
            <a:r>
              <a:rPr lang="es-ES" sz="1800" b="1" dirty="0"/>
              <a:t>función de la trascendencia de la dolencia </a:t>
            </a:r>
            <a:r>
              <a:rPr lang="es-ES" sz="1800" b="1" dirty="0" smtClean="0"/>
              <a:t>o enfermedad </a:t>
            </a:r>
            <a:r>
              <a:rPr lang="es-ES" sz="1800" dirty="0"/>
              <a:t>y en relación con las circunstancias </a:t>
            </a:r>
            <a:r>
              <a:rPr lang="es-ES" sz="1800" dirty="0" smtClean="0"/>
              <a:t>anteriormente apuntadas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402748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b="1" dirty="0"/>
              <a:t>IV	</a:t>
            </a:r>
            <a:r>
              <a:rPr lang="es-419" b="1" dirty="0"/>
              <a:t>PRESUPUESTOS: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267872" y="1700808"/>
            <a:ext cx="10360501" cy="5040560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1773932" y="1988840"/>
            <a:ext cx="9289032" cy="2230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419" dirty="0"/>
              <a:t>Lo antes indicado se resume primero, determinar </a:t>
            </a:r>
            <a:r>
              <a:rPr lang="es-419" u="sng" dirty="0"/>
              <a:t>si se cumple </a:t>
            </a:r>
            <a:r>
              <a:rPr lang="es-419" dirty="0"/>
              <a:t>o no los </a:t>
            </a:r>
            <a:r>
              <a:rPr lang="es-419" u="sng" dirty="0"/>
              <a:t>presupuestos </a:t>
            </a:r>
            <a:r>
              <a:rPr lang="es-419" dirty="0"/>
              <a:t>de la prisión preventiva, comprobada estos  requisitos, se hace una </a:t>
            </a:r>
            <a:r>
              <a:rPr lang="es-419" u="sng" dirty="0"/>
              <a:t>segunda evaluación</a:t>
            </a:r>
            <a:r>
              <a:rPr lang="es-419" dirty="0"/>
              <a:t> ahora atendiendo las </a:t>
            </a:r>
            <a:r>
              <a:rPr lang="es-419" u="sng" dirty="0"/>
              <a:t>condiciones personales</a:t>
            </a:r>
            <a:r>
              <a:rPr lang="es-419" dirty="0"/>
              <a:t> del sujeto, esto es, la prevista en el artículo 290.1 CPP, y finalmente se analiza si esta detención domiciliaria 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1773932" y="4509120"/>
            <a:ext cx="9289032" cy="1941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/>
              <a:t>R</a:t>
            </a:r>
            <a:r>
              <a:rPr lang="es-419" dirty="0" smtClean="0"/>
              <a:t>esulta</a:t>
            </a:r>
            <a:r>
              <a:rPr lang="x-none" dirty="0" smtClean="0"/>
              <a:t> </a:t>
            </a:r>
            <a:r>
              <a:rPr lang="x-none" dirty="0"/>
              <a:t>procedente </a:t>
            </a:r>
            <a:r>
              <a:rPr lang="es-419" dirty="0"/>
              <a:t>también que el juzgador pueda </a:t>
            </a:r>
            <a:r>
              <a:rPr lang="x-none" dirty="0"/>
              <a:t>imponer </a:t>
            </a:r>
            <a:r>
              <a:rPr lang="es-419" dirty="0"/>
              <a:t>medidas adicionales como la </a:t>
            </a:r>
            <a:r>
              <a:rPr lang="es-419" dirty="0" smtClean="0"/>
              <a:t>VIGILANCIA ELECTRÓNICA PERSONAL, </a:t>
            </a:r>
            <a:r>
              <a:rPr lang="es-419" dirty="0"/>
              <a:t>la </a:t>
            </a:r>
            <a:r>
              <a:rPr lang="es-419" u="sng" dirty="0" smtClean="0"/>
              <a:t>PROHIBICIÓN DE COMUNICARSE </a:t>
            </a:r>
            <a:r>
              <a:rPr lang="es-419" dirty="0" smtClean="0"/>
              <a:t>con </a:t>
            </a:r>
            <a:r>
              <a:rPr lang="es-419" dirty="0"/>
              <a:t>diversas personas que viven con él o lo asisten, </a:t>
            </a:r>
            <a:r>
              <a:rPr lang="x-none" dirty="0"/>
              <a:t>así como también imponer</a:t>
            </a:r>
            <a:r>
              <a:rPr lang="es-419" dirty="0"/>
              <a:t> el</a:t>
            </a:r>
            <a:r>
              <a:rPr lang="x-none" dirty="0"/>
              <a:t> pago de una </a:t>
            </a:r>
            <a:r>
              <a:rPr lang="x-none" u="sng" dirty="0" smtClean="0"/>
              <a:t>CANCIÓN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23190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lvl="0"/>
            <a:r>
              <a:rPr lang="es-ES" b="1" dirty="0" smtClean="0"/>
              <a:t>V</a:t>
            </a:r>
            <a:r>
              <a:rPr lang="es-ES" b="1" dirty="0"/>
              <a:t>	</a:t>
            </a:r>
            <a:r>
              <a:rPr lang="es-419" b="1" u="sng" dirty="0"/>
              <a:t>EJECUCIÓN</a:t>
            </a:r>
            <a:r>
              <a:rPr lang="es-419" b="1" dirty="0"/>
              <a:t>:</a:t>
            </a:r>
            <a:endParaRPr lang="es-ES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9" name="Elipse 8"/>
          <p:cNvSpPr/>
          <p:nvPr/>
        </p:nvSpPr>
        <p:spPr>
          <a:xfrm>
            <a:off x="5102989" y="2216842"/>
            <a:ext cx="259228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000" dirty="0"/>
              <a:t>cumplirse en el domicilio del imputado </a:t>
            </a:r>
            <a:endParaRPr lang="es-ES" sz="2000" dirty="0"/>
          </a:p>
        </p:txBody>
      </p:sp>
      <p:sp>
        <p:nvSpPr>
          <p:cNvPr id="12" name="Elipse 11"/>
          <p:cNvSpPr/>
          <p:nvPr/>
        </p:nvSpPr>
        <p:spPr>
          <a:xfrm>
            <a:off x="5095467" y="4771839"/>
            <a:ext cx="273630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000" dirty="0"/>
              <a:t>otro que el juez designe </a:t>
            </a:r>
            <a:endParaRPr lang="es-ES" sz="2000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1341884" y="2353132"/>
            <a:ext cx="3168352" cy="359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800" dirty="0"/>
              <a:t>Sobre este punto es de precisar que de conformidad con lo previsto en artículo 290.3 CPP </a:t>
            </a:r>
            <a:r>
              <a:rPr lang="es-419" sz="2800" dirty="0" smtClean="0"/>
              <a:t>establece</a:t>
            </a:r>
            <a:r>
              <a:rPr lang="es-ES" sz="2800" dirty="0" smtClean="0"/>
              <a:t>:</a:t>
            </a:r>
            <a:r>
              <a:rPr lang="es-419" sz="2800" dirty="0" smtClean="0"/>
              <a:t> </a:t>
            </a:r>
            <a:endParaRPr lang="es-ES" sz="2800" dirty="0"/>
          </a:p>
          <a:p>
            <a:pPr algn="ctr"/>
            <a:endParaRPr lang="es-ES" sz="2800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8542684" y="2353132"/>
            <a:ext cx="2880320" cy="3810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En ambos caso el domicilio debe ser adecuado a estos fines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803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V</a:t>
            </a:r>
            <a:r>
              <a:rPr lang="es-ES" b="1" dirty="0"/>
              <a:t>	</a:t>
            </a:r>
            <a:r>
              <a:rPr lang="es-419" b="1" dirty="0"/>
              <a:t>EJECUCIÓN: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x-non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Asimismo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</a:t>
            </a:r>
            <a:r>
              <a:rPr lang="x-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vemos 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también que </a:t>
            </a:r>
            <a:r>
              <a:rPr lang="x-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dicho artícul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 </a:t>
            </a:r>
            <a:r>
              <a:rPr lang="x-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permite que la custodia 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 supervisión </a:t>
            </a:r>
            <a:r>
              <a:rPr lang="x-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pued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ser realizada por otras </a:t>
            </a:r>
            <a:r>
              <a:rPr lang="x-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por </a:t>
            </a:r>
            <a:r>
              <a:rPr lang="x-none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instituciones públicas o privadas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sin embargo, </a:t>
            </a:r>
            <a:r>
              <a:rPr lang="x-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 realidad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por </a:t>
            </a:r>
            <a:r>
              <a:rPr lang="es-419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ahora </a:t>
            </a:r>
            <a:r>
              <a:rPr lang="x-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sólo lo 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viene haciendo </a:t>
            </a:r>
            <a:r>
              <a:rPr lang="x-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el personal 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policial de la </a:t>
            </a:r>
            <a:r>
              <a:rPr lang="es-419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DIRECCIÓN DE SEGURIDAD DE PENAL – </a:t>
            </a:r>
            <a:r>
              <a:rPr lang="es-419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DIRSEPEN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5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419" b="1" dirty="0"/>
              <a:t>EL ARRESTO DOMICILIARIO, </a:t>
            </a:r>
            <a:r>
              <a:rPr lang="es-ES" b="1" dirty="0"/>
              <a:t/>
            </a:r>
            <a:br>
              <a:rPr lang="es-ES" b="1" dirty="0"/>
            </a:br>
            <a:r>
              <a:rPr lang="es-419" b="1" dirty="0"/>
              <a:t>UNA ALTERNATIVA A LA PRISION PREVENTIVA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r>
              <a:rPr lang="es-419" b="1" dirty="0" smtClean="0"/>
              <a:t>I </a:t>
            </a:r>
            <a:r>
              <a:rPr lang="es-ES" b="1" dirty="0"/>
              <a:t>	</a:t>
            </a:r>
            <a:r>
              <a:rPr lang="es-419" b="1" dirty="0"/>
              <a:t>Cuestiones  </a:t>
            </a:r>
            <a:r>
              <a:rPr lang="es-419" b="1" dirty="0" smtClean="0"/>
              <a:t>Generales</a:t>
            </a:r>
            <a:endParaRPr lang="es-ES" b="1" dirty="0" smtClean="0"/>
          </a:p>
          <a:p>
            <a:pPr marL="0" indent="0">
              <a:buNone/>
            </a:pPr>
            <a:r>
              <a:rPr lang="es-419" b="1" dirty="0" smtClean="0"/>
              <a:t>II</a:t>
            </a:r>
            <a:r>
              <a:rPr lang="es-ES" b="1" dirty="0"/>
              <a:t>	</a:t>
            </a:r>
            <a:r>
              <a:rPr lang="es-419" b="1" dirty="0"/>
              <a:t>Naturaleza Jurídica.</a:t>
            </a:r>
            <a:endParaRPr lang="es-ES" dirty="0"/>
          </a:p>
          <a:p>
            <a:pPr marL="0" indent="0">
              <a:buNone/>
            </a:pPr>
            <a:r>
              <a:rPr lang="es-419" b="1" dirty="0" smtClean="0"/>
              <a:t>III </a:t>
            </a:r>
            <a:r>
              <a:rPr lang="es-ES" b="1" dirty="0"/>
              <a:t>	</a:t>
            </a:r>
            <a:r>
              <a:rPr lang="es-419" b="1" dirty="0"/>
              <a:t>Definición. </a:t>
            </a:r>
            <a:endParaRPr lang="es-ES" b="1" dirty="0"/>
          </a:p>
          <a:p>
            <a:pPr marL="0" indent="0">
              <a:buNone/>
            </a:pPr>
            <a:r>
              <a:rPr lang="es-419" b="1" dirty="0"/>
              <a:t>IV </a:t>
            </a:r>
            <a:r>
              <a:rPr lang="es-ES" b="1" dirty="0"/>
              <a:t>	</a:t>
            </a:r>
            <a:r>
              <a:rPr lang="es-419" b="1" dirty="0"/>
              <a:t>Presupuestos.  </a:t>
            </a:r>
            <a:endParaRPr lang="es-ES" b="1" dirty="0"/>
          </a:p>
          <a:p>
            <a:pPr marL="0" indent="0">
              <a:buNone/>
            </a:pPr>
            <a:r>
              <a:rPr lang="es-419" b="1" dirty="0" smtClean="0"/>
              <a:t>V </a:t>
            </a:r>
            <a:r>
              <a:rPr lang="es-ES" b="1" dirty="0"/>
              <a:t>	</a:t>
            </a:r>
            <a:r>
              <a:rPr lang="es-419" b="1" dirty="0"/>
              <a:t>Ejecución.</a:t>
            </a:r>
            <a:endParaRPr lang="es-ES" dirty="0"/>
          </a:p>
          <a:p>
            <a:pPr marL="0" indent="0" rtl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419" dirty="0" smtClean="0"/>
              <a:t>PLENO JURISDICCIONAL SUPERIOR NACIONAL DE FECHA 11 DE DICIEMBRE DEL 2004</a:t>
            </a:r>
            <a:r>
              <a:rPr lang="es-ES" dirty="0" smtClean="0"/>
              <a:t> - TRUJILLO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Acuerdo cuarto	</a:t>
            </a:r>
            <a:endParaRPr lang="es-ES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s-ES" dirty="0" smtClean="0"/>
              <a:t>Q</a:t>
            </a:r>
            <a:r>
              <a:rPr lang="es-419" dirty="0" smtClean="0"/>
              <a:t>ue </a:t>
            </a:r>
            <a:r>
              <a:rPr lang="es-419" dirty="0"/>
              <a:t>en el caso de arresto </a:t>
            </a:r>
            <a:r>
              <a:rPr lang="es-419" dirty="0" smtClean="0"/>
              <a:t>domiciliario</a:t>
            </a:r>
            <a:r>
              <a:rPr lang="es-ES" dirty="0" smtClean="0"/>
              <a:t>,</a:t>
            </a:r>
            <a:r>
              <a:rPr lang="es-419" dirty="0" smtClean="0"/>
              <a:t> </a:t>
            </a:r>
            <a:r>
              <a:rPr lang="es-419" u="sng" dirty="0"/>
              <a:t>no es necesario </a:t>
            </a:r>
            <a:r>
              <a:rPr lang="es-419" dirty="0"/>
              <a:t>que el resguardo policial sea </a:t>
            </a:r>
            <a:r>
              <a:rPr lang="es-419" u="sng" dirty="0"/>
              <a:t>permanente</a:t>
            </a:r>
            <a:r>
              <a:rPr lang="es-419" dirty="0"/>
              <a:t>, la policía puede utilizar otros mecanismos de control como las visitas inopinadas</a:t>
            </a:r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Acuerdo quinto </a:t>
            </a:r>
            <a:endParaRPr lang="es-ES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Q</a:t>
            </a:r>
            <a:r>
              <a:rPr lang="es-419" dirty="0" smtClean="0"/>
              <a:t>ue </a:t>
            </a:r>
            <a:r>
              <a:rPr lang="es-419" dirty="0"/>
              <a:t>el juez debe disponer que la policía </a:t>
            </a:r>
            <a:r>
              <a:rPr lang="es-419" u="sng" dirty="0"/>
              <a:t>verifique el cumplimiento </a:t>
            </a:r>
            <a:r>
              <a:rPr lang="es-419" dirty="0"/>
              <a:t>de dicha medida coercitiva, siendo su obligación controlarla pudiendo </a:t>
            </a:r>
            <a:r>
              <a:rPr lang="es-419" u="sng" dirty="0"/>
              <a:t>inspeccionar el inmueble </a:t>
            </a:r>
            <a:r>
              <a:rPr lang="es-419" dirty="0"/>
              <a:t>donde se va a ejecutar.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005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/>
              <a:t> VI	EJECUCION:</a:t>
            </a:r>
            <a:endParaRPr lang="es-ES" b="1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r>
              <a:rPr lang="es-419" b="1" dirty="0"/>
              <a:t>Dirección de Seguridad de Penal – DIRSEPEN</a:t>
            </a:r>
            <a:endParaRPr lang="es-ES" dirty="0" smtClean="0"/>
          </a:p>
        </p:txBody>
      </p:sp>
      <p:graphicFrame>
        <p:nvGraphicFramePr>
          <p:cNvPr id="5" name="Marcador de posición de contenido 4" descr="Proceso escalonado en el que se muestran 3 tareas organizadas una debajo de la otra. Además, se usan dos flechas que apuntan hacia abajo para indicar la progresión de la primera tarea a la segunda y de la segunda a la tercera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9178"/>
              </p:ext>
            </p:extLst>
          </p:nvPr>
        </p:nvGraphicFramePr>
        <p:xfrm>
          <a:off x="5518348" y="548681"/>
          <a:ext cx="606103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339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V</a:t>
            </a:r>
            <a:r>
              <a:rPr lang="es-ES" b="1" dirty="0"/>
              <a:t>	</a:t>
            </a:r>
            <a:r>
              <a:rPr lang="es-419" b="1" dirty="0"/>
              <a:t>EJECUCIÓN: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Por otro lado, y </a:t>
            </a:r>
            <a:r>
              <a:rPr lang="x-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 cuanto al plazo 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maximo </a:t>
            </a:r>
            <a:r>
              <a:rPr lang="x-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 duración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debe precisarse el mismo artículo ha señalado en su numeral 7, que este será el </a:t>
            </a:r>
            <a:r>
              <a:rPr lang="es-419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mismo plazo 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regulado para la </a:t>
            </a:r>
            <a:r>
              <a:rPr lang="es-419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prisión </a:t>
            </a:r>
            <a:r>
              <a:rPr lang="es-419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preventiva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419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</a:t>
            </a:r>
            <a:r>
              <a:rPr lang="es-419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 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meses, 18 meses  y 36 meses) 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419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Finalmente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se establece en dicho artículo numeral 8, </a:t>
            </a:r>
            <a:r>
              <a:rPr lang="es-419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si desaparece los motivos de detención domiciliarias 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señalado en el inciso b (</a:t>
            </a:r>
            <a:r>
              <a:rPr lang="es-419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Adolece 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 una </a:t>
            </a:r>
            <a:r>
              <a:rPr lang="es-419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enfermedad grave o incurable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 y d </a:t>
            </a:r>
            <a:r>
              <a:rPr lang="es-419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(Es 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una </a:t>
            </a:r>
            <a:r>
              <a:rPr lang="es-419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madre gestante</a:t>
            </a:r>
            <a:r>
              <a:rPr lang="es-419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), el juez previo informe pericial dispondrá la inmediata prisión preventiva del imputado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2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3739479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Muchas gracias…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2200" dirty="0" smtClean="0">
                <a:hlinkClick r:id="rId2"/>
              </a:rPr>
              <a:t>cesare1027@gmail.com</a:t>
            </a: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/>
              <a:t/>
            </a:r>
            <a:br>
              <a:rPr lang="es-ES" sz="2200" dirty="0"/>
            </a:b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72427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b="1" dirty="0"/>
              <a:t>I 	</a:t>
            </a:r>
            <a:r>
              <a:rPr lang="es-ES" b="1" u="sng" dirty="0"/>
              <a:t>CUESTIONES GENERALES: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229508" y="1709929"/>
            <a:ext cx="10360501" cy="4462272"/>
          </a:xfrm>
        </p:spPr>
        <p:txBody>
          <a:bodyPr rtlCol="0"/>
          <a:lstStyle/>
          <a:p>
            <a:pPr marL="0" indent="0">
              <a:buNone/>
            </a:pPr>
            <a:endParaRPr lang="es-ES" b="1" dirty="0" smtClean="0"/>
          </a:p>
          <a:p>
            <a:pPr marL="0" indent="0" rtl="0">
              <a:buNone/>
            </a:pPr>
            <a:endParaRPr lang="es-ES" dirty="0" smtClean="0"/>
          </a:p>
          <a:p>
            <a:pPr marL="0" indent="0" rtl="0">
              <a:buNone/>
            </a:pPr>
            <a:endParaRPr lang="es-ES" dirty="0"/>
          </a:p>
          <a:p>
            <a:pPr marL="0" indent="0" rtl="0">
              <a:buNone/>
            </a:pPr>
            <a:endParaRPr lang="es-ES" dirty="0" smtClean="0"/>
          </a:p>
          <a:p>
            <a:pPr marL="0" indent="0" rtl="0">
              <a:buNone/>
            </a:pP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2554514" y="1843314"/>
            <a:ext cx="7808686" cy="19013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Entender cual es la finalidad del proceso penal y en especial </a:t>
            </a:r>
            <a:r>
              <a:rPr lang="es-ES" dirty="0"/>
              <a:t>cual </a:t>
            </a:r>
            <a:r>
              <a:rPr lang="es-419" dirty="0"/>
              <a:t>es la finalidad de </a:t>
            </a:r>
            <a:r>
              <a:rPr lang="es-419" dirty="0" smtClean="0"/>
              <a:t>la medida </a:t>
            </a:r>
            <a:r>
              <a:rPr lang="es-419" dirty="0"/>
              <a:t>de coerción personal</a:t>
            </a:r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2554514" y="4293097"/>
            <a:ext cx="7808686" cy="1879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419" b="1" u="sng" dirty="0"/>
              <a:t>Juan Montero Roca</a:t>
            </a:r>
            <a:r>
              <a:rPr lang="es-419" dirty="0"/>
              <a:t>, respecto a la finalidad de la medida de coerción personal</a:t>
            </a:r>
            <a:r>
              <a:rPr lang="es-ES" dirty="0"/>
              <a:t> indica</a:t>
            </a:r>
            <a:r>
              <a:rPr lang="es-419" dirty="0"/>
              <a:t>, “si la sentencia es el instrumento mediante el cual actúa el derecho en el caso concreto, el </a:t>
            </a:r>
            <a:r>
              <a:rPr lang="es-419" b="1" dirty="0"/>
              <a:t>proceso cautelar</a:t>
            </a:r>
            <a:r>
              <a:rPr lang="es-419" dirty="0"/>
              <a:t>, es la respuesta a una necesidad creada por el propio </a:t>
            </a:r>
            <a:r>
              <a:rPr lang="es-419" dirty="0" smtClean="0"/>
              <a:t>proceso”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730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I 	CUESTIONES GENERALES: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218883" y="1700808"/>
            <a:ext cx="9988097" cy="2159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419" sz="2400" dirty="0"/>
              <a:t>Piero CALEMANDREI, “la medida de coerción personal es el instrumento del instrumento</a:t>
            </a:r>
            <a:r>
              <a:rPr lang="es-ES" sz="2400" dirty="0"/>
              <a:t>,</a:t>
            </a:r>
            <a:r>
              <a:rPr lang="es-419" sz="2400" dirty="0"/>
              <a:t> porque busca asegurar la eficacia del resultado del proceso</a:t>
            </a:r>
            <a:endParaRPr lang="es-ES" sz="2400" dirty="0"/>
          </a:p>
          <a:p>
            <a:pPr algn="just"/>
            <a:endParaRPr lang="es-ES" sz="24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1218883" y="4365105"/>
            <a:ext cx="9988097" cy="1807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 Nuestra opinión, las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MCP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tiene como finalidad </a:t>
            </a:r>
            <a:r>
              <a:rPr lang="es-419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ser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 </a:t>
            </a:r>
            <a:r>
              <a:rPr lang="es-419" b="1" u="sng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instrumento </a:t>
            </a:r>
            <a:r>
              <a:rPr lang="es-419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del proceso penal para </a:t>
            </a:r>
            <a:r>
              <a:rPr lang="es-419" b="1" u="sng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asegurar </a:t>
            </a:r>
            <a:r>
              <a:rPr lang="es-419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 </a:t>
            </a:r>
            <a:r>
              <a:rPr lang="es-419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cumplimiento de lo </a:t>
            </a:r>
            <a:r>
              <a:rPr lang="es-419" b="1" u="sng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resuelto en una sentencia</a:t>
            </a:r>
            <a:r>
              <a:rPr lang="es-ES" b="1" u="sng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condenatoria</a:t>
            </a:r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99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COMO ESTA UBICADO EN NUESTRO CPP LAS  MEDIDAS DE COERCION PROCESAL</a:t>
            </a:r>
            <a:endParaRPr lang="es-ES" sz="32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218883" y="1700808"/>
            <a:ext cx="10060105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b="1" dirty="0" smtClean="0"/>
              <a:t>SECCION </a:t>
            </a:r>
            <a:r>
              <a:rPr lang="es-419" sz="2400" b="1" dirty="0" smtClean="0"/>
              <a:t>III</a:t>
            </a:r>
            <a:endParaRPr lang="es-ES" sz="2400" b="1" dirty="0" smtClean="0"/>
          </a:p>
          <a:p>
            <a:pPr algn="just"/>
            <a:r>
              <a:rPr lang="es-419" sz="2400" b="1" dirty="0" smtClean="0"/>
              <a:t>TITULO </a:t>
            </a:r>
            <a:r>
              <a:rPr lang="es-419" sz="2400" b="1" dirty="0"/>
              <a:t>I </a:t>
            </a:r>
            <a:endParaRPr lang="es-ES" sz="2400" b="1" dirty="0" smtClean="0"/>
          </a:p>
          <a:p>
            <a:pPr algn="just"/>
            <a:r>
              <a:rPr lang="es-419" sz="2400" b="1" dirty="0" smtClean="0"/>
              <a:t>PRECEPTOS </a:t>
            </a:r>
            <a:r>
              <a:rPr lang="es-419" sz="2400" b="1" dirty="0"/>
              <a:t>GENERALES</a:t>
            </a:r>
            <a:r>
              <a:rPr lang="es-419" sz="2400" dirty="0"/>
              <a:t>, desde los artículos 253 al 258 del </a:t>
            </a:r>
            <a:r>
              <a:rPr lang="es-419" sz="2400" dirty="0" smtClean="0"/>
              <a:t>CPP</a:t>
            </a:r>
            <a:endParaRPr lang="es-ES" sz="2400" dirty="0" smtClean="0"/>
          </a:p>
          <a:p>
            <a:pPr algn="just"/>
            <a:endParaRPr lang="es-ES" sz="2400" dirty="0"/>
          </a:p>
          <a:p>
            <a:pPr algn="just"/>
            <a:endParaRPr lang="es-ES" sz="2400" dirty="0" smtClean="0"/>
          </a:p>
          <a:p>
            <a:pPr algn="just"/>
            <a:r>
              <a:rPr lang="es-419" sz="2400" dirty="0" smtClean="0"/>
              <a:t> </a:t>
            </a:r>
            <a:r>
              <a:rPr lang="es-ES" sz="2400" dirty="0" smtClean="0"/>
              <a:t>DETENCIÓN DOMICILIARIA </a:t>
            </a:r>
          </a:p>
          <a:p>
            <a:pPr algn="just"/>
            <a:r>
              <a:rPr lang="es-419" sz="2400" b="1" dirty="0" smtClean="0"/>
              <a:t>TITULO </a:t>
            </a:r>
            <a:r>
              <a:rPr lang="es-419" sz="2400" b="1" dirty="0"/>
              <a:t>IV</a:t>
            </a:r>
            <a:r>
              <a:rPr lang="es-419" sz="2400" dirty="0"/>
              <a:t> denominado </a:t>
            </a:r>
            <a:r>
              <a:rPr lang="es-419" sz="2400" b="1" dirty="0"/>
              <a:t>COMPARCENCIA</a:t>
            </a:r>
            <a:r>
              <a:rPr lang="es-419" sz="2400" dirty="0"/>
              <a:t>, en </a:t>
            </a:r>
            <a:r>
              <a:rPr lang="es-ES" sz="2400" dirty="0"/>
              <a:t>el </a:t>
            </a:r>
            <a:r>
              <a:rPr lang="es-419" sz="2400" dirty="0"/>
              <a:t>artículo 290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63898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dirty="0" smtClean="0"/>
              <a:t>II	</a:t>
            </a:r>
            <a:r>
              <a:rPr lang="es-419" b="1" u="sng" dirty="0" smtClean="0"/>
              <a:t>NATURALEZA </a:t>
            </a:r>
            <a:r>
              <a:rPr lang="es-419" b="1" u="sng" dirty="0"/>
              <a:t>JURÍDICA</a:t>
            </a:r>
            <a:r>
              <a:rPr lang="es-419" b="1" dirty="0"/>
              <a:t>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MODELO AMPLIO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C</a:t>
            </a:r>
            <a:r>
              <a:rPr lang="es-419" dirty="0" smtClean="0"/>
              <a:t>onsidera </a:t>
            </a:r>
            <a:r>
              <a:rPr lang="es-419" dirty="0"/>
              <a:t>a la detención domiciliaria como una </a:t>
            </a:r>
            <a:r>
              <a:rPr lang="es-419" u="sng" dirty="0"/>
              <a:t>medida alternativa</a:t>
            </a:r>
            <a:r>
              <a:rPr lang="es-419" dirty="0"/>
              <a:t> a la prision preventiva, la cual otorga al juez penal la facultad de elegir qué </a:t>
            </a:r>
            <a:r>
              <a:rPr lang="es-419" dirty="0" smtClean="0"/>
              <a:t>medida </a:t>
            </a:r>
            <a:r>
              <a:rPr lang="es-ES" dirty="0"/>
              <a:t>va </a:t>
            </a:r>
            <a:r>
              <a:rPr lang="es-419" dirty="0"/>
              <a:t>imponer, pudiendo aplicarse de manera general </a:t>
            </a:r>
            <a:r>
              <a:rPr lang="es-ES" dirty="0" smtClean="0"/>
              <a:t>cualquiera de estas, al igual que a cualquier </a:t>
            </a:r>
            <a:r>
              <a:rPr lang="es-419" dirty="0" smtClean="0"/>
              <a:t>persona</a:t>
            </a:r>
            <a:r>
              <a:rPr lang="es-419" dirty="0"/>
              <a:t>.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MODELO RESINTRINGIDO</a:t>
            </a:r>
            <a:endParaRPr lang="es-ES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s-ES" dirty="0"/>
              <a:t>C</a:t>
            </a:r>
            <a:r>
              <a:rPr lang="es-419" dirty="0" smtClean="0"/>
              <a:t>onsidera </a:t>
            </a:r>
            <a:r>
              <a:rPr lang="es-419" dirty="0"/>
              <a:t>como una </a:t>
            </a:r>
            <a:r>
              <a:rPr lang="es-ES" u="sng" dirty="0"/>
              <a:t>medida </a:t>
            </a:r>
            <a:r>
              <a:rPr lang="es-419" u="sng" dirty="0"/>
              <a:t>sustitutiva</a:t>
            </a:r>
            <a:r>
              <a:rPr lang="es-419" dirty="0"/>
              <a:t> </a:t>
            </a:r>
            <a:r>
              <a:rPr lang="es-ES" dirty="0" smtClean="0"/>
              <a:t>a la </a:t>
            </a:r>
            <a:r>
              <a:rPr lang="es-419" dirty="0" smtClean="0"/>
              <a:t>prision </a:t>
            </a:r>
            <a:r>
              <a:rPr lang="es-419" dirty="0"/>
              <a:t>preventiva y se impone </a:t>
            </a:r>
            <a:r>
              <a:rPr lang="es-419" dirty="0" smtClean="0"/>
              <a:t>cuando </a:t>
            </a:r>
            <a:r>
              <a:rPr lang="es-419" dirty="0"/>
              <a:t>pese a que corresponda </a:t>
            </a:r>
            <a:r>
              <a:rPr lang="es-ES" dirty="0"/>
              <a:t>se dicte </a:t>
            </a:r>
            <a:r>
              <a:rPr lang="es-419" dirty="0"/>
              <a:t>la prisión preventiva, </a:t>
            </a:r>
            <a:r>
              <a:rPr lang="es-ES" dirty="0"/>
              <a:t>se configura algunas de </a:t>
            </a:r>
            <a:r>
              <a:rPr lang="es-419" dirty="0"/>
              <a:t>las </a:t>
            </a:r>
            <a:r>
              <a:rPr lang="es-ES" dirty="0" smtClean="0"/>
              <a:t>excepciones </a:t>
            </a:r>
            <a:r>
              <a:rPr lang="es-419" dirty="0" smtClean="0"/>
              <a:t>prevista</a:t>
            </a:r>
            <a:r>
              <a:rPr lang="es-ES" dirty="0" smtClean="0"/>
              <a:t>s</a:t>
            </a:r>
            <a:r>
              <a:rPr lang="es-419" dirty="0" smtClean="0"/>
              <a:t> </a:t>
            </a:r>
            <a:r>
              <a:rPr lang="es-ES" dirty="0" smtClean="0"/>
              <a:t>en </a:t>
            </a:r>
            <a:r>
              <a:rPr lang="es-ES" dirty="0"/>
              <a:t>la norma penal</a:t>
            </a:r>
          </a:p>
        </p:txBody>
      </p:sp>
    </p:spTree>
    <p:extLst>
      <p:ext uri="{BB962C8B-B14F-4D97-AF65-F5344CB8AC3E}">
        <p14:creationId xmlns:p14="http://schemas.microsoft.com/office/powerpoint/2010/main" val="240488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II	</a:t>
            </a:r>
            <a:r>
              <a:rPr lang="es-419" b="1" dirty="0"/>
              <a:t>NATURALEZA JURÍDICA:</a:t>
            </a:r>
            <a:endParaRPr lang="es-ES" dirty="0"/>
          </a:p>
        </p:txBody>
      </p:sp>
      <p:sp>
        <p:nvSpPr>
          <p:cNvPr id="11" name="Marcador de contenido 3"/>
          <p:cNvSpPr>
            <a:spLocks noGrp="1"/>
          </p:cNvSpPr>
          <p:nvPr>
            <p:ph idx="1"/>
          </p:nvPr>
        </p:nvSpPr>
        <p:spPr>
          <a:xfrm>
            <a:off x="1218883" y="1701797"/>
            <a:ext cx="9700065" cy="3095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Modelo </a:t>
            </a:r>
            <a:r>
              <a:rPr lang="x-none" sz="2400" dirty="0" smtClean="0"/>
              <a:t>que </a:t>
            </a:r>
            <a:r>
              <a:rPr lang="es-419" sz="2400" dirty="0"/>
              <a:t>ha </a:t>
            </a:r>
            <a:r>
              <a:rPr lang="x-none" sz="2400" dirty="0"/>
              <a:t>adopt</a:t>
            </a:r>
            <a:r>
              <a:rPr lang="es-419" sz="2400" dirty="0"/>
              <a:t>ado </a:t>
            </a:r>
            <a:r>
              <a:rPr lang="x-none" sz="2400" dirty="0"/>
              <a:t>el </a:t>
            </a:r>
            <a:r>
              <a:rPr lang="es-419" sz="2400" dirty="0"/>
              <a:t>legislador nacional</a:t>
            </a:r>
            <a:r>
              <a:rPr lang="es-ES" sz="2400" dirty="0"/>
              <a:t> </a:t>
            </a:r>
            <a:r>
              <a:rPr lang="x-none" sz="2400" dirty="0"/>
              <a:t>es el </a:t>
            </a:r>
            <a:r>
              <a:rPr lang="x-none" sz="2400" b="1" dirty="0"/>
              <a:t>MODELO RESTRICTIVO </a:t>
            </a:r>
            <a:r>
              <a:rPr lang="x-none" sz="2400" dirty="0"/>
              <a:t>dado que el </a:t>
            </a:r>
            <a:r>
              <a:rPr lang="x-none" sz="2400" u="sng" dirty="0"/>
              <a:t>arresto domiciliario </a:t>
            </a:r>
            <a:r>
              <a:rPr lang="es-ES" sz="2400" dirty="0" smtClean="0"/>
              <a:t>sólo se aplica </a:t>
            </a:r>
            <a:r>
              <a:rPr lang="x-none" sz="2400" dirty="0" smtClean="0"/>
              <a:t>cuand</a:t>
            </a:r>
            <a:r>
              <a:rPr lang="es-419" sz="2400" dirty="0"/>
              <a:t>o </a:t>
            </a:r>
            <a:r>
              <a:rPr lang="es-ES" sz="2400" dirty="0"/>
              <a:t>en </a:t>
            </a:r>
            <a:r>
              <a:rPr lang="es-419" sz="2400" dirty="0"/>
              <a:t>un caso concreto </a:t>
            </a:r>
            <a:r>
              <a:rPr lang="es-ES" sz="2400" dirty="0" smtClean="0"/>
              <a:t>cuando </a:t>
            </a:r>
            <a:r>
              <a:rPr lang="x-none" sz="2400" dirty="0" smtClean="0"/>
              <a:t>pese </a:t>
            </a:r>
            <a:r>
              <a:rPr lang="x-none" sz="2400" dirty="0"/>
              <a:t>a </a:t>
            </a:r>
            <a:r>
              <a:rPr lang="es-ES" sz="2400" dirty="0"/>
              <a:t>que </a:t>
            </a:r>
            <a:r>
              <a:rPr lang="x-none" sz="2400" dirty="0"/>
              <a:t>corresponde </a:t>
            </a:r>
            <a:r>
              <a:rPr lang="es-ES" sz="2400" dirty="0"/>
              <a:t>se dicte </a:t>
            </a:r>
            <a:r>
              <a:rPr lang="x-none" sz="2400" dirty="0"/>
              <a:t>pr</a:t>
            </a:r>
            <a:r>
              <a:rPr lang="es-419" sz="2400" dirty="0"/>
              <a:t>isión </a:t>
            </a:r>
            <a:r>
              <a:rPr lang="x-none" sz="2400" dirty="0"/>
              <a:t>preventiva</a:t>
            </a:r>
            <a:r>
              <a:rPr lang="es-419" sz="2400" dirty="0"/>
              <a:t>, el juez la </a:t>
            </a:r>
            <a:r>
              <a:rPr lang="es-419" sz="2400" b="1" dirty="0"/>
              <a:t>sustituye</a:t>
            </a:r>
            <a:r>
              <a:rPr lang="es-419" sz="2400" dirty="0"/>
              <a:t> por una detención domiciliaria cuando</a:t>
            </a:r>
            <a:r>
              <a:rPr lang="es-ES" sz="2400" dirty="0"/>
              <a:t> se configura algunas de </a:t>
            </a:r>
            <a:r>
              <a:rPr lang="es-419" sz="2400" dirty="0"/>
              <a:t>las </a:t>
            </a:r>
            <a:r>
              <a:rPr lang="es-ES" sz="2400" dirty="0"/>
              <a:t>excepciones </a:t>
            </a:r>
            <a:r>
              <a:rPr lang="es-419" sz="2400" dirty="0" smtClean="0"/>
              <a:t>prevista</a:t>
            </a:r>
            <a:r>
              <a:rPr lang="es-ES" sz="2400" dirty="0" smtClean="0"/>
              <a:t>s</a:t>
            </a:r>
            <a:r>
              <a:rPr lang="es-419" sz="2400" dirty="0" smtClean="0"/>
              <a:t> </a:t>
            </a:r>
            <a:r>
              <a:rPr lang="x-none" sz="2400" dirty="0"/>
              <a:t>en el </a:t>
            </a:r>
            <a:r>
              <a:rPr lang="es-ES" sz="2400" dirty="0"/>
              <a:t>numeral </a:t>
            </a:r>
            <a:r>
              <a:rPr lang="es-419" sz="2400" dirty="0"/>
              <a:t>1 </a:t>
            </a:r>
            <a:r>
              <a:rPr lang="x-none" sz="2400" dirty="0"/>
              <a:t>de dicho artículo</a:t>
            </a:r>
            <a:r>
              <a:rPr lang="es-419" sz="2400" dirty="0"/>
              <a:t>.</a:t>
            </a:r>
            <a:endParaRPr lang="es-ES" sz="2400" dirty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54579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/>
              <a:t>TRIBUNAL CONSTITUCIONAL</a:t>
            </a:r>
            <a:r>
              <a:rPr lang="es-ES" dirty="0" smtClean="0"/>
              <a:t>: Ha emitido resoluciones contradictorias.</a:t>
            </a:r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r>
              <a:rPr lang="es-ES" dirty="0"/>
              <a:t>Ver </a:t>
            </a:r>
            <a:r>
              <a:rPr lang="es-419" dirty="0"/>
              <a:t>STC expediente Nº 0376-2003-HC/TC y expediente Nº 2000-2003-HC/TC</a:t>
            </a:r>
            <a:r>
              <a:rPr lang="es-419" dirty="0" smtClean="0"/>
              <a:t>)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/>
              <a:t>V</a:t>
            </a:r>
            <a:r>
              <a:rPr lang="es-419" dirty="0" smtClean="0"/>
              <a:t>er </a:t>
            </a:r>
            <a:r>
              <a:rPr lang="es-419" dirty="0"/>
              <a:t>STC expediente Nº 6201-2007-HC/TC</a:t>
            </a:r>
            <a:endParaRPr lang="es-ES" dirty="0" smtClean="0"/>
          </a:p>
        </p:txBody>
      </p:sp>
      <p:graphicFrame>
        <p:nvGraphicFramePr>
          <p:cNvPr id="5" name="Marcador de posición de contenido 4" descr="Proceso escalonado en el que se muestran 3 tareas organizadas una debajo de la otra. Además, se usan dos flechas que apuntan hacia abajo para indicar la progresión de la primera tarea a la segunda y de la segunda a la tercera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7091411"/>
              </p:ext>
            </p:extLst>
          </p:nvPr>
        </p:nvGraphicFramePr>
        <p:xfrm>
          <a:off x="6500813" y="1706563"/>
          <a:ext cx="507841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b="1" dirty="0"/>
              <a:t>II	</a:t>
            </a:r>
            <a:r>
              <a:rPr lang="es-419" b="1" dirty="0"/>
              <a:t>NATURALEZA JURÍDICA:</a:t>
            </a:r>
            <a:endParaRPr lang="es-ES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2566020" y="2132856"/>
            <a:ext cx="8424936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 dirty="0" smtClean="0"/>
          </a:p>
          <a:p>
            <a:pPr lvl="0" algn="just"/>
            <a:r>
              <a:rPr lang="es-ES" b="1" dirty="0" smtClean="0"/>
              <a:t>POR TANTO </a:t>
            </a:r>
            <a:r>
              <a:rPr lang="es-ES" dirty="0" smtClean="0"/>
              <a:t>y </a:t>
            </a:r>
            <a:r>
              <a:rPr lang="es-419" dirty="0"/>
              <a:t>tomando en cuenta las consecuencias que genera el arresto domiciliario </a:t>
            </a:r>
            <a:r>
              <a:rPr lang="es-ES" dirty="0" smtClean="0"/>
              <a:t>(</a:t>
            </a:r>
            <a:r>
              <a:rPr lang="x-none" dirty="0" smtClean="0"/>
              <a:t>restricción </a:t>
            </a:r>
            <a:r>
              <a:rPr lang="x-none" dirty="0"/>
              <a:t>de la libertad individual de una </a:t>
            </a:r>
            <a:r>
              <a:rPr lang="x-none" dirty="0" smtClean="0"/>
              <a:t>persona</a:t>
            </a:r>
            <a:r>
              <a:rPr lang="es-ES" dirty="0" smtClean="0"/>
              <a:t>)</a:t>
            </a:r>
            <a:r>
              <a:rPr lang="es-419" dirty="0" smtClean="0"/>
              <a:t>, </a:t>
            </a:r>
            <a:r>
              <a:rPr lang="es-419" dirty="0"/>
              <a:t>nos empuja a considerarla como </a:t>
            </a:r>
            <a:r>
              <a:rPr lang="es-419" b="1" u="sng" dirty="0"/>
              <a:t>una privación</a:t>
            </a:r>
            <a:r>
              <a:rPr lang="es-ES" dirty="0"/>
              <a:t>,</a:t>
            </a:r>
            <a:r>
              <a:rPr lang="es-419" dirty="0"/>
              <a:t> más no una </a:t>
            </a:r>
            <a:r>
              <a:rPr lang="es-419" dirty="0" smtClean="0"/>
              <a:t>restricción</a:t>
            </a:r>
            <a:r>
              <a:rPr lang="es-ES" dirty="0" smtClean="0"/>
              <a:t>.</a:t>
            </a:r>
          </a:p>
          <a:p>
            <a:pPr lvl="0" algn="just"/>
            <a:endParaRPr lang="es-ES" dirty="0" smtClean="0"/>
          </a:p>
          <a:p>
            <a:pPr lvl="0" algn="just"/>
            <a:r>
              <a:rPr lang="es-ES" dirty="0"/>
              <a:t>P</a:t>
            </a:r>
            <a:r>
              <a:rPr lang="es-419" dirty="0" smtClean="0"/>
              <a:t>or </a:t>
            </a:r>
            <a:r>
              <a:rPr lang="es-419" dirty="0"/>
              <a:t>ende</a:t>
            </a:r>
            <a:r>
              <a:rPr lang="es-ES" dirty="0"/>
              <a:t>, debe </a:t>
            </a:r>
            <a:r>
              <a:rPr lang="es-ES" dirty="0" smtClean="0"/>
              <a:t>modificarse </a:t>
            </a:r>
            <a:r>
              <a:rPr lang="es-ES" dirty="0"/>
              <a:t>su ubicación en el </a:t>
            </a:r>
            <a:r>
              <a:rPr lang="es-ES" dirty="0" smtClean="0"/>
              <a:t>Código  Procesal Penal y REUBICARLA dentro </a:t>
            </a:r>
            <a:r>
              <a:rPr lang="es-ES" dirty="0"/>
              <a:t>del </a:t>
            </a:r>
            <a:r>
              <a:rPr lang="es-419" b="1" dirty="0"/>
              <a:t>TITULO III </a:t>
            </a:r>
            <a:r>
              <a:rPr lang="es-419" dirty="0"/>
              <a:t>denominado </a:t>
            </a:r>
            <a:r>
              <a:rPr lang="es-419" b="1" dirty="0"/>
              <a:t>PRISION PREVENTIVA</a:t>
            </a:r>
            <a:endParaRPr lang="es-ES" dirty="0"/>
          </a:p>
          <a:p>
            <a:pPr algn="ctr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2649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ía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60_TF02787990_TF02787990.potx" id="{711CCDD4-BD90-4388-A31E-EA977055FCFF}" vid="{C5F9FE6A-8390-4E5A-B0DB-91EA047CC61C}"/>
    </a:ext>
  </a:extLst>
</a:theme>
</file>

<file path=ppt/theme/theme2.xml><?xml version="1.0" encoding="utf-8"?>
<a:theme xmlns:a="http://schemas.openxmlformats.org/drawingml/2006/main" name="Tema de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circuito de líneas triple (pantalla panorámica)</Template>
  <TotalTime>333</TotalTime>
  <Words>1384</Words>
  <Application>Microsoft Office PowerPoint</Application>
  <PresentationFormat>Personalizado</PresentationFormat>
  <Paragraphs>148</Paragraphs>
  <Slides>23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Tecnología 16x9</vt:lpstr>
      <vt:lpstr>EL ARRESTO DOMICILIARIO,  UNA ALTERNATIVA A LA PRISION PREVENTIVA</vt:lpstr>
      <vt:lpstr>EL ARRESTO DOMICILIARIO,  UNA ALTERNATIVA A LA PRISION PREVENTIVA</vt:lpstr>
      <vt:lpstr>I  CUESTIONES GENERALES:</vt:lpstr>
      <vt:lpstr>I  CUESTIONES GENERALES:</vt:lpstr>
      <vt:lpstr>COMO ESTA UBICADO EN NUESTRO CPP LAS  MEDIDAS DE COERCION PROCESAL</vt:lpstr>
      <vt:lpstr>II NATURALEZA JURÍDICA: </vt:lpstr>
      <vt:lpstr>II NATURALEZA JURÍDICA:</vt:lpstr>
      <vt:lpstr>TRIBUNAL CONSTITUCIONAL: Ha emitido resoluciones contradictorias.</vt:lpstr>
      <vt:lpstr>II NATURALEZA JURÍDICA:</vt:lpstr>
      <vt:lpstr>III DEFINICION:</vt:lpstr>
      <vt:lpstr>III DEFINICION:</vt:lpstr>
      <vt:lpstr> </vt:lpstr>
      <vt:lpstr>IV PRESUPUESTOS:</vt:lpstr>
      <vt:lpstr>IV PRESUPUESTOS:</vt:lpstr>
      <vt:lpstr> </vt:lpstr>
      <vt:lpstr>ORGANISMO MUNDIAL DE LA SALUD </vt:lpstr>
      <vt:lpstr>IV PRESUPUESTOS:</vt:lpstr>
      <vt:lpstr>V EJECUCIÓN:</vt:lpstr>
      <vt:lpstr>V EJECUCIÓN:</vt:lpstr>
      <vt:lpstr>PLENO JURISDICCIONAL SUPERIOR NACIONAL DE FECHA 11 DE DICIEMBRE DEL 2004 - TRUJILLO</vt:lpstr>
      <vt:lpstr> VI EJECUCION:</vt:lpstr>
      <vt:lpstr>V EJECUCIÓN:</vt:lpstr>
      <vt:lpstr>Muchas gracias…  cesare1027@gmail.com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ARRESTO DOMICILIARIO,  UNA ALTERNATIVA A LA PRISION PREVENTIVA</dc:title>
  <dc:creator>Cesar_Changa</dc:creator>
  <cp:lastModifiedBy>Cesar_Changa</cp:lastModifiedBy>
  <cp:revision>37</cp:revision>
  <dcterms:created xsi:type="dcterms:W3CDTF">2020-05-12T14:05:56Z</dcterms:created>
  <dcterms:modified xsi:type="dcterms:W3CDTF">2020-05-13T09:41:31Z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