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1" r:id="rId1"/>
  </p:sldMasterIdLst>
  <p:sldIdLst>
    <p:sldId id="256" r:id="rId2"/>
    <p:sldId id="266" r:id="rId3"/>
    <p:sldId id="267" r:id="rId4"/>
    <p:sldId id="268" r:id="rId5"/>
    <p:sldId id="269" r:id="rId6"/>
    <p:sldId id="257" r:id="rId7"/>
    <p:sldId id="260" r:id="rId8"/>
    <p:sldId id="264" r:id="rId9"/>
    <p:sldId id="271" r:id="rId10"/>
    <p:sldId id="270" r:id="rId11"/>
    <p:sldId id="261"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7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3826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935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991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148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988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260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33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701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869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3259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5/15/2020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42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5/15/2020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561482"/>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5459" y="1668053"/>
            <a:ext cx="10702344" cy="2421464"/>
          </a:xfrm>
        </p:spPr>
        <p:txBody>
          <a:bodyPr>
            <a:noAutofit/>
          </a:bodyPr>
          <a:lstStyle/>
          <a:p>
            <a:pPr algn="ctr"/>
            <a:r>
              <a:rPr lang="es-PE" sz="4500" b="1" dirty="0" smtClean="0"/>
              <a:t>REVOCACION Y SUSTITUCION DE LA PRISION PREVENTIVA</a:t>
            </a:r>
            <a:br>
              <a:rPr lang="es-PE" sz="4500" b="1" dirty="0" smtClean="0"/>
            </a:br>
            <a:r>
              <a:rPr lang="es-PE" sz="4500" b="1" dirty="0" smtClean="0"/>
              <a:t>art. 255.3 del </a:t>
            </a:r>
            <a:r>
              <a:rPr lang="es-PE" sz="4500" b="1" dirty="0" err="1" smtClean="0"/>
              <a:t>Cpp</a:t>
            </a:r>
            <a:r>
              <a:rPr lang="es-PE" sz="4500" b="1" dirty="0" smtClean="0"/>
              <a:t>.</a:t>
            </a:r>
            <a:endParaRPr lang="es-PE" sz="4500" b="1" dirty="0"/>
          </a:p>
        </p:txBody>
      </p:sp>
      <p:sp>
        <p:nvSpPr>
          <p:cNvPr id="3" name="Subtítulo 2"/>
          <p:cNvSpPr>
            <a:spLocks noGrp="1"/>
          </p:cNvSpPr>
          <p:nvPr>
            <p:ph type="subTitle" idx="1"/>
          </p:nvPr>
        </p:nvSpPr>
        <p:spPr>
          <a:xfrm>
            <a:off x="2417780" y="4329694"/>
            <a:ext cx="8637072" cy="977621"/>
          </a:xfrm>
        </p:spPr>
        <p:txBody>
          <a:bodyPr/>
          <a:lstStyle/>
          <a:p>
            <a:pPr algn="ctr"/>
            <a:r>
              <a:rPr lang="es-PE" dirty="0" smtClean="0"/>
              <a:t>Paola </a:t>
            </a:r>
            <a:r>
              <a:rPr lang="es-PE" dirty="0" err="1" smtClean="0"/>
              <a:t>vanessa</a:t>
            </a:r>
            <a:r>
              <a:rPr lang="es-PE" dirty="0" smtClean="0"/>
              <a:t> </a:t>
            </a:r>
            <a:r>
              <a:rPr lang="es-PE" dirty="0" err="1" smtClean="0"/>
              <a:t>charaja</a:t>
            </a:r>
            <a:r>
              <a:rPr lang="es-PE" dirty="0" smtClean="0"/>
              <a:t> </a:t>
            </a:r>
            <a:r>
              <a:rPr lang="es-PE" dirty="0" err="1" smtClean="0"/>
              <a:t>coata</a:t>
            </a:r>
            <a:endParaRPr lang="es-PE" dirty="0" smtClean="0"/>
          </a:p>
          <a:p>
            <a:pPr algn="ctr"/>
            <a:r>
              <a:rPr lang="es-PE" dirty="0" smtClean="0"/>
              <a:t>15-05-2020</a:t>
            </a:r>
            <a:endParaRPr lang="es-PE" dirty="0"/>
          </a:p>
        </p:txBody>
      </p:sp>
      <p:pic>
        <p:nvPicPr>
          <p:cNvPr id="1026" name="Picture 2" descr="ESTRICTA LEGALIDAD: DERECHO DEL IMPUTADO A LA LIBERTAD EN NUEV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8" y="4346531"/>
            <a:ext cx="2967641" cy="177093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Colegio de Abogados del Callao - Inicio"/>
          <p:cNvSpPr>
            <a:spLocks noChangeAspect="1" noChangeArrowheads="1"/>
          </p:cNvSpPr>
          <p:nvPr/>
        </p:nvSpPr>
        <p:spPr bwMode="auto">
          <a:xfrm>
            <a:off x="155575" y="-14638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5" name="Imagen 4"/>
          <p:cNvPicPr>
            <a:picLocks noChangeAspect="1"/>
          </p:cNvPicPr>
          <p:nvPr/>
        </p:nvPicPr>
        <p:blipFill>
          <a:blip r:embed="rId3"/>
          <a:stretch>
            <a:fillRect/>
          </a:stretch>
        </p:blipFill>
        <p:spPr>
          <a:xfrm>
            <a:off x="4601491" y="158414"/>
            <a:ext cx="2989017" cy="879989"/>
          </a:xfrm>
          <a:prstGeom prst="rect">
            <a:avLst/>
          </a:prstGeom>
        </p:spPr>
      </p:pic>
      <p:pic>
        <p:nvPicPr>
          <p:cNvPr id="1032" name="Picture 8" descr="Coronavirus Perú | Ningún penal del país recibirá a más presos ..."/>
          <p:cNvPicPr>
            <a:picLocks noChangeAspect="1" noChangeArrowheads="1"/>
          </p:cNvPicPr>
          <p:nvPr/>
        </p:nvPicPr>
        <p:blipFill rotWithShape="1">
          <a:blip r:embed="rId4">
            <a:extLst>
              <a:ext uri="{28A0092B-C50C-407E-A947-70E740481C1C}">
                <a14:useLocalDpi xmlns:a14="http://schemas.microsoft.com/office/drawing/2010/main" val="0"/>
              </a:ext>
            </a:extLst>
          </a:blip>
          <a:srcRect l="33027" t="14168"/>
          <a:stretch/>
        </p:blipFill>
        <p:spPr bwMode="auto">
          <a:xfrm>
            <a:off x="9247031" y="4346532"/>
            <a:ext cx="2833352" cy="1770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175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smtClean="0"/>
              <a:t>REVISION DE OFICIO</a:t>
            </a:r>
            <a:endParaRPr lang="es-PE" dirty="0"/>
          </a:p>
        </p:txBody>
      </p:sp>
      <p:sp>
        <p:nvSpPr>
          <p:cNvPr id="3" name="Marcador de contenido 2"/>
          <p:cNvSpPr>
            <a:spLocks noGrp="1"/>
          </p:cNvSpPr>
          <p:nvPr>
            <p:ph idx="1"/>
          </p:nvPr>
        </p:nvSpPr>
        <p:spPr>
          <a:xfrm>
            <a:off x="1451579" y="2015732"/>
            <a:ext cx="9603275" cy="164186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PE" sz="2300" i="1" dirty="0" smtClean="0"/>
              <a:t>Art. 255.2</a:t>
            </a:r>
            <a:r>
              <a:rPr lang="es-PE" sz="2300" i="1" dirty="0"/>
              <a:t>. </a:t>
            </a:r>
            <a:r>
              <a:rPr lang="es-PE" sz="2300" i="1" dirty="0" smtClean="0"/>
              <a:t>CPP: “Los </a:t>
            </a:r>
            <a:r>
              <a:rPr lang="es-PE" sz="2300" i="1" dirty="0"/>
              <a:t>autos que se pronuncien sobre estas medidas son reformables, aun de </a:t>
            </a:r>
            <a:r>
              <a:rPr lang="es-PE" sz="2300" b="1" i="1" dirty="0"/>
              <a:t>oficio</a:t>
            </a:r>
            <a:r>
              <a:rPr lang="es-PE" sz="2300" i="1" dirty="0"/>
              <a:t>, cuando varíen los supuestos que motivaron su imposición o </a:t>
            </a:r>
            <a:r>
              <a:rPr lang="es-PE" sz="2300" i="1" dirty="0" smtClean="0"/>
              <a:t>rechazo”.</a:t>
            </a:r>
            <a:endParaRPr lang="es-PE" sz="2300" i="1" dirty="0"/>
          </a:p>
          <a:p>
            <a:endParaRPr lang="es-PE" dirty="0"/>
          </a:p>
        </p:txBody>
      </p:sp>
    </p:spTree>
    <p:extLst>
      <p:ext uri="{BB962C8B-B14F-4D97-AF65-F5344CB8AC3E}">
        <p14:creationId xmlns:p14="http://schemas.microsoft.com/office/powerpoint/2010/main" val="2850932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b="1" dirty="0" smtClean="0"/>
              <a:t>REVISION DE OFICIO EN OTROS PAISES</a:t>
            </a:r>
            <a:r>
              <a:rPr lang="es-PE" dirty="0"/>
              <a:t/>
            </a:r>
            <a:br>
              <a:rPr lang="es-PE" dirty="0"/>
            </a:br>
            <a:endParaRPr lang="es-PE" dirty="0"/>
          </a:p>
        </p:txBody>
      </p:sp>
      <p:pic>
        <p:nvPicPr>
          <p:cNvPr id="4" name="Marcador de contenido 3"/>
          <p:cNvPicPr>
            <a:picLocks noGrp="1"/>
          </p:cNvPicPr>
          <p:nvPr>
            <p:ph idx="1"/>
          </p:nvPr>
        </p:nvPicPr>
        <p:blipFill rotWithShape="1">
          <a:blip r:embed="rId2"/>
          <a:srcRect l="30515" t="8470" r="29974" b="35645"/>
          <a:stretch/>
        </p:blipFill>
        <p:spPr bwMode="auto">
          <a:xfrm>
            <a:off x="2485623" y="1635618"/>
            <a:ext cx="6465194" cy="445609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15911" y="6181858"/>
            <a:ext cx="11900078" cy="446276"/>
          </a:xfrm>
          <a:prstGeom prst="rect">
            <a:avLst/>
          </a:prstGeom>
          <a:noFill/>
        </p:spPr>
        <p:txBody>
          <a:bodyPr wrap="square" rtlCol="0">
            <a:spAutoFit/>
          </a:bodyPr>
          <a:lstStyle/>
          <a:p>
            <a:r>
              <a:rPr lang="es-PE" sz="2300" b="1" dirty="0" smtClean="0">
                <a:solidFill>
                  <a:schemeClr val="bg1"/>
                </a:solidFill>
              </a:rPr>
              <a:t>¿Es pertinente que en el Perú se aplique la revisión periódica de la prisión preventiva? </a:t>
            </a:r>
            <a:endParaRPr lang="es-PE" sz="2300" b="1" dirty="0">
              <a:solidFill>
                <a:schemeClr val="bg1"/>
              </a:solidFill>
            </a:endParaRPr>
          </a:p>
        </p:txBody>
      </p:sp>
    </p:spTree>
    <p:extLst>
      <p:ext uri="{BB962C8B-B14F-4D97-AF65-F5344CB8AC3E}">
        <p14:creationId xmlns:p14="http://schemas.microsoft.com/office/powerpoint/2010/main" val="2088452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5459" y="1668053"/>
            <a:ext cx="10702344" cy="2421464"/>
          </a:xfrm>
        </p:spPr>
        <p:txBody>
          <a:bodyPr>
            <a:noAutofit/>
          </a:bodyPr>
          <a:lstStyle/>
          <a:p>
            <a:pPr algn="ctr"/>
            <a:r>
              <a:rPr lang="es-PE" sz="4500" b="1" dirty="0" smtClean="0"/>
              <a:t>REVOCACION Y SUSTITUCION DE LA PRISION PREVENTIVA</a:t>
            </a:r>
            <a:br>
              <a:rPr lang="es-PE" sz="4500" b="1" dirty="0" smtClean="0"/>
            </a:br>
            <a:r>
              <a:rPr lang="es-PE" sz="4500" b="1" dirty="0" smtClean="0"/>
              <a:t>art. 255.3 del </a:t>
            </a:r>
            <a:r>
              <a:rPr lang="es-PE" sz="4500" b="1" dirty="0" err="1" smtClean="0"/>
              <a:t>Cpp</a:t>
            </a:r>
            <a:r>
              <a:rPr lang="es-PE" sz="4500" b="1" dirty="0" smtClean="0"/>
              <a:t>.</a:t>
            </a:r>
            <a:endParaRPr lang="es-PE" sz="4500" b="1" dirty="0"/>
          </a:p>
        </p:txBody>
      </p:sp>
      <p:sp>
        <p:nvSpPr>
          <p:cNvPr id="3" name="Subtítulo 2"/>
          <p:cNvSpPr>
            <a:spLocks noGrp="1"/>
          </p:cNvSpPr>
          <p:nvPr>
            <p:ph type="subTitle" idx="1"/>
          </p:nvPr>
        </p:nvSpPr>
        <p:spPr>
          <a:xfrm>
            <a:off x="2417780" y="4329694"/>
            <a:ext cx="8637072" cy="977621"/>
          </a:xfrm>
        </p:spPr>
        <p:txBody>
          <a:bodyPr/>
          <a:lstStyle/>
          <a:p>
            <a:pPr algn="ctr"/>
            <a:r>
              <a:rPr lang="es-PE" dirty="0" smtClean="0"/>
              <a:t>Paola </a:t>
            </a:r>
            <a:r>
              <a:rPr lang="es-PE" dirty="0" err="1" smtClean="0"/>
              <a:t>vanessa</a:t>
            </a:r>
            <a:r>
              <a:rPr lang="es-PE" dirty="0" smtClean="0"/>
              <a:t> </a:t>
            </a:r>
            <a:r>
              <a:rPr lang="es-PE" dirty="0" err="1" smtClean="0"/>
              <a:t>charaja</a:t>
            </a:r>
            <a:r>
              <a:rPr lang="es-PE" dirty="0" smtClean="0"/>
              <a:t> </a:t>
            </a:r>
            <a:r>
              <a:rPr lang="es-PE" dirty="0" err="1" smtClean="0"/>
              <a:t>coata</a:t>
            </a:r>
            <a:endParaRPr lang="es-PE" dirty="0" smtClean="0"/>
          </a:p>
          <a:p>
            <a:pPr algn="ctr"/>
            <a:r>
              <a:rPr lang="es-PE" dirty="0" smtClean="0"/>
              <a:t>15-05-2020</a:t>
            </a:r>
            <a:endParaRPr lang="es-PE" dirty="0"/>
          </a:p>
        </p:txBody>
      </p:sp>
      <p:pic>
        <p:nvPicPr>
          <p:cNvPr id="1026" name="Picture 2" descr="ESTRICTA LEGALIDAD: DERECHO DEL IMPUTADO A LA LIBERTAD EN NUEV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8" y="4346531"/>
            <a:ext cx="2967641" cy="177093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Colegio de Abogados del Callao - Inicio"/>
          <p:cNvSpPr>
            <a:spLocks noChangeAspect="1" noChangeArrowheads="1"/>
          </p:cNvSpPr>
          <p:nvPr/>
        </p:nvSpPr>
        <p:spPr bwMode="auto">
          <a:xfrm>
            <a:off x="155575" y="-14638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5" name="Imagen 4"/>
          <p:cNvPicPr>
            <a:picLocks noChangeAspect="1"/>
          </p:cNvPicPr>
          <p:nvPr/>
        </p:nvPicPr>
        <p:blipFill>
          <a:blip r:embed="rId3"/>
          <a:stretch>
            <a:fillRect/>
          </a:stretch>
        </p:blipFill>
        <p:spPr>
          <a:xfrm>
            <a:off x="4601491" y="158414"/>
            <a:ext cx="2989017" cy="879989"/>
          </a:xfrm>
          <a:prstGeom prst="rect">
            <a:avLst/>
          </a:prstGeom>
        </p:spPr>
      </p:pic>
      <p:pic>
        <p:nvPicPr>
          <p:cNvPr id="1032" name="Picture 8" descr="Coronavirus Perú | Ningún penal del país recibirá a más presos ..."/>
          <p:cNvPicPr>
            <a:picLocks noChangeAspect="1" noChangeArrowheads="1"/>
          </p:cNvPicPr>
          <p:nvPr/>
        </p:nvPicPr>
        <p:blipFill rotWithShape="1">
          <a:blip r:embed="rId4">
            <a:extLst>
              <a:ext uri="{28A0092B-C50C-407E-A947-70E740481C1C}">
                <a14:useLocalDpi xmlns:a14="http://schemas.microsoft.com/office/drawing/2010/main" val="0"/>
              </a:ext>
            </a:extLst>
          </a:blip>
          <a:srcRect l="33027" t="14168"/>
          <a:stretch/>
        </p:blipFill>
        <p:spPr bwMode="auto">
          <a:xfrm>
            <a:off x="9247031" y="4346532"/>
            <a:ext cx="2833352" cy="1770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45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Prisión preventiva,  pandemia y </a:t>
            </a:r>
            <a:r>
              <a:rPr lang="es-PE" dirty="0" err="1" smtClean="0"/>
              <a:t>cidh</a:t>
            </a:r>
            <a:endParaRPr lang="es-PE" dirty="0"/>
          </a:p>
        </p:txBody>
      </p:sp>
      <p:sp>
        <p:nvSpPr>
          <p:cNvPr id="3" name="Marcador de contenido 2"/>
          <p:cNvSpPr>
            <a:spLocks noGrp="1"/>
          </p:cNvSpPr>
          <p:nvPr>
            <p:ph idx="1"/>
          </p:nvPr>
        </p:nvSpPr>
        <p:spPr>
          <a:xfrm>
            <a:off x="347731" y="1853754"/>
            <a:ext cx="11372044" cy="1108387"/>
          </a:xfrm>
        </p:spPr>
        <p:txBody>
          <a:bodyPr>
            <a:normAutofit fontScale="77500" lnSpcReduction="20000"/>
          </a:bodyPr>
          <a:lstStyle/>
          <a:p>
            <a:r>
              <a:rPr lang="es-PE" sz="3000" dirty="0" smtClean="0"/>
              <a:t>La Comisión Interamericana de Derechos Humanos a través de la Resolución Nº 01/2020 “Pandemia y Derechos Humanos en las Américas” estableció que los Estados parte deben:</a:t>
            </a:r>
            <a:endParaRPr lang="es-PE" sz="3000" dirty="0"/>
          </a:p>
          <a:p>
            <a:endParaRPr lang="es-PE" dirty="0"/>
          </a:p>
        </p:txBody>
      </p:sp>
      <p:sp>
        <p:nvSpPr>
          <p:cNvPr id="4" name="CuadroTexto 3"/>
          <p:cNvSpPr txBox="1"/>
          <p:nvPr/>
        </p:nvSpPr>
        <p:spPr>
          <a:xfrm>
            <a:off x="1101667" y="2781837"/>
            <a:ext cx="10303098" cy="267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PE" sz="2500" i="1" dirty="0"/>
              <a:t>“(...) Adoptar medidas para enfrentar el hacinamiento de las unidades de privación de la libertad, incluida la reevaluación de los casos de prisión preventiva para identificar aquellos que pueden ser convertidos en medidas alternativas a la privación de libertad, dando prioridad a las poblaciones con mayor riesgo de salud frente a un eventual contagio del COVID-19, principalmente las personas mayores y mujeres embarazadas o con hijos lactantes (...)”</a:t>
            </a:r>
            <a:endParaRPr lang="es-PE" sz="2500" dirty="0"/>
          </a:p>
          <a:p>
            <a:endParaRPr lang="es-PE" dirty="0"/>
          </a:p>
        </p:txBody>
      </p:sp>
    </p:spTree>
    <p:extLst>
      <p:ext uri="{BB962C8B-B14F-4D97-AF65-F5344CB8AC3E}">
        <p14:creationId xmlns:p14="http://schemas.microsoft.com/office/powerpoint/2010/main" val="62223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489398" y="1822547"/>
            <a:ext cx="11191740" cy="1126715"/>
          </a:xfrm>
        </p:spPr>
        <p:txBody>
          <a:bodyPr>
            <a:normAutofit/>
          </a:bodyPr>
          <a:lstStyle/>
          <a:p>
            <a:r>
              <a:rPr lang="es-PE" sz="2300" dirty="0"/>
              <a:t>Corte Interamericana de Derechos Humanos a través de la sentencia del Caso </a:t>
            </a:r>
            <a:r>
              <a:rPr lang="es-PE" sz="2300" dirty="0" err="1"/>
              <a:t>Rosadio</a:t>
            </a:r>
            <a:r>
              <a:rPr lang="es-PE" sz="2300" dirty="0"/>
              <a:t> Villavicencio vs. Perú, estableció el siguiente criterio:</a:t>
            </a:r>
          </a:p>
          <a:p>
            <a:endParaRPr lang="es-PE" dirty="0"/>
          </a:p>
        </p:txBody>
      </p:sp>
      <p:sp>
        <p:nvSpPr>
          <p:cNvPr id="4" name="CuadroTexto 3"/>
          <p:cNvSpPr txBox="1"/>
          <p:nvPr/>
        </p:nvSpPr>
        <p:spPr>
          <a:xfrm>
            <a:off x="1243334" y="2871782"/>
            <a:ext cx="10019763" cy="3554819"/>
          </a:xfrm>
          <a:prstGeom prst="rect">
            <a:avLst/>
          </a:prstGeom>
          <a:noFill/>
        </p:spPr>
        <p:txBody>
          <a:bodyPr wrap="square" rtlCol="0">
            <a:spAutoFit/>
          </a:bodyPr>
          <a:lstStyle/>
          <a:p>
            <a:r>
              <a:rPr lang="es-PE" sz="2300" i="1" dirty="0"/>
              <a:t>Ha sido criterio de este Tribunal que una detención o prisión preventiva debe estar sometida a revisión periódica, de tal forma que no se prolongue cuando no subsistan las razones que motivaron su adopción. En este orden de ideas, el juez no tiene que esperar hasta el momento de dictar sentencia absolutoria para que una persona detenida recupere su libertad, sino que debe valorar periódicamente si las causas, necesidad y proporcionalidad de la medida se mantienen, y si el plazo de la detención ha sobrepasado los límites que imponen la ley y la razón. En cualquier momento en que aparezca que la prisión preventiva no satisface estas condiciones, deberá decretarse la libertad, sin perjuicio de que el proceso respectivo continúe.</a:t>
            </a:r>
          </a:p>
          <a:p>
            <a:endParaRPr lang="es-PE" dirty="0"/>
          </a:p>
        </p:txBody>
      </p:sp>
    </p:spTree>
    <p:extLst>
      <p:ext uri="{BB962C8B-B14F-4D97-AF65-F5344CB8AC3E}">
        <p14:creationId xmlns:p14="http://schemas.microsoft.com/office/powerpoint/2010/main" val="918981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smtClean="0"/>
              <a:t>PRINCIPIOS LIMITADORES DE LA PRISIÓN PREVENTIVA</a:t>
            </a:r>
            <a:endParaRPr lang="es-PE" dirty="0"/>
          </a:p>
        </p:txBody>
      </p:sp>
      <p:pic>
        <p:nvPicPr>
          <p:cNvPr id="4" name="Marcador de contenido 3"/>
          <p:cNvPicPr>
            <a:picLocks noGrp="1"/>
          </p:cNvPicPr>
          <p:nvPr>
            <p:ph idx="1"/>
          </p:nvPr>
        </p:nvPicPr>
        <p:blipFill rotWithShape="1">
          <a:blip r:embed="rId2"/>
          <a:srcRect l="20815" t="26670" r="58852" b="26897"/>
          <a:stretch/>
        </p:blipFill>
        <p:spPr bwMode="auto">
          <a:xfrm>
            <a:off x="2918011" y="1974778"/>
            <a:ext cx="4345674" cy="42070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785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smtClean="0"/>
              <a:t>PRINCIPIO DE PROVISIONALIDAD</a:t>
            </a:r>
            <a:endParaRPr lang="es-PE" dirty="0"/>
          </a:p>
        </p:txBody>
      </p:sp>
      <p:sp>
        <p:nvSpPr>
          <p:cNvPr id="3" name="Marcador de contenido 2"/>
          <p:cNvSpPr>
            <a:spLocks noGrp="1"/>
          </p:cNvSpPr>
          <p:nvPr>
            <p:ph idx="1"/>
          </p:nvPr>
        </p:nvSpPr>
        <p:spPr>
          <a:xfrm>
            <a:off x="1451579" y="1944710"/>
            <a:ext cx="9603275" cy="1030311"/>
          </a:xfrm>
        </p:spPr>
        <p:txBody>
          <a:bodyPr>
            <a:normAutofit fontScale="92500" lnSpcReduction="20000"/>
          </a:bodyPr>
          <a:lstStyle/>
          <a:p>
            <a:r>
              <a:rPr lang="es-PE" dirty="0" smtClean="0"/>
              <a:t>Las medidas coercitivas son provisionales porque están temporalmente condicionadas a la vigencia de todos los presupuestos que deben ser verificados para dictarlas. Se encuentran contemplados en los siguientes cuerpos normativos:</a:t>
            </a:r>
          </a:p>
          <a:p>
            <a:pPr marL="0" indent="0">
              <a:buNone/>
            </a:pPr>
            <a:endParaRPr lang="es-PE" dirty="0"/>
          </a:p>
        </p:txBody>
      </p:sp>
      <p:pic>
        <p:nvPicPr>
          <p:cNvPr id="4" name="Imagen 3"/>
          <p:cNvPicPr/>
          <p:nvPr/>
        </p:nvPicPr>
        <p:blipFill rotWithShape="1">
          <a:blip r:embed="rId2"/>
          <a:srcRect l="27693" t="31061" r="20979" b="45095"/>
          <a:stretch/>
        </p:blipFill>
        <p:spPr bwMode="auto">
          <a:xfrm>
            <a:off x="1725769" y="2975021"/>
            <a:ext cx="9169757" cy="305229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8374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smtClean="0"/>
              <a:t>REVOCACIÓN Y SUSTITUCIÓN DE LA PP</a:t>
            </a:r>
            <a:endParaRPr lang="es-PE" dirty="0"/>
          </a:p>
        </p:txBody>
      </p:sp>
      <p:sp>
        <p:nvSpPr>
          <p:cNvPr id="6" name="CuadroTexto 5"/>
          <p:cNvSpPr txBox="1"/>
          <p:nvPr/>
        </p:nvSpPr>
        <p:spPr>
          <a:xfrm>
            <a:off x="1056068" y="2117533"/>
            <a:ext cx="5039932" cy="3554819"/>
          </a:xfrm>
          <a:prstGeom prst="rect">
            <a:avLst/>
          </a:prstGeom>
          <a:solidFill>
            <a:srgbClr val="92D050"/>
          </a:solidFill>
          <a:ln>
            <a:solidFill>
              <a:schemeClr val="accent6">
                <a:lumMod val="50000"/>
              </a:schemeClr>
            </a:solidFill>
          </a:ln>
        </p:spPr>
        <p:txBody>
          <a:bodyPr wrap="square" rtlCol="0">
            <a:spAutoFit/>
          </a:bodyPr>
          <a:lstStyle/>
          <a:p>
            <a:pPr algn="ctr"/>
            <a:r>
              <a:rPr lang="es-PE" sz="2300" dirty="0" smtClean="0"/>
              <a:t>ABOGADO DEFENSOR</a:t>
            </a:r>
          </a:p>
          <a:p>
            <a:pPr algn="ctr"/>
            <a:endParaRPr lang="es-PE" sz="2300" dirty="0" smtClean="0"/>
          </a:p>
          <a:p>
            <a:pPr algn="ctr"/>
            <a:r>
              <a:rPr lang="es-PE" sz="2300" dirty="0"/>
              <a:t>Cesación de la Prisión </a:t>
            </a:r>
            <a:r>
              <a:rPr lang="es-PE" sz="2300" dirty="0" smtClean="0"/>
              <a:t>preventiva. Art. 283 </a:t>
            </a:r>
          </a:p>
          <a:p>
            <a:pPr marL="457200" indent="-457200" algn="ctr">
              <a:buAutoNum type="arabicPeriod"/>
            </a:pPr>
            <a:r>
              <a:rPr lang="es-PE" sz="2300" i="1" dirty="0" smtClean="0"/>
              <a:t>EI </a:t>
            </a:r>
            <a:r>
              <a:rPr lang="es-PE" sz="2300" b="1" i="1" dirty="0"/>
              <a:t>imputado</a:t>
            </a:r>
            <a:r>
              <a:rPr lang="es-PE" sz="2300" i="1" dirty="0"/>
              <a:t> podrá solicitar la cesación de la prisión preventiva y su sustitución por una medida de comparecencia las veces que lo considere </a:t>
            </a:r>
            <a:r>
              <a:rPr lang="es-PE" sz="2300" i="1" dirty="0" smtClean="0"/>
              <a:t>pertinente . </a:t>
            </a:r>
            <a:r>
              <a:rPr lang="es-PE" sz="2300" i="1" dirty="0" smtClean="0"/>
              <a:t>(…)</a:t>
            </a:r>
          </a:p>
          <a:p>
            <a:pPr algn="ctr"/>
            <a:endParaRPr lang="es-PE" dirty="0"/>
          </a:p>
        </p:txBody>
      </p:sp>
      <p:sp>
        <p:nvSpPr>
          <p:cNvPr id="7" name="CuadroTexto 6"/>
          <p:cNvSpPr txBox="1"/>
          <p:nvPr/>
        </p:nvSpPr>
        <p:spPr>
          <a:xfrm>
            <a:off x="6284890" y="2117533"/>
            <a:ext cx="4769964" cy="1508105"/>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PE" sz="2300" dirty="0" smtClean="0"/>
              <a:t>MINISTERIO PÚBLICO</a:t>
            </a:r>
          </a:p>
          <a:p>
            <a:pPr algn="ctr"/>
            <a:endParaRPr lang="es-PE" sz="2300" dirty="0" smtClean="0"/>
          </a:p>
          <a:p>
            <a:pPr algn="ctr"/>
            <a:r>
              <a:rPr lang="es-PE" sz="2300" dirty="0" smtClean="0"/>
              <a:t>¿No tiene legitimación para solicitar la cesación o revocación de la PP?</a:t>
            </a:r>
            <a:endParaRPr lang="es-PE" sz="2300" dirty="0"/>
          </a:p>
        </p:txBody>
      </p:sp>
    </p:spTree>
    <p:extLst>
      <p:ext uri="{BB962C8B-B14F-4D97-AF65-F5344CB8AC3E}">
        <p14:creationId xmlns:p14="http://schemas.microsoft.com/office/powerpoint/2010/main" val="2556356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dirty="0" smtClean="0"/>
              <a:t>Artículo </a:t>
            </a:r>
            <a:r>
              <a:rPr lang="es-PE" dirty="0"/>
              <a:t>255°.- Legitimación y </a:t>
            </a:r>
            <a:r>
              <a:rPr lang="es-PE" dirty="0" smtClean="0"/>
              <a:t>variabilidad</a:t>
            </a:r>
            <a:r>
              <a:rPr lang="es-PE" dirty="0"/>
              <a:t/>
            </a:r>
            <a:br>
              <a:rPr lang="es-PE" dirty="0"/>
            </a:br>
            <a:endParaRPr lang="es-PE" dirty="0"/>
          </a:p>
        </p:txBody>
      </p:sp>
      <p:sp>
        <p:nvSpPr>
          <p:cNvPr id="3" name="Marcador de contenido 2"/>
          <p:cNvSpPr>
            <a:spLocks noGrp="1"/>
          </p:cNvSpPr>
          <p:nvPr>
            <p:ph idx="1"/>
          </p:nvPr>
        </p:nvSpPr>
        <p:spPr>
          <a:xfrm>
            <a:off x="685801" y="1790163"/>
            <a:ext cx="10131425" cy="3206840"/>
          </a:xfrm>
        </p:spPr>
        <p:txBody>
          <a:bodyPr>
            <a:normAutofit fontScale="85000" lnSpcReduction="10000"/>
          </a:bodyPr>
          <a:lstStyle/>
          <a:p>
            <a:pPr algn="just"/>
            <a:r>
              <a:rPr lang="es-PE" dirty="0" smtClean="0"/>
              <a:t>“ </a:t>
            </a:r>
            <a:r>
              <a:rPr lang="es-PE" i="1" dirty="0" smtClean="0"/>
              <a:t>(…)</a:t>
            </a:r>
          </a:p>
          <a:p>
            <a:pPr algn="just"/>
            <a:r>
              <a:rPr lang="es-PE" sz="2800" i="1" dirty="0" smtClean="0"/>
              <a:t>2. </a:t>
            </a:r>
            <a:r>
              <a:rPr lang="es-PE" sz="2800" i="1" dirty="0"/>
              <a:t>Los autos que se pronuncien sobre estas medidas son reformables, aun de </a:t>
            </a:r>
            <a:r>
              <a:rPr lang="es-PE" sz="2800" b="1" i="1" dirty="0"/>
              <a:t>oficio</a:t>
            </a:r>
            <a:r>
              <a:rPr lang="es-PE" sz="2800" i="1" dirty="0"/>
              <a:t>, cuando varíen los supuestos que motivaron su imposición o rechazo</a:t>
            </a:r>
            <a:r>
              <a:rPr lang="es-PE" sz="2800" i="1" dirty="0" smtClean="0"/>
              <a:t>.</a:t>
            </a:r>
          </a:p>
          <a:p>
            <a:pPr algn="just"/>
            <a:r>
              <a:rPr lang="es-PE" sz="2800" i="1" dirty="0" smtClean="0"/>
              <a:t>3. Salvo </a:t>
            </a:r>
            <a:r>
              <a:rPr lang="es-PE" sz="2800" i="1" dirty="0"/>
              <a:t>lo dispuesto respecto del embargo y de la ministración provisional de posesión, </a:t>
            </a:r>
            <a:r>
              <a:rPr lang="es-PE" sz="2800" b="1" i="1" dirty="0"/>
              <a:t>corresponde al Ministerio Público </a:t>
            </a:r>
            <a:r>
              <a:rPr lang="es-PE" sz="2800" i="1" dirty="0"/>
              <a:t>y </a:t>
            </a:r>
            <a:r>
              <a:rPr lang="es-PE" sz="2800" b="1" i="1" dirty="0"/>
              <a:t>al</a:t>
            </a:r>
            <a:r>
              <a:rPr lang="es-PE" sz="2800" b="1" i="1" u="sng" dirty="0"/>
              <a:t> </a:t>
            </a:r>
            <a:r>
              <a:rPr lang="es-PE" sz="2800" b="1" i="1" dirty="0"/>
              <a:t>imputado</a:t>
            </a:r>
            <a:r>
              <a:rPr lang="es-PE" sz="2800" i="1" dirty="0"/>
              <a:t> </a:t>
            </a:r>
            <a:r>
              <a:rPr lang="es-PE" sz="2800" b="1" i="1" dirty="0"/>
              <a:t>solicitar al Juez la reforma, </a:t>
            </a:r>
            <a:r>
              <a:rPr lang="es-PE" sz="2800" b="1" i="1" u="sng" dirty="0"/>
              <a:t>revocatoria o sustitución </a:t>
            </a:r>
            <a:r>
              <a:rPr lang="es-PE" sz="2800" i="1" dirty="0"/>
              <a:t>de las medidas de carácter personal, quien resolverá en el plazo de tres días, previa audiencia con citación de las </a:t>
            </a:r>
            <a:r>
              <a:rPr lang="es-PE" sz="2800" i="1" dirty="0" smtClean="0"/>
              <a:t>partes.”</a:t>
            </a:r>
            <a:endParaRPr lang="es-PE" i="1" dirty="0"/>
          </a:p>
        </p:txBody>
      </p:sp>
      <p:sp>
        <p:nvSpPr>
          <p:cNvPr id="4" name="CuadroTexto 3"/>
          <p:cNvSpPr txBox="1"/>
          <p:nvPr/>
        </p:nvSpPr>
        <p:spPr>
          <a:xfrm>
            <a:off x="1004552" y="4997003"/>
            <a:ext cx="10050302"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PE" dirty="0"/>
              <a:t>El artículo 255 inciso 2 del CPP regula la variación de las medidas de coerción de forma </a:t>
            </a:r>
            <a:r>
              <a:rPr lang="es-PE" dirty="0" smtClean="0"/>
              <a:t>amplia (general), </a:t>
            </a:r>
            <a:r>
              <a:rPr lang="es-PE" dirty="0"/>
              <a:t>mientras que el artículo 283 del CPP </a:t>
            </a:r>
            <a:r>
              <a:rPr lang="es-PE" dirty="0" smtClean="0"/>
              <a:t>regula una de estas formas, que es </a:t>
            </a:r>
            <a:r>
              <a:rPr lang="es-PE" dirty="0"/>
              <a:t>la institución del cese de prisión </a:t>
            </a:r>
            <a:r>
              <a:rPr lang="es-PE" dirty="0" smtClean="0"/>
              <a:t>preventiva, más no prohíbe la intervención del MP.</a:t>
            </a:r>
            <a:endParaRPr lang="es-PE" dirty="0"/>
          </a:p>
          <a:p>
            <a:endParaRPr lang="es-PE" dirty="0"/>
          </a:p>
        </p:txBody>
      </p:sp>
    </p:spTree>
    <p:extLst>
      <p:ext uri="{BB962C8B-B14F-4D97-AF65-F5344CB8AC3E}">
        <p14:creationId xmlns:p14="http://schemas.microsoft.com/office/powerpoint/2010/main" val="2448832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451579" y="804519"/>
            <a:ext cx="9603275" cy="1049235"/>
          </a:xfrm>
        </p:spPr>
        <p:txBody>
          <a:bodyPr/>
          <a:lstStyle/>
          <a:p>
            <a:pPr algn="ctr"/>
            <a:r>
              <a:rPr lang="es-PE" dirty="0" smtClean="0"/>
              <a:t>SUSTITUCIÓN O VARIACION</a:t>
            </a:r>
            <a:br>
              <a:rPr lang="es-PE" dirty="0" smtClean="0"/>
            </a:br>
            <a:r>
              <a:rPr lang="es-PE" dirty="0" smtClean="0"/>
              <a:t>¿</a:t>
            </a:r>
            <a:r>
              <a:rPr lang="es-PE" sz="2500" dirty="0" smtClean="0"/>
              <a:t>CUÁLES SON LAS MEDIDAS ALTERNATIVAS?</a:t>
            </a:r>
            <a:endParaRPr lang="es-PE" sz="2500" dirty="0"/>
          </a:p>
        </p:txBody>
      </p:sp>
      <p:sp>
        <p:nvSpPr>
          <p:cNvPr id="2" name="CuadroTexto 1"/>
          <p:cNvSpPr txBox="1"/>
          <p:nvPr/>
        </p:nvSpPr>
        <p:spPr>
          <a:xfrm>
            <a:off x="1120985" y="2112135"/>
            <a:ext cx="5215421" cy="4093428"/>
          </a:xfrm>
          <a:prstGeom prst="rect">
            <a:avLst/>
          </a:prstGeom>
          <a:noFill/>
        </p:spPr>
        <p:txBody>
          <a:bodyPr wrap="square" rtlCol="0">
            <a:spAutoFit/>
          </a:bodyPr>
          <a:lstStyle/>
          <a:p>
            <a:r>
              <a:rPr lang="es-PE" sz="2300" dirty="0" smtClean="0"/>
              <a:t>SUSTITUCION:</a:t>
            </a:r>
          </a:p>
          <a:p>
            <a:r>
              <a:rPr lang="es-PE" sz="2300" dirty="0" smtClean="0"/>
              <a:t>Detención domiciliaria  (Art. 290)</a:t>
            </a:r>
          </a:p>
          <a:p>
            <a:pPr marL="342900" indent="-342900">
              <a:buFont typeface="Arial" panose="020B0604020202020204" pitchFamily="34" charset="0"/>
              <a:buChar char="•"/>
            </a:pPr>
            <a:r>
              <a:rPr lang="es-PE" sz="2400" dirty="0"/>
              <a:t>a) Es mayor de 65 años de edad; </a:t>
            </a:r>
            <a:endParaRPr lang="es-PE" sz="2400" dirty="0" smtClean="0"/>
          </a:p>
          <a:p>
            <a:pPr marL="342900" indent="-342900">
              <a:buFont typeface="Arial" panose="020B0604020202020204" pitchFamily="34" charset="0"/>
              <a:buChar char="•"/>
            </a:pPr>
            <a:r>
              <a:rPr lang="es-PE" sz="2400" dirty="0" smtClean="0"/>
              <a:t>b</a:t>
            </a:r>
            <a:r>
              <a:rPr lang="es-PE" sz="2400" dirty="0"/>
              <a:t>) Adolece de una enfermedad grave o incurable; </a:t>
            </a:r>
            <a:endParaRPr lang="es-PE" sz="2400" dirty="0" smtClean="0"/>
          </a:p>
          <a:p>
            <a:pPr marL="342900" indent="-342900">
              <a:buFont typeface="Arial" panose="020B0604020202020204" pitchFamily="34" charset="0"/>
              <a:buChar char="•"/>
            </a:pPr>
            <a:r>
              <a:rPr lang="es-PE" sz="2400" dirty="0" smtClean="0"/>
              <a:t>c</a:t>
            </a:r>
            <a:r>
              <a:rPr lang="es-PE" sz="2400" dirty="0"/>
              <a:t>) Sufre grave incapacidad física permanente que afecte sensiblemente su capacidad de desplazamiento; </a:t>
            </a:r>
            <a:endParaRPr lang="es-PE" sz="2400" dirty="0" smtClean="0"/>
          </a:p>
          <a:p>
            <a:pPr marL="342900" indent="-342900">
              <a:buFont typeface="Arial" panose="020B0604020202020204" pitchFamily="34" charset="0"/>
              <a:buChar char="•"/>
            </a:pPr>
            <a:r>
              <a:rPr lang="es-PE" sz="2400" dirty="0" smtClean="0"/>
              <a:t>d</a:t>
            </a:r>
            <a:r>
              <a:rPr lang="es-PE" sz="2400" dirty="0"/>
              <a:t>) Es una madre gestante</a:t>
            </a:r>
            <a:endParaRPr lang="es-PE" sz="2300" dirty="0" smtClean="0"/>
          </a:p>
          <a:p>
            <a:endParaRPr lang="es-PE" sz="2300" dirty="0"/>
          </a:p>
          <a:p>
            <a:endParaRPr lang="es-PE" sz="2300" dirty="0"/>
          </a:p>
        </p:txBody>
      </p:sp>
      <p:sp>
        <p:nvSpPr>
          <p:cNvPr id="6" name="CuadroTexto 5"/>
          <p:cNvSpPr txBox="1"/>
          <p:nvPr/>
        </p:nvSpPr>
        <p:spPr>
          <a:xfrm>
            <a:off x="6748530" y="2060620"/>
            <a:ext cx="4520484" cy="2308324"/>
          </a:xfrm>
          <a:prstGeom prst="rect">
            <a:avLst/>
          </a:prstGeom>
          <a:noFill/>
        </p:spPr>
        <p:txBody>
          <a:bodyPr wrap="square" rtlCol="0">
            <a:spAutoFit/>
          </a:bodyPr>
          <a:lstStyle/>
          <a:p>
            <a:r>
              <a:rPr lang="es-PE" sz="2400" dirty="0"/>
              <a:t>VARIACION:</a:t>
            </a:r>
          </a:p>
          <a:p>
            <a:pPr marL="285750" indent="-285750">
              <a:buFontTx/>
              <a:buChar char="-"/>
            </a:pPr>
            <a:r>
              <a:rPr lang="es-PE" sz="2400" dirty="0"/>
              <a:t>Comparecencia con restricciones (Art. 288</a:t>
            </a:r>
            <a:r>
              <a:rPr lang="es-PE" sz="2400" dirty="0" smtClean="0"/>
              <a:t>), vigilancia electrónica personal (Art. 288.5).</a:t>
            </a:r>
            <a:endParaRPr lang="es-PE" sz="2400" dirty="0"/>
          </a:p>
          <a:p>
            <a:pPr marL="285750" indent="-285750">
              <a:buFontTx/>
              <a:buChar char="-"/>
            </a:pPr>
            <a:r>
              <a:rPr lang="es-PE" sz="2400" dirty="0"/>
              <a:t>Comparecencia simple (Art.291)</a:t>
            </a:r>
          </a:p>
        </p:txBody>
      </p:sp>
    </p:spTree>
    <p:extLst>
      <p:ext uri="{BB962C8B-B14F-4D97-AF65-F5344CB8AC3E}">
        <p14:creationId xmlns:p14="http://schemas.microsoft.com/office/powerpoint/2010/main" val="752322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smtClean="0"/>
              <a:t>ALGUNOS CRITERIOS QUE PUEDEN </a:t>
            </a:r>
            <a:r>
              <a:rPr lang="es-PE" dirty="0" smtClean="0"/>
              <a:t>INCIDIR EN </a:t>
            </a:r>
            <a:r>
              <a:rPr lang="es-PE" dirty="0" smtClean="0"/>
              <a:t>EL PELIGRO PROCESAL Y LA PROPORCIONALIDAD</a:t>
            </a:r>
            <a:endParaRPr lang="es-PE" dirty="0"/>
          </a:p>
        </p:txBody>
      </p:sp>
      <p:sp>
        <p:nvSpPr>
          <p:cNvPr id="3" name="Marcador de contenido 2"/>
          <p:cNvSpPr>
            <a:spLocks noGrp="1"/>
          </p:cNvSpPr>
          <p:nvPr>
            <p:ph idx="1"/>
          </p:nvPr>
        </p:nvSpPr>
        <p:spPr>
          <a:xfrm>
            <a:off x="1451579" y="2015732"/>
            <a:ext cx="9603275" cy="4050217"/>
          </a:xfrm>
        </p:spPr>
        <p:txBody>
          <a:bodyPr>
            <a:normAutofit fontScale="85000" lnSpcReduction="10000"/>
          </a:bodyPr>
          <a:lstStyle/>
          <a:p>
            <a:pPr>
              <a:buFont typeface="Wingdings" panose="05000000000000000000" pitchFamily="2" charset="2"/>
              <a:buChar char="§"/>
            </a:pPr>
            <a:r>
              <a:rPr lang="es-PE" dirty="0" smtClean="0"/>
              <a:t>Estado de Emergencia Sanitaria.</a:t>
            </a:r>
          </a:p>
          <a:p>
            <a:pPr>
              <a:buFont typeface="Wingdings" panose="05000000000000000000" pitchFamily="2" charset="2"/>
              <a:buChar char="§"/>
            </a:pPr>
            <a:r>
              <a:rPr lang="es-PE" dirty="0" smtClean="0"/>
              <a:t>Internos con factores de riesgo al </a:t>
            </a:r>
            <a:r>
              <a:rPr lang="es-PE" dirty="0"/>
              <a:t>COVID-19 (mayor </a:t>
            </a:r>
            <a:r>
              <a:rPr lang="es-PE" dirty="0" smtClean="0"/>
              <a:t>a 60 años, presencia </a:t>
            </a:r>
            <a:r>
              <a:rPr lang="es-PE" dirty="0"/>
              <a:t>de comorbilidades: enfermedades cardiovasculares, diabetes, enfermedad pulmonar crónica, hipertensión arterial, cáncer, diabetes mellitus, obesidad con índice de masa corporal de 30 a más, asma, enfermedad respiratoria crónica, insuficiencia renal crónica u otros estados de inmunosupresión.).</a:t>
            </a:r>
            <a:endParaRPr lang="es-PE" dirty="0" smtClean="0"/>
          </a:p>
          <a:p>
            <a:pPr>
              <a:buFont typeface="Wingdings" panose="05000000000000000000" pitchFamily="2" charset="2"/>
              <a:buChar char="§"/>
            </a:pPr>
            <a:r>
              <a:rPr lang="es-PE" dirty="0" smtClean="0"/>
              <a:t>Hacinamiento del establecimiento penitenciario (</a:t>
            </a:r>
            <a:r>
              <a:rPr lang="es-PE" dirty="0" smtClean="0"/>
              <a:t>dificultad de distanciamiento y </a:t>
            </a:r>
            <a:r>
              <a:rPr lang="es-PE" dirty="0" smtClean="0"/>
              <a:t>para aislar contagiados).</a:t>
            </a:r>
          </a:p>
          <a:p>
            <a:pPr>
              <a:buFont typeface="Wingdings" panose="05000000000000000000" pitchFamily="2" charset="2"/>
              <a:buChar char="§"/>
            </a:pPr>
            <a:r>
              <a:rPr lang="es-PE" dirty="0" smtClean="0"/>
              <a:t>Interno positivo a </a:t>
            </a:r>
            <a:r>
              <a:rPr lang="es-PE" dirty="0" smtClean="0"/>
              <a:t>COVID-19.</a:t>
            </a:r>
            <a:endParaRPr lang="es-PE" dirty="0" smtClean="0"/>
          </a:p>
          <a:p>
            <a:pPr>
              <a:buFont typeface="Wingdings" panose="05000000000000000000" pitchFamily="2" charset="2"/>
              <a:buChar char="§"/>
            </a:pPr>
            <a:r>
              <a:rPr lang="es-PE" dirty="0"/>
              <a:t>Insuficiente </a:t>
            </a:r>
            <a:r>
              <a:rPr lang="es-PE" dirty="0" smtClean="0"/>
              <a:t>logística </a:t>
            </a:r>
            <a:r>
              <a:rPr lang="es-PE" dirty="0"/>
              <a:t>médica para la atención a pacientes con COVID al interior </a:t>
            </a:r>
            <a:r>
              <a:rPr lang="es-PE" dirty="0" smtClean="0"/>
              <a:t>del establecimiento penitenciario.</a:t>
            </a:r>
          </a:p>
          <a:p>
            <a:pPr>
              <a:buFont typeface="Wingdings" panose="05000000000000000000" pitchFamily="2" charset="2"/>
              <a:buChar char="§"/>
            </a:pPr>
            <a:r>
              <a:rPr lang="es-PE" dirty="0" smtClean="0"/>
              <a:t> Colapso de hospitales fuera del establecimiento penitenciario</a:t>
            </a:r>
            <a:r>
              <a:rPr lang="es-PE" dirty="0" smtClean="0"/>
              <a:t>.</a:t>
            </a:r>
          </a:p>
          <a:p>
            <a:pPr>
              <a:buFont typeface="Wingdings" panose="05000000000000000000" pitchFamily="2" charset="2"/>
              <a:buChar char="§"/>
            </a:pPr>
            <a:r>
              <a:rPr lang="es-PE" dirty="0" smtClean="0"/>
              <a:t>Riesgo a la salud y la vida.</a:t>
            </a:r>
            <a:endParaRPr lang="es-PE" dirty="0"/>
          </a:p>
          <a:p>
            <a:pPr>
              <a:buFont typeface="Wingdings" panose="05000000000000000000" pitchFamily="2" charset="2"/>
              <a:buChar char="§"/>
            </a:pPr>
            <a:endParaRPr lang="es-PE" dirty="0"/>
          </a:p>
        </p:txBody>
      </p:sp>
    </p:spTree>
    <p:extLst>
      <p:ext uri="{BB962C8B-B14F-4D97-AF65-F5344CB8AC3E}">
        <p14:creationId xmlns:p14="http://schemas.microsoft.com/office/powerpoint/2010/main" val="3615380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2752</TotalTime>
  <Words>790</Words>
  <Application>Microsoft Office PowerPoint</Application>
  <PresentationFormat>Panorámica</PresentationFormat>
  <Paragraphs>49</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Gill Sans MT</vt:lpstr>
      <vt:lpstr>Wingdings</vt:lpstr>
      <vt:lpstr>Gallery</vt:lpstr>
      <vt:lpstr>REVOCACION Y SUSTITUCION DE LA PRISION PREVENTIVA art. 255.3 del Cpp.</vt:lpstr>
      <vt:lpstr>Prisión preventiva,  pandemia y cidh</vt:lpstr>
      <vt:lpstr>Presentación de PowerPoint</vt:lpstr>
      <vt:lpstr>PRINCIPIOS LIMITADORES DE LA PRISIÓN PREVENTIVA</vt:lpstr>
      <vt:lpstr>PRINCIPIO DE PROVISIONALIDAD</vt:lpstr>
      <vt:lpstr>REVOCACIÓN Y SUSTITUCIÓN DE LA PP</vt:lpstr>
      <vt:lpstr>Artículo 255°.- Legitimación y variabilidad </vt:lpstr>
      <vt:lpstr>SUSTITUCIÓN O VARIACION ¿CUÁLES SON LAS MEDIDAS ALTERNATIVAS?</vt:lpstr>
      <vt:lpstr>ALGUNOS CRITERIOS QUE PUEDEN INCIDIR EN EL PELIGRO PROCESAL Y LA PROPORCIONALIDAD</vt:lpstr>
      <vt:lpstr>REVISION DE OFICIO</vt:lpstr>
      <vt:lpstr>REVISION DE OFICIO EN OTROS PAISES </vt:lpstr>
      <vt:lpstr>REVOCACION Y SUSTITUCION DE LA PRISION PREVENTIVA art. 255.3 del Cpp.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Proteccion de datos personales de pacientes con covid-19 y el delito de trafico ilegal de datos personales</dc:title>
  <dc:creator>Lenovo</dc:creator>
  <cp:lastModifiedBy>Lenovo</cp:lastModifiedBy>
  <cp:revision>48</cp:revision>
  <dcterms:created xsi:type="dcterms:W3CDTF">2020-04-07T20:30:12Z</dcterms:created>
  <dcterms:modified xsi:type="dcterms:W3CDTF">2020-05-15T22:12:14Z</dcterms:modified>
</cp:coreProperties>
</file>