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0"/>
  </p:notesMasterIdLst>
  <p:sldIdLst>
    <p:sldId id="285" r:id="rId2"/>
    <p:sldId id="402" r:id="rId3"/>
    <p:sldId id="528" r:id="rId4"/>
    <p:sldId id="531" r:id="rId5"/>
    <p:sldId id="529" r:id="rId6"/>
    <p:sldId id="532" r:id="rId7"/>
    <p:sldId id="412" r:id="rId8"/>
    <p:sldId id="420" r:id="rId9"/>
    <p:sldId id="533" r:id="rId10"/>
    <p:sldId id="539" r:id="rId11"/>
    <p:sldId id="540" r:id="rId12"/>
    <p:sldId id="541" r:id="rId13"/>
    <p:sldId id="542" r:id="rId14"/>
    <p:sldId id="543" r:id="rId15"/>
    <p:sldId id="544" r:id="rId16"/>
    <p:sldId id="545" r:id="rId17"/>
    <p:sldId id="546" r:id="rId18"/>
    <p:sldId id="547" r:id="rId19"/>
    <p:sldId id="548" r:id="rId20"/>
    <p:sldId id="563" r:id="rId21"/>
    <p:sldId id="535" r:id="rId22"/>
    <p:sldId id="536" r:id="rId23"/>
    <p:sldId id="549" r:id="rId24"/>
    <p:sldId id="550" r:id="rId25"/>
    <p:sldId id="551" r:id="rId26"/>
    <p:sldId id="534" r:id="rId27"/>
    <p:sldId id="552" r:id="rId28"/>
    <p:sldId id="553" r:id="rId29"/>
    <p:sldId id="554" r:id="rId30"/>
    <p:sldId id="557" r:id="rId31"/>
    <p:sldId id="558" r:id="rId32"/>
    <p:sldId id="559" r:id="rId33"/>
    <p:sldId id="560" r:id="rId34"/>
    <p:sldId id="556" r:id="rId35"/>
    <p:sldId id="561" r:id="rId36"/>
    <p:sldId id="562" r:id="rId37"/>
    <p:sldId id="606" r:id="rId38"/>
    <p:sldId id="564" r:id="rId39"/>
    <p:sldId id="565" r:id="rId40"/>
    <p:sldId id="566" r:id="rId41"/>
    <p:sldId id="567" r:id="rId42"/>
    <p:sldId id="568" r:id="rId43"/>
    <p:sldId id="569" r:id="rId44"/>
    <p:sldId id="570" r:id="rId45"/>
    <p:sldId id="571" r:id="rId46"/>
    <p:sldId id="572" r:id="rId47"/>
    <p:sldId id="573" r:id="rId48"/>
    <p:sldId id="574" r:id="rId49"/>
    <p:sldId id="575" r:id="rId50"/>
    <p:sldId id="576" r:id="rId51"/>
    <p:sldId id="577" r:id="rId52"/>
    <p:sldId id="578" r:id="rId53"/>
    <p:sldId id="579" r:id="rId54"/>
    <p:sldId id="580" r:id="rId55"/>
    <p:sldId id="581" r:id="rId56"/>
    <p:sldId id="582" r:id="rId57"/>
    <p:sldId id="605" r:id="rId58"/>
    <p:sldId id="584" r:id="rId59"/>
    <p:sldId id="634" r:id="rId60"/>
    <p:sldId id="636" r:id="rId61"/>
    <p:sldId id="635" r:id="rId62"/>
    <p:sldId id="585" r:id="rId63"/>
    <p:sldId id="586" r:id="rId64"/>
    <p:sldId id="587" r:id="rId65"/>
    <p:sldId id="588" r:id="rId66"/>
    <p:sldId id="589" r:id="rId67"/>
    <p:sldId id="590" r:id="rId68"/>
    <p:sldId id="591" r:id="rId69"/>
    <p:sldId id="592" r:id="rId70"/>
    <p:sldId id="609" r:id="rId71"/>
    <p:sldId id="610" r:id="rId72"/>
    <p:sldId id="594" r:id="rId73"/>
    <p:sldId id="639" r:id="rId74"/>
    <p:sldId id="637" r:id="rId75"/>
    <p:sldId id="638" r:id="rId76"/>
    <p:sldId id="640" r:id="rId77"/>
    <p:sldId id="642" r:id="rId78"/>
    <p:sldId id="596" r:id="rId79"/>
    <p:sldId id="597" r:id="rId80"/>
    <p:sldId id="598" r:id="rId81"/>
    <p:sldId id="599" r:id="rId82"/>
    <p:sldId id="600" r:id="rId83"/>
    <p:sldId id="601" r:id="rId84"/>
    <p:sldId id="602" r:id="rId85"/>
    <p:sldId id="603" r:id="rId86"/>
    <p:sldId id="604" r:id="rId87"/>
    <p:sldId id="608" r:id="rId88"/>
    <p:sldId id="643" r:id="rId89"/>
    <p:sldId id="644" r:id="rId90"/>
    <p:sldId id="611" r:id="rId91"/>
    <p:sldId id="614" r:id="rId92"/>
    <p:sldId id="615" r:id="rId93"/>
    <p:sldId id="616" r:id="rId94"/>
    <p:sldId id="612" r:id="rId95"/>
    <p:sldId id="613" r:id="rId96"/>
    <p:sldId id="618" r:id="rId97"/>
    <p:sldId id="617" r:id="rId98"/>
    <p:sldId id="619" r:id="rId99"/>
    <p:sldId id="620" r:id="rId100"/>
    <p:sldId id="621" r:id="rId101"/>
    <p:sldId id="622" r:id="rId102"/>
    <p:sldId id="623" r:id="rId103"/>
    <p:sldId id="625" r:id="rId104"/>
    <p:sldId id="626" r:id="rId105"/>
    <p:sldId id="627" r:id="rId106"/>
    <p:sldId id="628" r:id="rId107"/>
    <p:sldId id="629" r:id="rId108"/>
    <p:sldId id="630" r:id="rId109"/>
    <p:sldId id="631" r:id="rId110"/>
    <p:sldId id="632" r:id="rId111"/>
    <p:sldId id="633" r:id="rId112"/>
    <p:sldId id="641" r:id="rId113"/>
    <p:sldId id="647" r:id="rId114"/>
    <p:sldId id="657" r:id="rId115"/>
    <p:sldId id="658" r:id="rId116"/>
    <p:sldId id="659" r:id="rId117"/>
    <p:sldId id="645" r:id="rId118"/>
    <p:sldId id="666" r:id="rId119"/>
    <p:sldId id="667" r:id="rId120"/>
    <p:sldId id="668" r:id="rId121"/>
    <p:sldId id="669" r:id="rId122"/>
    <p:sldId id="670" r:id="rId123"/>
    <p:sldId id="671" r:id="rId124"/>
    <p:sldId id="660" r:id="rId125"/>
    <p:sldId id="646" r:id="rId126"/>
    <p:sldId id="663" r:id="rId127"/>
    <p:sldId id="665" r:id="rId128"/>
    <p:sldId id="648" r:id="rId129"/>
    <p:sldId id="649" r:id="rId130"/>
    <p:sldId id="650" r:id="rId131"/>
    <p:sldId id="651" r:id="rId132"/>
    <p:sldId id="653" r:id="rId133"/>
    <p:sldId id="664" r:id="rId134"/>
    <p:sldId id="652" r:id="rId135"/>
    <p:sldId id="654" r:id="rId136"/>
    <p:sldId id="655" r:id="rId137"/>
    <p:sldId id="662" r:id="rId138"/>
    <p:sldId id="661" r:id="rId1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EEDA23E-A6CE-474E-A13D-401A6A3D485D}">
          <p14:sldIdLst>
            <p14:sldId id="285"/>
            <p14:sldId id="402"/>
            <p14:sldId id="528"/>
            <p14:sldId id="531"/>
            <p14:sldId id="529"/>
            <p14:sldId id="532"/>
            <p14:sldId id="412"/>
            <p14:sldId id="420"/>
            <p14:sldId id="533"/>
            <p14:sldId id="539"/>
            <p14:sldId id="540"/>
            <p14:sldId id="541"/>
            <p14:sldId id="542"/>
            <p14:sldId id="543"/>
            <p14:sldId id="544"/>
            <p14:sldId id="545"/>
            <p14:sldId id="546"/>
            <p14:sldId id="547"/>
            <p14:sldId id="548"/>
            <p14:sldId id="563"/>
            <p14:sldId id="535"/>
            <p14:sldId id="536"/>
            <p14:sldId id="549"/>
            <p14:sldId id="550"/>
            <p14:sldId id="551"/>
            <p14:sldId id="534"/>
            <p14:sldId id="552"/>
            <p14:sldId id="553"/>
            <p14:sldId id="554"/>
            <p14:sldId id="557"/>
            <p14:sldId id="558"/>
            <p14:sldId id="559"/>
            <p14:sldId id="560"/>
            <p14:sldId id="556"/>
            <p14:sldId id="561"/>
            <p14:sldId id="562"/>
            <p14:sldId id="606"/>
            <p14:sldId id="564"/>
            <p14:sldId id="565"/>
            <p14:sldId id="566"/>
            <p14:sldId id="567"/>
            <p14:sldId id="568"/>
            <p14:sldId id="569"/>
            <p14:sldId id="570"/>
            <p14:sldId id="571"/>
          </p14:sldIdLst>
        </p14:section>
        <p14:section name="Sección sin título" id="{8844FCBC-6C92-43E3-A0C3-0DCD83521A6E}">
          <p14:sldIdLst>
            <p14:sldId id="572"/>
            <p14:sldId id="573"/>
            <p14:sldId id="574"/>
            <p14:sldId id="575"/>
            <p14:sldId id="576"/>
            <p14:sldId id="577"/>
            <p14:sldId id="578"/>
            <p14:sldId id="579"/>
            <p14:sldId id="580"/>
            <p14:sldId id="581"/>
            <p14:sldId id="582"/>
            <p14:sldId id="605"/>
            <p14:sldId id="584"/>
            <p14:sldId id="634"/>
            <p14:sldId id="636"/>
            <p14:sldId id="635"/>
            <p14:sldId id="585"/>
            <p14:sldId id="586"/>
            <p14:sldId id="587"/>
            <p14:sldId id="588"/>
            <p14:sldId id="589"/>
            <p14:sldId id="590"/>
            <p14:sldId id="591"/>
            <p14:sldId id="592"/>
            <p14:sldId id="609"/>
            <p14:sldId id="610"/>
            <p14:sldId id="594"/>
            <p14:sldId id="639"/>
            <p14:sldId id="637"/>
            <p14:sldId id="638"/>
            <p14:sldId id="640"/>
            <p14:sldId id="642"/>
            <p14:sldId id="596"/>
            <p14:sldId id="597"/>
            <p14:sldId id="598"/>
            <p14:sldId id="599"/>
            <p14:sldId id="600"/>
            <p14:sldId id="601"/>
            <p14:sldId id="602"/>
            <p14:sldId id="603"/>
            <p14:sldId id="604"/>
            <p14:sldId id="608"/>
            <p14:sldId id="643"/>
            <p14:sldId id="644"/>
            <p14:sldId id="611"/>
            <p14:sldId id="614"/>
            <p14:sldId id="615"/>
            <p14:sldId id="616"/>
            <p14:sldId id="612"/>
            <p14:sldId id="613"/>
            <p14:sldId id="618"/>
            <p14:sldId id="617"/>
            <p14:sldId id="619"/>
            <p14:sldId id="620"/>
            <p14:sldId id="621"/>
            <p14:sldId id="622"/>
            <p14:sldId id="623"/>
            <p14:sldId id="625"/>
            <p14:sldId id="626"/>
            <p14:sldId id="627"/>
            <p14:sldId id="628"/>
            <p14:sldId id="629"/>
            <p14:sldId id="630"/>
            <p14:sldId id="631"/>
            <p14:sldId id="632"/>
            <p14:sldId id="633"/>
            <p14:sldId id="641"/>
            <p14:sldId id="647"/>
            <p14:sldId id="657"/>
            <p14:sldId id="658"/>
            <p14:sldId id="659"/>
            <p14:sldId id="645"/>
            <p14:sldId id="666"/>
            <p14:sldId id="667"/>
            <p14:sldId id="668"/>
            <p14:sldId id="669"/>
            <p14:sldId id="670"/>
            <p14:sldId id="671"/>
            <p14:sldId id="660"/>
            <p14:sldId id="646"/>
            <p14:sldId id="663"/>
            <p14:sldId id="665"/>
            <p14:sldId id="648"/>
            <p14:sldId id="649"/>
            <p14:sldId id="650"/>
            <p14:sldId id="651"/>
            <p14:sldId id="653"/>
            <p14:sldId id="664"/>
            <p14:sldId id="652"/>
            <p14:sldId id="654"/>
            <p14:sldId id="655"/>
            <p14:sldId id="662"/>
            <p14:sldId id="6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DEL MENDOZA" initials="FM" lastIdx="2" clrIdx="0">
    <p:extLst>
      <p:ext uri="{19B8F6BF-5375-455C-9EA6-DF929625EA0E}">
        <p15:presenceInfo xmlns:p15="http://schemas.microsoft.com/office/powerpoint/2012/main" userId="FIDEL MENDOZ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B25"/>
    <a:srgbClr val="EAEAEA"/>
    <a:srgbClr val="CCCCFF"/>
    <a:srgbClr val="017F5E"/>
    <a:srgbClr val="008000"/>
    <a:srgbClr val="00586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3E6C4-7A4F-4951-9CCA-47E0BCC72030}" type="datetimeFigureOut">
              <a:rPr lang="es-PE" smtClean="0"/>
              <a:t>5/02/2020</a:t>
            </a:fld>
            <a:endParaRPr lang="es-PE"/>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62B63B-50DC-44E9-9246-B1F98E9C7730}" type="slidenum">
              <a:rPr lang="es-PE" smtClean="0"/>
              <a:t>‹Nº›</a:t>
            </a:fld>
            <a:endParaRPr lang="es-PE"/>
          </a:p>
        </p:txBody>
      </p:sp>
    </p:spTree>
    <p:extLst>
      <p:ext uri="{BB962C8B-B14F-4D97-AF65-F5344CB8AC3E}">
        <p14:creationId xmlns:p14="http://schemas.microsoft.com/office/powerpoint/2010/main" val="391133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userDrawn="1"/>
        </p:nvSpPr>
        <p:spPr>
          <a:xfrm>
            <a:off x="0" y="0"/>
            <a:ext cx="9144000" cy="6858000"/>
          </a:xfrm>
          <a:prstGeom prst="rect">
            <a:avLst/>
          </a:prstGeom>
          <a:solidFill>
            <a:srgbClr val="005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itle 1"/>
          <p:cNvSpPr>
            <a:spLocks noGrp="1"/>
          </p:cNvSpPr>
          <p:nvPr>
            <p:ph type="ctrTitle"/>
          </p:nvPr>
        </p:nvSpPr>
        <p:spPr>
          <a:xfrm>
            <a:off x="685800" y="2713339"/>
            <a:ext cx="7772400" cy="1508125"/>
          </a:xfrm>
        </p:spPr>
        <p:txBody>
          <a:bodyPr anchor="b">
            <a:noAutofit/>
          </a:bodyPr>
          <a:lstStyle>
            <a:lvl1pPr algn="ctr">
              <a:defRPr sz="5400">
                <a:solidFill>
                  <a:schemeClr val="bg1"/>
                </a:solidFill>
              </a:defRPr>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1143000" y="2134887"/>
            <a:ext cx="6858000" cy="441928"/>
          </a:xfrm>
        </p:spPr>
        <p:txBody>
          <a:bodyPr>
            <a:normAutofit/>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editar el estilo de subtítulo del patrón</a:t>
            </a:r>
            <a:endParaRPr lang="en-US" dirty="0"/>
          </a:p>
        </p:txBody>
      </p:sp>
      <p:sp>
        <p:nvSpPr>
          <p:cNvPr id="4" name="Date Placeholder 3"/>
          <p:cNvSpPr>
            <a:spLocks noGrp="1"/>
          </p:cNvSpPr>
          <p:nvPr>
            <p:ph type="dt" sz="half" idx="10"/>
          </p:nvPr>
        </p:nvSpPr>
        <p:spPr/>
        <p:txBody>
          <a:bodyPr/>
          <a:lstStyle/>
          <a:p>
            <a:fld id="{9C67A968-2B38-402F-BA4A-DFF4F6B53A76}" type="datetimeFigureOut">
              <a:rPr lang="es-PE" smtClean="0"/>
              <a:pPr/>
              <a:t>5/02/2020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313263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67A968-2B38-402F-BA4A-DFF4F6B53A76}" type="datetimeFigureOut">
              <a:rPr lang="es-PE" smtClean="0"/>
              <a:pPr/>
              <a:t>5/02/2020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16831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67A968-2B38-402F-BA4A-DFF4F6B53A76}" type="datetimeFigureOut">
              <a:rPr lang="es-PE" smtClean="0"/>
              <a:pPr/>
              <a:t>5/02/2020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260325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solidFill>
                  <a:srgbClr val="00586F"/>
                </a:solidFill>
                <a:latin typeface="Franklin Gothic Demi Cond" panose="020B0706030402020204" pitchFamily="34" charset="0"/>
                <a:cs typeface="Leelawadee" panose="020B0502040204020203" pitchFamily="34" charset="-34"/>
              </a:defRPr>
            </a:lvl1pPr>
          </a:lstStyle>
          <a:p>
            <a:r>
              <a:rPr lang="es-ES" dirty="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9C67A968-2B38-402F-BA4A-DFF4F6B53A76}" type="datetimeFigureOut">
              <a:rPr lang="es-PE" smtClean="0"/>
              <a:pPr/>
              <a:t>5/02/2020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8C76399-3E6D-49C6-BB4F-9D9B0601B43B}" type="slidenum">
              <a:rPr lang="es-PE" smtClean="0"/>
              <a:pPr/>
              <a:t>‹Nº›</a:t>
            </a:fld>
            <a:endParaRPr lang="es-PE"/>
          </a:p>
        </p:txBody>
      </p:sp>
      <p:sp>
        <p:nvSpPr>
          <p:cNvPr id="7" name="Rectángulo 6"/>
          <p:cNvSpPr/>
          <p:nvPr userDrawn="1"/>
        </p:nvSpPr>
        <p:spPr>
          <a:xfrm flipV="1">
            <a:off x="623888" y="1676875"/>
            <a:ext cx="78867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48381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2189408"/>
            <a:ext cx="7886700" cy="1906074"/>
          </a:xfrm>
        </p:spPr>
        <p:txBody>
          <a:bodyPr anchor="b">
            <a:normAutofit/>
          </a:bodyPr>
          <a:lstStyle>
            <a:lvl1pPr algn="r">
              <a:defRPr sz="540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3888" y="4475823"/>
            <a:ext cx="7886700" cy="1500187"/>
          </a:xfrm>
        </p:spPr>
        <p:txBody>
          <a:bodyPr/>
          <a:lstStyle>
            <a:lvl1pPr marL="0" indent="0" algn="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Editar el estilo de texto del patrón</a:t>
            </a:r>
          </a:p>
        </p:txBody>
      </p:sp>
      <p:sp>
        <p:nvSpPr>
          <p:cNvPr id="4" name="Date Placeholder 3"/>
          <p:cNvSpPr>
            <a:spLocks noGrp="1"/>
          </p:cNvSpPr>
          <p:nvPr>
            <p:ph type="dt" sz="half" idx="10"/>
          </p:nvPr>
        </p:nvSpPr>
        <p:spPr/>
        <p:txBody>
          <a:bodyPr/>
          <a:lstStyle/>
          <a:p>
            <a:fld id="{9C67A968-2B38-402F-BA4A-DFF4F6B53A76}" type="datetimeFigureOut">
              <a:rPr lang="es-PE" smtClean="0"/>
              <a:pPr/>
              <a:t>5/02/2020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8C76399-3E6D-49C6-BB4F-9D9B0601B43B}" type="slidenum">
              <a:rPr lang="es-PE" smtClean="0"/>
              <a:pPr/>
              <a:t>‹Nº›</a:t>
            </a:fld>
            <a:endParaRPr lang="es-PE"/>
          </a:p>
        </p:txBody>
      </p:sp>
      <p:sp>
        <p:nvSpPr>
          <p:cNvPr id="7" name="Rectángulo 6"/>
          <p:cNvSpPr/>
          <p:nvPr userDrawn="1"/>
        </p:nvSpPr>
        <p:spPr>
          <a:xfrm>
            <a:off x="623888" y="4219733"/>
            <a:ext cx="7886700" cy="1030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98705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C67A968-2B38-402F-BA4A-DFF4F6B53A76}" type="datetimeFigureOut">
              <a:rPr lang="es-PE" smtClean="0"/>
              <a:pPr/>
              <a:t>5/02/2020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8C76399-3E6D-49C6-BB4F-9D9B0601B43B}" type="slidenum">
              <a:rPr lang="es-PE" smtClean="0"/>
              <a:pPr/>
              <a:t>‹Nº›</a:t>
            </a:fld>
            <a:endParaRPr lang="es-PE"/>
          </a:p>
        </p:txBody>
      </p:sp>
      <p:sp>
        <p:nvSpPr>
          <p:cNvPr id="8" name="Rectángulo 7"/>
          <p:cNvSpPr/>
          <p:nvPr userDrawn="1"/>
        </p:nvSpPr>
        <p:spPr>
          <a:xfrm flipV="1">
            <a:off x="628650" y="1689603"/>
            <a:ext cx="78867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85313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C67A968-2B38-402F-BA4A-DFF4F6B53A76}" type="datetimeFigureOut">
              <a:rPr lang="es-PE" smtClean="0"/>
              <a:pPr/>
              <a:t>5/02/2020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102168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C67A968-2B38-402F-BA4A-DFF4F6B53A76}" type="datetimeFigureOut">
              <a:rPr lang="es-PE" smtClean="0"/>
              <a:pPr/>
              <a:t>5/02/2020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E8C76399-3E6D-49C6-BB4F-9D9B0601B43B}" type="slidenum">
              <a:rPr lang="es-PE" smtClean="0"/>
              <a:pPr/>
              <a:t>‹Nº›</a:t>
            </a:fld>
            <a:endParaRPr lang="es-PE"/>
          </a:p>
        </p:txBody>
      </p:sp>
      <p:sp>
        <p:nvSpPr>
          <p:cNvPr id="6" name="Rectángulo 5"/>
          <p:cNvSpPr/>
          <p:nvPr userDrawn="1"/>
        </p:nvSpPr>
        <p:spPr>
          <a:xfrm flipV="1">
            <a:off x="623888" y="1676875"/>
            <a:ext cx="78867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86734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7A968-2B38-402F-BA4A-DFF4F6B53A76}" type="datetimeFigureOut">
              <a:rPr lang="es-PE" smtClean="0"/>
              <a:pPr/>
              <a:t>5/02/2020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187666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SE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C67A968-2B38-402F-BA4A-DFF4F6B53A76}" type="datetimeFigureOut">
              <a:rPr lang="es-PE" smtClean="0"/>
              <a:pPr/>
              <a:t>5/02/2020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399810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C67A968-2B38-402F-BA4A-DFF4F6B53A76}" type="datetimeFigureOut">
              <a:rPr lang="es-PE" smtClean="0"/>
              <a:pPr/>
              <a:t>5/02/2020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8C76399-3E6D-49C6-BB4F-9D9B0601B43B}" type="slidenum">
              <a:rPr lang="es-PE" smtClean="0"/>
              <a:pPr/>
              <a:t>‹Nº›</a:t>
            </a:fld>
            <a:endParaRPr lang="es-PE"/>
          </a:p>
        </p:txBody>
      </p:sp>
    </p:spTree>
    <p:extLst>
      <p:ext uri="{BB962C8B-B14F-4D97-AF65-F5344CB8AC3E}">
        <p14:creationId xmlns:p14="http://schemas.microsoft.com/office/powerpoint/2010/main" val="2974364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7A968-2B38-402F-BA4A-DFF4F6B53A76}" type="datetimeFigureOut">
              <a:rPr lang="es-PE" smtClean="0"/>
              <a:pPr/>
              <a:t>5/02/2020</a:t>
            </a:fld>
            <a:endParaRPr lang="es-P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76399-3E6D-49C6-BB4F-9D9B0601B43B}" type="slidenum">
              <a:rPr lang="es-PE" smtClean="0"/>
              <a:pPr/>
              <a:t>‹Nº›</a:t>
            </a:fld>
            <a:endParaRPr lang="es-PE"/>
          </a:p>
        </p:txBody>
      </p:sp>
    </p:spTree>
    <p:extLst>
      <p:ext uri="{BB962C8B-B14F-4D97-AF65-F5344CB8AC3E}">
        <p14:creationId xmlns:p14="http://schemas.microsoft.com/office/powerpoint/2010/main" val="1876187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Clr>
          <a:schemeClr val="accent4"/>
        </a:buClr>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0109" y="2373745"/>
            <a:ext cx="8963891" cy="2780146"/>
          </a:xfrm>
        </p:spPr>
        <p:txBody>
          <a:bodyPr anchor="t"/>
          <a:lstStyle/>
          <a:p>
            <a:r>
              <a:rPr lang="es-PE" sz="2200" cap="small" dirty="0">
                <a:solidFill>
                  <a:srgbClr val="FFC000"/>
                </a:solidFill>
                <a:latin typeface="Arial Narrow" panose="020B0606020202030204" pitchFamily="34" charset="0"/>
                <a:cs typeface="Times New Roman" panose="02020603050405020304" pitchFamily="18" charset="0"/>
              </a:rPr>
              <a:t>Programa de Actualización y Perfeccionamiento – </a:t>
            </a:r>
            <a:r>
              <a:rPr lang="es-PE" sz="2200" cap="small" dirty="0" smtClean="0">
                <a:solidFill>
                  <a:srgbClr val="FFC000"/>
                </a:solidFill>
                <a:latin typeface="Arial Narrow" panose="020B0606020202030204" pitchFamily="34" charset="0"/>
                <a:cs typeface="Times New Roman" panose="02020603050405020304" pitchFamily="18" charset="0"/>
              </a:rPr>
              <a:t>PAP AMAG </a:t>
            </a:r>
            <a:r>
              <a:rPr lang="es-PE" sz="2200" cap="small" dirty="0">
                <a:solidFill>
                  <a:srgbClr val="FFC000"/>
                </a:solidFill>
                <a:latin typeface="Arial Narrow" panose="020B0606020202030204" pitchFamily="34" charset="0"/>
                <a:cs typeface="Times New Roman" panose="02020603050405020304" pitchFamily="18" charset="0"/>
              </a:rPr>
              <a:t>[2019</a:t>
            </a:r>
            <a:r>
              <a:rPr lang="es-PE" sz="2200" cap="small" dirty="0" smtClean="0">
                <a:solidFill>
                  <a:srgbClr val="FFC000"/>
                </a:solidFill>
                <a:latin typeface="Arial Narrow" panose="020B0606020202030204" pitchFamily="34" charset="0"/>
                <a:cs typeface="Times New Roman" panose="02020603050405020304" pitchFamily="18" charset="0"/>
              </a:rPr>
              <a:t>]</a:t>
            </a:r>
            <a:br>
              <a:rPr lang="es-PE" sz="2200" cap="small" dirty="0" smtClean="0">
                <a:solidFill>
                  <a:srgbClr val="FFC000"/>
                </a:solidFill>
                <a:latin typeface="Arial Narrow" panose="020B0606020202030204" pitchFamily="34" charset="0"/>
                <a:cs typeface="Times New Roman" panose="02020603050405020304" pitchFamily="18" charset="0"/>
              </a:rPr>
            </a:br>
            <a:r>
              <a:rPr lang="es-PE" sz="2200" cap="small" dirty="0" smtClean="0">
                <a:solidFill>
                  <a:srgbClr val="FFC000"/>
                </a:solidFill>
                <a:latin typeface="Arial Narrow" panose="020B0606020202030204" pitchFamily="34" charset="0"/>
                <a:cs typeface="Times New Roman" panose="02020603050405020304" pitchFamily="18" charset="0"/>
              </a:rPr>
              <a:t>Asistencia técnica de Cooperación Alemana al Desarrollo [GIZ]</a:t>
            </a:r>
            <a:br>
              <a:rPr lang="es-PE" sz="2200" cap="small" dirty="0" smtClean="0">
                <a:solidFill>
                  <a:srgbClr val="FFC000"/>
                </a:solidFill>
                <a:latin typeface="Arial Narrow" panose="020B0606020202030204" pitchFamily="34" charset="0"/>
                <a:cs typeface="Times New Roman" panose="02020603050405020304" pitchFamily="18" charset="0"/>
              </a:rPr>
            </a:br>
            <a:r>
              <a:rPr lang="es-PE" sz="2200" cap="small" dirty="0">
                <a:solidFill>
                  <a:srgbClr val="FFC000"/>
                </a:solidFill>
                <a:latin typeface="Arial Narrow" panose="020B0606020202030204" pitchFamily="34" charset="0"/>
                <a:cs typeface="Times New Roman" panose="02020603050405020304" pitchFamily="18" charset="0"/>
              </a:rPr>
              <a:t/>
            </a:r>
            <a:br>
              <a:rPr lang="es-PE" sz="2200" cap="small" dirty="0">
                <a:solidFill>
                  <a:srgbClr val="FFC000"/>
                </a:solidFill>
                <a:latin typeface="Arial Narrow" panose="020B0606020202030204" pitchFamily="34" charset="0"/>
                <a:cs typeface="Times New Roman" panose="02020603050405020304" pitchFamily="18" charset="0"/>
              </a:rPr>
            </a:br>
            <a:r>
              <a:rPr lang="es-PE" sz="3500" cap="small" dirty="0" smtClean="0">
                <a:solidFill>
                  <a:srgbClr val="FFC000"/>
                </a:solidFill>
                <a:latin typeface="Arial Narrow" panose="020B0606020202030204" pitchFamily="34" charset="0"/>
                <a:cs typeface="Times New Roman" panose="02020603050405020304" pitchFamily="18" charset="0"/>
              </a:rPr>
              <a:t>Curso: </a:t>
            </a:r>
            <a:br>
              <a:rPr lang="es-PE" sz="3500" cap="small" dirty="0" smtClean="0">
                <a:solidFill>
                  <a:srgbClr val="FFC000"/>
                </a:solidFill>
                <a:latin typeface="Arial Narrow" panose="020B0606020202030204" pitchFamily="34" charset="0"/>
                <a:cs typeface="Times New Roman" panose="02020603050405020304" pitchFamily="18" charset="0"/>
              </a:rPr>
            </a:br>
            <a:r>
              <a:rPr lang="es-PE" sz="3700" b="1" cap="small" dirty="0" smtClean="0">
                <a:solidFill>
                  <a:srgbClr val="FFC000"/>
                </a:solidFill>
                <a:latin typeface="Arial Narrow" panose="020B0606020202030204" pitchFamily="34" charset="0"/>
                <a:cs typeface="Times New Roman" panose="02020603050405020304" pitchFamily="18" charset="0"/>
              </a:rPr>
              <a:t>DELITO DE LAVADO DE ACTIVOS Y </a:t>
            </a:r>
            <a:br>
              <a:rPr lang="es-PE" sz="3700" b="1" cap="small" dirty="0" smtClean="0">
                <a:solidFill>
                  <a:srgbClr val="FFC000"/>
                </a:solidFill>
                <a:latin typeface="Arial Narrow" panose="020B0606020202030204" pitchFamily="34" charset="0"/>
                <a:cs typeface="Times New Roman" panose="02020603050405020304" pitchFamily="18" charset="0"/>
              </a:rPr>
            </a:br>
            <a:r>
              <a:rPr lang="es-PE" sz="3700" b="1" cap="small" dirty="0" smtClean="0">
                <a:solidFill>
                  <a:srgbClr val="FFC000"/>
                </a:solidFill>
                <a:latin typeface="Arial Narrow" panose="020B0606020202030204" pitchFamily="34" charset="0"/>
                <a:cs typeface="Times New Roman" panose="02020603050405020304" pitchFamily="18" charset="0"/>
              </a:rPr>
              <a:t>FINANCIACIÓN DEL TERRORIMO</a:t>
            </a:r>
            <a:endParaRPr lang="es-PE" sz="3700" b="1" i="1" cap="small" dirty="0">
              <a:solidFill>
                <a:srgbClr val="FFC000"/>
              </a:solidFill>
              <a:latin typeface="Arial Narrow" panose="020B0606020202030204" pitchFamily="34" charset="0"/>
              <a:cs typeface="Times New Roman" panose="02020603050405020304" pitchFamily="18"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85798"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smtClean="0">
                <a:solidFill>
                  <a:schemeClr val="bg1">
                    <a:lumMod val="75000"/>
                  </a:schemeClr>
                </a:solidFill>
              </a:rPr>
              <a:t>Fidel </a:t>
            </a:r>
            <a:r>
              <a:rPr lang="es-PE" sz="3200" b="1" cap="small" dirty="0">
                <a:solidFill>
                  <a:schemeClr val="bg1">
                    <a:lumMod val="75000"/>
                  </a:schemeClr>
                </a:solidFill>
              </a:rPr>
              <a:t>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564" y="384329"/>
            <a:ext cx="1652202" cy="1652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83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 y="440748"/>
            <a:ext cx="7771268" cy="1219200"/>
          </a:xfrm>
        </p:spPr>
        <p:txBody>
          <a:bodyPr>
            <a:noAutofit/>
          </a:bodyPr>
          <a:lstStyle/>
          <a:p>
            <a:pPr algn="ctr"/>
            <a:r>
              <a:rPr lang="es-PE" sz="2800" b="1" cap="small" dirty="0" smtClean="0">
                <a:latin typeface="Arial Narrow" panose="020B0606020202030204" pitchFamily="34" charset="0"/>
              </a:rPr>
              <a:t>I.2) Convenciones </a:t>
            </a:r>
            <a:r>
              <a:rPr lang="es-PE" sz="2800" b="1" cap="small" dirty="0">
                <a:latin typeface="Arial Narrow" panose="020B0606020202030204" pitchFamily="34" charset="0"/>
              </a:rPr>
              <a:t>de </a:t>
            </a:r>
            <a:r>
              <a:rPr lang="es-PE" sz="2800" b="1" cap="small" dirty="0" smtClean="0">
                <a:latin typeface="Arial Narrow" panose="020B0606020202030204" pitchFamily="34" charset="0"/>
              </a:rPr>
              <a:t>las Naciones Unidas vinculantes en materia de lavado de activos</a:t>
            </a:r>
            <a:endParaRPr lang="es-PE" sz="2800" b="1" cap="small" dirty="0">
              <a:latin typeface="Arial Narrow" panose="020B0606020202030204" pitchFamily="34" charset="0"/>
            </a:endParaRPr>
          </a:p>
        </p:txBody>
      </p:sp>
      <p:sp>
        <p:nvSpPr>
          <p:cNvPr id="3" name="Marcador de contenido 2"/>
          <p:cNvSpPr>
            <a:spLocks noGrp="1"/>
          </p:cNvSpPr>
          <p:nvPr>
            <p:ph idx="1"/>
          </p:nvPr>
        </p:nvSpPr>
        <p:spPr>
          <a:xfrm>
            <a:off x="381000" y="1688523"/>
            <a:ext cx="8258175" cy="4502727"/>
          </a:xfrm>
          <a:solidFill>
            <a:schemeClr val="bg1"/>
          </a:solidFill>
        </p:spPr>
        <p:txBody>
          <a:bodyPr>
            <a:normAutofit/>
          </a:bodyPr>
          <a:lstStyle/>
          <a:p>
            <a:pPr marL="0" indent="0" algn="just">
              <a:buNone/>
            </a:pPr>
            <a:endParaRPr lang="es-PE" sz="1000" b="1" u="sng" cap="small" dirty="0" smtClean="0"/>
          </a:p>
          <a:p>
            <a:pPr algn="just"/>
            <a:r>
              <a:rPr lang="es-PE" sz="2600" b="1" u="sng" cap="small" dirty="0" smtClean="0"/>
              <a:t>Convención de Viena de 1988</a:t>
            </a:r>
            <a:r>
              <a:rPr lang="es-PE" sz="2600" b="1" cap="small" dirty="0" smtClean="0"/>
              <a:t>: </a:t>
            </a:r>
            <a:r>
              <a:rPr lang="es-PE" sz="2600" b="1" i="1" cap="small" dirty="0" smtClean="0"/>
              <a:t>Convención contra el tráfico ilícito de estupefacientes y sustancias psicotrópicas</a:t>
            </a:r>
            <a:r>
              <a:rPr lang="es-PE" sz="2600" dirty="0" smtClean="0"/>
              <a:t> </a:t>
            </a:r>
            <a:r>
              <a:rPr lang="es-PE" sz="2200" dirty="0"/>
              <a:t>[</a:t>
            </a:r>
            <a:r>
              <a:rPr lang="es-PE" sz="2200" dirty="0" err="1"/>
              <a:t>RLeg</a:t>
            </a:r>
            <a:r>
              <a:rPr lang="es-PE" sz="2200" dirty="0"/>
              <a:t> 25352, de 26/Nov/1991</a:t>
            </a:r>
            <a:r>
              <a:rPr lang="es-PE" sz="2200" dirty="0" smtClean="0"/>
              <a:t>]</a:t>
            </a:r>
            <a:r>
              <a:rPr lang="es-PE" sz="2200" dirty="0"/>
              <a:t>.</a:t>
            </a:r>
            <a:r>
              <a:rPr lang="es-PE" sz="2200" dirty="0" smtClean="0"/>
              <a:t> </a:t>
            </a:r>
          </a:p>
          <a:p>
            <a:pPr marL="0" indent="0" algn="just">
              <a:buNone/>
            </a:pPr>
            <a:endParaRPr lang="es-PE" sz="1000" dirty="0" smtClean="0"/>
          </a:p>
          <a:p>
            <a:pPr algn="just"/>
            <a:r>
              <a:rPr lang="es-PE" sz="2600" b="1" u="sng" cap="small" dirty="0"/>
              <a:t>Convención de Palermo de 2000</a:t>
            </a:r>
            <a:r>
              <a:rPr lang="es-PE" sz="2600" b="1" cap="small" dirty="0"/>
              <a:t>: </a:t>
            </a:r>
            <a:r>
              <a:rPr lang="es-PE" sz="2600" b="1" i="1" cap="small" dirty="0"/>
              <a:t>Convención contra la Delincuencia Organizada Transnacional </a:t>
            </a:r>
            <a:r>
              <a:rPr lang="es-PE" sz="2200" dirty="0"/>
              <a:t>[</a:t>
            </a:r>
            <a:r>
              <a:rPr lang="es-PE" sz="2200" dirty="0" err="1"/>
              <a:t>RLeg</a:t>
            </a:r>
            <a:r>
              <a:rPr lang="es-PE" sz="2200" dirty="0"/>
              <a:t> 27527, de 08/Oct/2001</a:t>
            </a:r>
            <a:r>
              <a:rPr lang="es-PE" sz="2200" dirty="0" smtClean="0"/>
              <a:t>].</a:t>
            </a:r>
          </a:p>
          <a:p>
            <a:pPr marL="0" indent="0" algn="just">
              <a:buNone/>
            </a:pPr>
            <a:endParaRPr lang="es-PE" sz="1000" dirty="0" smtClean="0"/>
          </a:p>
          <a:p>
            <a:pPr algn="just"/>
            <a:r>
              <a:rPr lang="es-PE" sz="2600" b="1" u="sng" cap="small" dirty="0"/>
              <a:t>Convención de Mérida de 2003</a:t>
            </a:r>
            <a:r>
              <a:rPr lang="es-PE" sz="2600" b="1" cap="small" dirty="0"/>
              <a:t>: </a:t>
            </a:r>
            <a:r>
              <a:rPr lang="es-PE" sz="2600" b="1" i="1" cap="small" dirty="0"/>
              <a:t>Convención contra la Corrupción</a:t>
            </a:r>
            <a:r>
              <a:rPr lang="es-PE" sz="2600" dirty="0"/>
              <a:t> </a:t>
            </a:r>
            <a:r>
              <a:rPr lang="es-PE" sz="2200" dirty="0"/>
              <a:t>[</a:t>
            </a:r>
            <a:r>
              <a:rPr lang="es-PE" sz="2200" dirty="0" err="1"/>
              <a:t>RLeg</a:t>
            </a:r>
            <a:r>
              <a:rPr lang="es-PE" sz="2200" dirty="0"/>
              <a:t> 28357, de 06/Oct/2004</a:t>
            </a:r>
            <a:r>
              <a:rPr lang="es-PE" sz="2200" dirty="0" smtClean="0"/>
              <a:t>]</a:t>
            </a:r>
            <a:r>
              <a:rPr lang="es-PE" sz="2200" i="1" dirty="0" smtClean="0"/>
              <a:t>.</a:t>
            </a:r>
            <a:endParaRPr lang="es-PE" sz="22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68883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90945" y="1399308"/>
            <a:ext cx="8492837" cy="5282045"/>
          </a:xfrm>
          <a:solidFill>
            <a:schemeClr val="bg1"/>
          </a:solidFill>
        </p:spPr>
        <p:txBody>
          <a:bodyPr>
            <a:noAutofit/>
          </a:bodyPr>
          <a:lstStyle/>
          <a:p>
            <a:pPr algn="just"/>
            <a:r>
              <a:rPr lang="es-PE" sz="2300" b="1" dirty="0"/>
              <a:t>Arbitrariedad e ilegalidad del Oficio Circular Nº </a:t>
            </a:r>
            <a:r>
              <a:rPr lang="es-ES" sz="2300" b="1" dirty="0"/>
              <a:t>024-2013-MP-FN-SEGF, del 15/</a:t>
            </a:r>
            <a:r>
              <a:rPr lang="es-ES" sz="2300" b="1" dirty="0" err="1"/>
              <a:t>May</a:t>
            </a:r>
            <a:r>
              <a:rPr lang="es-ES" sz="2300" b="1" dirty="0"/>
              <a:t>/2013 (pues incorpora irregularmente una exigencia no prevista en la ley)</a:t>
            </a:r>
            <a:r>
              <a:rPr lang="es-PE" sz="2300" b="1" dirty="0"/>
              <a:t>:</a:t>
            </a:r>
            <a:r>
              <a:rPr lang="es-PE" sz="2300" dirty="0"/>
              <a:t> </a:t>
            </a:r>
            <a:r>
              <a:rPr lang="es-ES" sz="2300" dirty="0"/>
              <a:t>El Secretario General de la FN, dirigiéndose a los Presidentes de las Juntas de Fiscales Superiores de los Distritos Fiscales, sostuvo: </a:t>
            </a:r>
            <a:r>
              <a:rPr lang="es-ES" sz="2300" i="1" dirty="0"/>
              <a:t>“Tengo el agrado de dirigirme a ustedes, por especial encargo del señor FN, a fin de indicarles que, conforme al establecido en el art. 10 del </a:t>
            </a:r>
            <a:r>
              <a:rPr lang="es-ES" sz="2300" i="1" dirty="0" err="1"/>
              <a:t>DLeg</a:t>
            </a:r>
            <a:r>
              <a:rPr lang="es-ES" sz="2300" i="1" dirty="0"/>
              <a:t> N° 1106..., el lavado de activos es un delito autónomo, </a:t>
            </a:r>
            <a:r>
              <a:rPr lang="es-ES" sz="2300" i="1" u="sng" dirty="0"/>
              <a:t>y no tiene delito fuente</a:t>
            </a:r>
            <a:r>
              <a:rPr lang="es-ES" sz="2300" i="1" dirty="0"/>
              <a:t>, por lo que para su investigación y procesamiento no es necesario que las actividades criminales que produjeron... los bienes... hayan sido descubiertas, se encuentren sometidas a investigación, proceso judicial o hayan sido previamente objeto de prueba o de sentencia condenatoria. En tal sentido, solicito... se sirvan instruir a los señores Fiscales a cargo de las investigaciones sobre lavado de activos de cada uno de sus Distritos Fiscales, con la finalidad que se dé estricto cumplimiento a lo dispuesto por dicha norma, bajo responsabilidad de comunicar a las Fiscalías Desconcentradas de Control Interno su no observancia..</a:t>
            </a:r>
            <a:r>
              <a:rPr lang="es-PE" sz="2300" i="1" dirty="0"/>
              <a:t>.”.</a:t>
            </a:r>
          </a:p>
          <a:p>
            <a:pPr algn="just"/>
            <a:endParaRPr lang="es-PE" sz="100" dirty="0"/>
          </a:p>
          <a:p>
            <a:pPr marL="0" indent="0" algn="just">
              <a:buNone/>
            </a:pPr>
            <a:endParaRPr lang="es-PE" sz="100" dirty="0"/>
          </a:p>
        </p:txBody>
      </p:sp>
      <p:sp>
        <p:nvSpPr>
          <p:cNvPr id="5" name="Título 4"/>
          <p:cNvSpPr>
            <a:spLocks noGrp="1"/>
          </p:cNvSpPr>
          <p:nvPr>
            <p:ph type="title" idx="4294967295"/>
          </p:nvPr>
        </p:nvSpPr>
        <p:spPr>
          <a:xfrm>
            <a:off x="585843" y="585438"/>
            <a:ext cx="6528955" cy="762000"/>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7091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30777" y="1496290"/>
            <a:ext cx="8524465" cy="5169205"/>
          </a:xfrm>
          <a:solidFill>
            <a:schemeClr val="bg1"/>
          </a:solidFill>
        </p:spPr>
        <p:txBody>
          <a:bodyPr>
            <a:noAutofit/>
          </a:bodyPr>
          <a:lstStyle/>
          <a:p>
            <a:pPr algn="just"/>
            <a:r>
              <a:rPr lang="es-ES" sz="2300" b="1" dirty="0"/>
              <a:t>Ausencia de mayor número de condenas no se fundamenta por la exigencia normativa del delito fuente en el tipo (base y agravado) del lavado, casos como España demuestran lo contrario</a:t>
            </a:r>
            <a:r>
              <a:rPr lang="es-PE" sz="2300" b="1" dirty="0"/>
              <a:t>:</a:t>
            </a:r>
            <a:r>
              <a:rPr lang="es-PE" sz="2300" dirty="0"/>
              <a:t> En la legislación penal española (art. 301 CP) el tipo penal exige claramente al delito precedente (</a:t>
            </a:r>
            <a:r>
              <a:rPr lang="es-PE" sz="2300" i="1" dirty="0"/>
              <a:t>“</a:t>
            </a:r>
            <a:r>
              <a:rPr lang="es-ES" sz="2300" i="1" dirty="0"/>
              <a:t>El que adquiera, posea, utilice, convierta, o transmita bienes, sabiendo que éstos tienen su origen en una </a:t>
            </a:r>
            <a:r>
              <a:rPr lang="es-ES" sz="2300" b="1" i="1" u="sng" dirty="0"/>
              <a:t>actividad delictiva</a:t>
            </a:r>
            <a:r>
              <a:rPr lang="es-ES" sz="2300" i="1" dirty="0"/>
              <a:t>, cometida por él o por tercera persona...”</a:t>
            </a:r>
            <a:r>
              <a:rPr lang="es-PE" sz="2300" dirty="0"/>
              <a:t>), sin embargo, en su sistema judicial se obtiene número importante de condenas, tal como lo reconoce el GAFI. </a:t>
            </a:r>
          </a:p>
          <a:p>
            <a:pPr marL="803275" indent="0" algn="just">
              <a:buNone/>
            </a:pPr>
            <a:r>
              <a:rPr lang="es-PE" sz="2300" dirty="0"/>
              <a:t>En el </a:t>
            </a:r>
            <a:r>
              <a:rPr lang="es-ES" sz="2300" dirty="0"/>
              <a:t>Informe GAFI de Evaluación Mutua (Dic/2014) concluyó que </a:t>
            </a:r>
            <a:r>
              <a:rPr lang="es-ES" sz="2300" i="1" dirty="0"/>
              <a:t>“España tiene </a:t>
            </a:r>
            <a:r>
              <a:rPr lang="es-ES" sz="2300" i="1" u="sng" dirty="0"/>
              <a:t>resultados muy satisfactorios en la obtención de condenas</a:t>
            </a:r>
            <a:r>
              <a:rPr lang="es-ES" sz="2300" i="1" dirty="0"/>
              <a:t>”</a:t>
            </a:r>
            <a:r>
              <a:rPr lang="es-ES" sz="2300" dirty="0"/>
              <a:t>. </a:t>
            </a:r>
            <a:r>
              <a:rPr lang="es-ES" sz="2300" i="1" dirty="0"/>
              <a:t>“España presenta muchas de las características de un </a:t>
            </a:r>
            <a:r>
              <a:rPr lang="es-ES" sz="2300" i="1" u="sng" dirty="0"/>
              <a:t>sistema eficaz</a:t>
            </a:r>
            <a:r>
              <a:rPr lang="es-ES" sz="2300" i="1" dirty="0"/>
              <a:t>, en particular en lo que respecta a su </a:t>
            </a:r>
            <a:r>
              <a:rPr lang="es-ES" sz="2300" i="1" u="sng" dirty="0"/>
              <a:t>capacidad para </a:t>
            </a:r>
            <a:r>
              <a:rPr lang="es-ES" sz="2300" i="1" dirty="0"/>
              <a:t>investigar, perseguir y </a:t>
            </a:r>
            <a:r>
              <a:rPr lang="es-ES" sz="2300" i="1" u="sng" dirty="0"/>
              <a:t>llevar a juicio con éxito los delitos de blanqueo </a:t>
            </a:r>
            <a:r>
              <a:rPr lang="es-ES" sz="2300" i="1" dirty="0"/>
              <a:t>de capitales a todos los niveles, especialmente en casos relacionados con delitos que generan grandes beneficios”.</a:t>
            </a:r>
            <a:endParaRPr lang="es-PE" sz="2300" i="1" dirty="0"/>
          </a:p>
          <a:p>
            <a:pPr algn="just"/>
            <a:endParaRPr lang="es-PE" sz="100" dirty="0"/>
          </a:p>
          <a:p>
            <a:pPr marL="0" indent="0" algn="just">
              <a:buNone/>
            </a:pPr>
            <a:endParaRPr lang="es-PE" sz="100" dirty="0"/>
          </a:p>
        </p:txBody>
      </p:sp>
      <p:sp>
        <p:nvSpPr>
          <p:cNvPr id="5" name="Título 4"/>
          <p:cNvSpPr>
            <a:spLocks noGrp="1"/>
          </p:cNvSpPr>
          <p:nvPr>
            <p:ph type="title" idx="4294967295"/>
          </p:nvPr>
        </p:nvSpPr>
        <p:spPr>
          <a:xfrm>
            <a:off x="330777" y="706497"/>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9117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1965" y="3088739"/>
            <a:ext cx="7583054" cy="1411072"/>
          </a:xfrm>
        </p:spPr>
        <p:txBody>
          <a:bodyPr anchor="t"/>
          <a:lstStyle/>
          <a:p>
            <a:pPr marL="539750" indent="-539750"/>
            <a:r>
              <a:rPr lang="es-PE" sz="3300" b="1" cap="small" dirty="0" smtClean="0">
                <a:solidFill>
                  <a:srgbClr val="FFC000"/>
                </a:solidFill>
                <a:latin typeface="Arial Narrow" panose="020B0606020202030204" pitchFamily="34" charset="0"/>
              </a:rPr>
              <a:t>II) AUTONOMÍA DEL DELITO DE LAVADO DE ACTIVOS Y PRUEBA DE LA ACTIVIDAD CRIMINAL PREVIA</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02519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98764" y="1468581"/>
            <a:ext cx="8077200" cy="5001491"/>
          </a:xfrm>
          <a:solidFill>
            <a:schemeClr val="bg1"/>
          </a:solidFill>
        </p:spPr>
        <p:txBody>
          <a:bodyPr>
            <a:noAutofit/>
          </a:bodyPr>
          <a:lstStyle/>
          <a:p>
            <a:pPr algn="just"/>
            <a:r>
              <a:rPr lang="es-ES" sz="2500" b="1" u="sng" cap="all" dirty="0"/>
              <a:t>Autonomía procesal</a:t>
            </a:r>
            <a:r>
              <a:rPr lang="es-PE" sz="2500" b="1" dirty="0"/>
              <a:t>:</a:t>
            </a:r>
            <a:r>
              <a:rPr lang="es-PE" sz="2500" dirty="0"/>
              <a:t> </a:t>
            </a:r>
          </a:p>
          <a:p>
            <a:pPr marL="263525" indent="0" algn="just">
              <a:buNone/>
            </a:pPr>
            <a:r>
              <a:rPr lang="es-PE" sz="2500" dirty="0"/>
              <a:t>Se aprecia con toda claridad que </a:t>
            </a:r>
            <a:r>
              <a:rPr lang="es-PE" sz="2500" b="1" dirty="0"/>
              <a:t>el citado art. 10, primer párrafo, contiene un conjunto de reglas dirigidas a la investigación, procesamiento y sanción autónoma del lavado de activos, </a:t>
            </a:r>
            <a:r>
              <a:rPr lang="es-PE" sz="2500" b="1" i="1" dirty="0"/>
              <a:t>“...sin que sea necesario que las actividades criminales que produjeron el dinero, los bienes, efectos o ganancias hayan sido...”</a:t>
            </a:r>
            <a:r>
              <a:rPr lang="es-PE" sz="2500" b="1" dirty="0"/>
              <a:t>: </a:t>
            </a:r>
          </a:p>
          <a:p>
            <a:pPr marL="1317625" indent="-514350" algn="just">
              <a:buAutoNum type="romanLcParenR"/>
            </a:pPr>
            <a:r>
              <a:rPr lang="es-PE" sz="2500" b="1" i="1" u="sng" dirty="0" smtClean="0"/>
              <a:t>Descubiertas</a:t>
            </a:r>
            <a:r>
              <a:rPr lang="es-PE" sz="2500" dirty="0"/>
              <a:t>; </a:t>
            </a:r>
          </a:p>
          <a:p>
            <a:pPr marL="1317625" indent="-514350" algn="just">
              <a:buAutoNum type="romanLcParenR"/>
            </a:pPr>
            <a:r>
              <a:rPr lang="es-PE" sz="2500" b="1" i="1" u="sng" dirty="0"/>
              <a:t>Sometidas a investigación</a:t>
            </a:r>
            <a:r>
              <a:rPr lang="es-PE" sz="2500" dirty="0"/>
              <a:t>; </a:t>
            </a:r>
          </a:p>
          <a:p>
            <a:pPr marL="1317625" indent="-514350" algn="just">
              <a:buAutoNum type="romanLcParenR"/>
            </a:pPr>
            <a:r>
              <a:rPr lang="es-PE" sz="2500" b="1" i="1" u="sng" dirty="0"/>
              <a:t>Sometidas a proceso judicial</a:t>
            </a:r>
            <a:r>
              <a:rPr lang="es-PE" sz="2500" dirty="0"/>
              <a:t>; </a:t>
            </a:r>
          </a:p>
          <a:p>
            <a:pPr marL="1317625" indent="-514350" algn="just">
              <a:buAutoNum type="romanLcParenR"/>
            </a:pPr>
            <a:r>
              <a:rPr lang="es-PE" sz="2500" b="1" i="1" u="sng" dirty="0"/>
              <a:t>Previamente objeto de prueba</a:t>
            </a:r>
            <a:r>
              <a:rPr lang="es-PE" sz="2500" dirty="0"/>
              <a:t>; </a:t>
            </a:r>
          </a:p>
          <a:p>
            <a:pPr marL="1317625" indent="-514350" algn="just">
              <a:buAutoNum type="romanLcParenR"/>
            </a:pPr>
            <a:r>
              <a:rPr lang="es-PE" sz="2500" b="1" i="1" u="sng" dirty="0"/>
              <a:t>Previamente objeto de condena</a:t>
            </a:r>
            <a:r>
              <a:rPr lang="es-PE" sz="2500" dirty="0"/>
              <a:t>.</a:t>
            </a:r>
            <a:endParaRPr lang="es-PE" sz="2500" i="1" dirty="0"/>
          </a:p>
          <a:p>
            <a:pPr algn="just"/>
            <a:endParaRPr lang="es-PE" sz="2500" dirty="0"/>
          </a:p>
          <a:p>
            <a:pPr marL="803275" indent="0" algn="just">
              <a:buNone/>
            </a:pPr>
            <a:endParaRPr lang="es-PE" sz="2500" i="1" dirty="0"/>
          </a:p>
          <a:p>
            <a:pPr algn="just"/>
            <a:endParaRPr lang="es-PE" sz="100" dirty="0"/>
          </a:p>
          <a:p>
            <a:pPr marL="0" indent="0" algn="just">
              <a:buNone/>
            </a:pPr>
            <a:endParaRPr lang="es-PE" sz="100" dirty="0"/>
          </a:p>
        </p:txBody>
      </p:sp>
      <p:sp>
        <p:nvSpPr>
          <p:cNvPr id="6" name="Título 4">
            <a:extLst>
              <a:ext uri="{FF2B5EF4-FFF2-40B4-BE49-F238E27FC236}">
                <a16:creationId xmlns:a16="http://schemas.microsoft.com/office/drawing/2014/main" id="{3BF62D5A-EF9E-44A7-8680-61E19D058F73}"/>
              </a:ext>
            </a:extLst>
          </p:cNvPr>
          <p:cNvSpPr txBox="1">
            <a:spLocks/>
          </p:cNvSpPr>
          <p:nvPr/>
        </p:nvSpPr>
        <p:spPr>
          <a:xfrm>
            <a:off x="330777" y="706497"/>
            <a:ext cx="6528955" cy="6234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dirty="0"/>
              <a:t>Cuestiones </a:t>
            </a:r>
            <a:r>
              <a:rPr lang="es-ES" sz="3000" dirty="0" smtClean="0"/>
              <a:t>relevantes</a:t>
            </a:r>
            <a:endParaRPr lang="es-ES" sz="30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94879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74073" y="1399309"/>
            <a:ext cx="8201891" cy="5282045"/>
          </a:xfrm>
          <a:solidFill>
            <a:schemeClr val="bg1"/>
          </a:solidFill>
        </p:spPr>
        <p:txBody>
          <a:bodyPr>
            <a:noAutofit/>
          </a:bodyPr>
          <a:lstStyle/>
          <a:p>
            <a:pPr algn="just"/>
            <a:r>
              <a:rPr lang="es-ES" sz="2300" b="1" u="sng" cap="all" dirty="0"/>
              <a:t>Autonomía SUSTANCIAL</a:t>
            </a:r>
            <a:r>
              <a:rPr lang="es-PE" sz="2300" b="1" dirty="0"/>
              <a:t>:</a:t>
            </a:r>
            <a:r>
              <a:rPr lang="es-PE" sz="2300" dirty="0"/>
              <a:t> </a:t>
            </a:r>
          </a:p>
          <a:p>
            <a:pPr marL="263525" indent="0" algn="just">
              <a:buNone/>
            </a:pPr>
            <a:r>
              <a:rPr lang="es-ES" sz="2300" dirty="0"/>
              <a:t>El lavado de activos entraña un injusto material propio, independiente y diferenciado de las actividades criminales que produjeron los bienes objeto de los ulteriores actos de legitimación aparente. </a:t>
            </a:r>
            <a:r>
              <a:rPr lang="es-PE" sz="2300" dirty="0"/>
              <a:t>Desde un enfoque sustantivo, los efectos del carácter autónomo de este delito son:</a:t>
            </a:r>
          </a:p>
          <a:p>
            <a:pPr marL="0" indent="0" algn="just">
              <a:buNone/>
            </a:pPr>
            <a:endParaRPr lang="es-PE" sz="100" dirty="0"/>
          </a:p>
          <a:p>
            <a:pPr marL="803275" indent="-444500" algn="just">
              <a:buAutoNum type="romanLcParenR"/>
              <a:tabLst>
                <a:tab pos="803275" algn="l"/>
              </a:tabLst>
            </a:pPr>
            <a:r>
              <a:rPr lang="es-ES" sz="2300" dirty="0"/>
              <a:t>Que el lavado presenta un injusto material y un bien jurídico diferenciado de aquel que produjo los activos. </a:t>
            </a:r>
          </a:p>
          <a:p>
            <a:pPr marL="803275" indent="-444500" algn="just">
              <a:buAutoNum type="romanLcParenR"/>
              <a:tabLst>
                <a:tab pos="803275" algn="l"/>
              </a:tabLst>
            </a:pPr>
            <a:r>
              <a:rPr lang="es-ES" sz="2300" dirty="0"/>
              <a:t>Que el injusto del lavado es diferenciable de los delitos post-ejecutivos de receptación o encubrimiento, así como del delito de enriquecimiento ilícito. </a:t>
            </a:r>
          </a:p>
          <a:p>
            <a:pPr marL="803275" indent="-444500" algn="just">
              <a:buAutoNum type="romanLcParenR"/>
              <a:tabLst>
                <a:tab pos="803275" algn="l"/>
              </a:tabLst>
            </a:pPr>
            <a:r>
              <a:rPr lang="es-ES" sz="2300" dirty="0"/>
              <a:t>Que el interviniente en el delito previo puede efectuar actos típicos de un delito plenamente autónomo al que produjo los rendimientos (viabilidad típica del </a:t>
            </a:r>
            <a:r>
              <a:rPr lang="es-ES" sz="2300" dirty="0" err="1"/>
              <a:t>autolavado</a:t>
            </a:r>
            <a:r>
              <a:rPr lang="es-ES" sz="2300" dirty="0"/>
              <a:t>). </a:t>
            </a:r>
          </a:p>
          <a:p>
            <a:pPr marL="803275" indent="-444500" algn="just">
              <a:buAutoNum type="romanLcParenR"/>
              <a:tabLst>
                <a:tab pos="803275" algn="l"/>
              </a:tabLst>
            </a:pPr>
            <a:r>
              <a:rPr lang="es-ES" sz="2300" dirty="0"/>
              <a:t>Que la penalidad del lavado no depende de la del delito fuente</a:t>
            </a:r>
            <a:r>
              <a:rPr lang="es-PE" sz="2300" dirty="0"/>
              <a:t>.</a:t>
            </a:r>
            <a:endParaRPr lang="es-PE" sz="2300" i="1" dirty="0"/>
          </a:p>
          <a:p>
            <a:pPr algn="just"/>
            <a:endParaRPr lang="es-PE" sz="100" dirty="0"/>
          </a:p>
          <a:p>
            <a:pPr marL="803275" indent="0" algn="just">
              <a:buNone/>
            </a:pPr>
            <a:endParaRPr lang="es-PE" sz="2300" i="1" dirty="0"/>
          </a:p>
          <a:p>
            <a:pPr algn="just"/>
            <a:endParaRPr lang="es-PE" sz="100" dirty="0"/>
          </a:p>
          <a:p>
            <a:pPr marL="0" indent="0" algn="just">
              <a:buNone/>
            </a:pPr>
            <a:endParaRPr lang="es-PE" sz="100" dirty="0"/>
          </a:p>
        </p:txBody>
      </p:sp>
      <p:sp>
        <p:nvSpPr>
          <p:cNvPr id="5" name="Título 4"/>
          <p:cNvSpPr>
            <a:spLocks noGrp="1"/>
          </p:cNvSpPr>
          <p:nvPr>
            <p:ph type="title" idx="4294967295"/>
          </p:nvPr>
        </p:nvSpPr>
        <p:spPr>
          <a:xfrm>
            <a:off x="568036" y="609600"/>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0787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4796" y="526473"/>
            <a:ext cx="7061351" cy="1219200"/>
          </a:xfrm>
        </p:spPr>
        <p:txBody>
          <a:bodyPr>
            <a:noAutofit/>
          </a:bodyPr>
          <a:lstStyle/>
          <a:p>
            <a:r>
              <a:rPr lang="es-PE" sz="2800" b="1" cap="small" dirty="0">
                <a:latin typeface="Arial Narrow" panose="020B0606020202030204" pitchFamily="34" charset="0"/>
              </a:rPr>
              <a:t>La prueba </a:t>
            </a:r>
            <a:r>
              <a:rPr lang="es-PE" sz="2800" b="1" cap="small" dirty="0" smtClean="0">
                <a:latin typeface="Arial Narrow" panose="020B0606020202030204" pitchFamily="34" charset="0"/>
              </a:rPr>
              <a:t>del acto criminal previo y sobre los elementos típicos del lavado de activos</a:t>
            </a:r>
            <a:endParaRPr lang="es-PE" sz="2800" b="1" cap="small" dirty="0">
              <a:latin typeface="Arial Narrow" panose="020B0606020202030204" pitchFamily="34" charset="0"/>
            </a:endParaRPr>
          </a:p>
        </p:txBody>
      </p:sp>
      <p:sp>
        <p:nvSpPr>
          <p:cNvPr id="3" name="Marcador de contenido 2"/>
          <p:cNvSpPr>
            <a:spLocks noGrp="1"/>
          </p:cNvSpPr>
          <p:nvPr>
            <p:ph idx="1"/>
          </p:nvPr>
        </p:nvSpPr>
        <p:spPr>
          <a:xfrm>
            <a:off x="300898" y="1924334"/>
            <a:ext cx="8096067" cy="4599296"/>
          </a:xfrm>
          <a:solidFill>
            <a:schemeClr val="bg1"/>
          </a:solidFill>
        </p:spPr>
        <p:txBody>
          <a:bodyPr>
            <a:normAutofit/>
          </a:bodyPr>
          <a:lstStyle/>
          <a:p>
            <a:pPr marL="0" indent="0" algn="ctr">
              <a:buNone/>
            </a:pPr>
            <a:r>
              <a:rPr lang="es-PE" sz="3300" b="1" i="1" dirty="0" smtClean="0"/>
              <a:t>¿CUÁL ES EL MÉTODO DE PRUEBA QUE VIABILIZA LA ACREDITACIÓN DEL ACTO CRIMINAL PREVIO (ELEMENTO TÍPICO)?</a:t>
            </a:r>
          </a:p>
          <a:p>
            <a:pPr marL="0" indent="0" algn="ctr">
              <a:buNone/>
            </a:pPr>
            <a:r>
              <a:rPr lang="es-PE" sz="3300" b="1" i="1" dirty="0" smtClean="0"/>
              <a:t> </a:t>
            </a:r>
          </a:p>
          <a:p>
            <a:pPr marL="0" indent="0" algn="ctr">
              <a:buNone/>
            </a:pPr>
            <a:r>
              <a:rPr lang="es-PE" sz="3300" b="1" i="1" dirty="0" smtClean="0"/>
              <a:t>¿CUÁLES SON LOS INDICIOS MÁS RELEVANTES PARA CONSTRUIR PROBATORIAMENTE LA PROCEDENCIA DELICTUOSA DE LOS ACTIVOS?</a:t>
            </a:r>
            <a:endParaRPr lang="es-PE" sz="3300" b="1"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98085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74073" y="1482436"/>
            <a:ext cx="8201891" cy="4987636"/>
          </a:xfrm>
          <a:solidFill>
            <a:schemeClr val="bg1"/>
          </a:solidFill>
        </p:spPr>
        <p:txBody>
          <a:bodyPr>
            <a:noAutofit/>
          </a:bodyPr>
          <a:lstStyle/>
          <a:p>
            <a:pPr marL="263525" indent="0" algn="just">
              <a:buNone/>
            </a:pPr>
            <a:r>
              <a:rPr lang="es-PE" sz="2500" dirty="0"/>
              <a:t>La acreditación de los elementos típicos del lavado de activos exige cuando menos la concurrencia de </a:t>
            </a:r>
            <a:r>
              <a:rPr lang="es-PE" sz="2500" b="1" dirty="0"/>
              <a:t>indicios sólidos y concluyentes </a:t>
            </a:r>
            <a:r>
              <a:rPr lang="es-PE" sz="2500" dirty="0"/>
              <a:t>que permitan inferir, más allá de toda duda razonable, la procedencia delictiva de los bienes, la intervención del imputado en los hechos atribuidos como conductas típicas de lavado y los elementos subjetivos derivados del tipo de injusto. En los supuestos más simples, aunque menos frecuentes, las “actividades criminales” precedentes al lavado de activos (el delito fuente) pueden encontrarse probadas mediante sentencia previa, aunque ello no constituye una exigencia procesal –de carácter prejudicial– que se derive de nuestro derecho positivo o del </a:t>
            </a:r>
            <a:r>
              <a:rPr lang="es-PE" sz="2500" i="1" dirty="0" err="1"/>
              <a:t>hard</a:t>
            </a:r>
            <a:r>
              <a:rPr lang="es-PE" sz="2500" i="1" dirty="0"/>
              <a:t> </a:t>
            </a:r>
            <a:r>
              <a:rPr lang="es-PE" sz="2500" dirty="0"/>
              <a:t>o</a:t>
            </a:r>
            <a:r>
              <a:rPr lang="es-PE" sz="2500" i="1" dirty="0"/>
              <a:t> </a:t>
            </a:r>
            <a:r>
              <a:rPr lang="es-PE" sz="2500" i="1" dirty="0" err="1"/>
              <a:t>soft</a:t>
            </a:r>
            <a:r>
              <a:rPr lang="es-PE" sz="2500" i="1" dirty="0"/>
              <a:t> </a:t>
            </a:r>
            <a:r>
              <a:rPr lang="es-PE" sz="2500" i="1" dirty="0" err="1"/>
              <a:t>law</a:t>
            </a:r>
            <a:r>
              <a:rPr lang="es-ES" sz="2500" dirty="0"/>
              <a:t>.</a:t>
            </a:r>
            <a:endParaRPr lang="es-PE" sz="2500" dirty="0"/>
          </a:p>
        </p:txBody>
      </p:sp>
      <p:sp>
        <p:nvSpPr>
          <p:cNvPr id="5" name="Título 4"/>
          <p:cNvSpPr>
            <a:spLocks noGrp="1"/>
          </p:cNvSpPr>
          <p:nvPr>
            <p:ph type="title" idx="4294967295"/>
          </p:nvPr>
        </p:nvSpPr>
        <p:spPr>
          <a:xfrm>
            <a:off x="1314449" y="346364"/>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2389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60219" y="1335506"/>
            <a:ext cx="8201891" cy="4885186"/>
          </a:xfrm>
          <a:solidFill>
            <a:schemeClr val="bg1"/>
          </a:solidFill>
        </p:spPr>
        <p:txBody>
          <a:bodyPr>
            <a:noAutofit/>
          </a:bodyPr>
          <a:lstStyle/>
          <a:p>
            <a:pPr algn="just"/>
            <a:r>
              <a:rPr lang="es-PE" sz="2500" dirty="0"/>
              <a:t>Con relación a los </a:t>
            </a:r>
            <a:r>
              <a:rPr lang="es-PE" sz="2500" b="1" dirty="0"/>
              <a:t>indicios</a:t>
            </a:r>
            <a:r>
              <a:rPr lang="es-PE" sz="2500" dirty="0"/>
              <a:t>, la Corte Suprema –mediante precedente vinculante recaído sobre el R.N. Nº 1912-2005-Piura (del 06/Set/2005, FJ 4)–, estableció que: “(a) </a:t>
            </a:r>
            <a:r>
              <a:rPr lang="es-PE" sz="2500" i="1" dirty="0"/>
              <a:t>el </a:t>
            </a:r>
            <a:r>
              <a:rPr lang="es-PE" sz="2500" b="1" i="1" dirty="0"/>
              <a:t>hecho base ha de estar plenamente probado</a:t>
            </a:r>
            <a:r>
              <a:rPr lang="es-PE" sz="2500" b="1" dirty="0"/>
              <a:t> </a:t>
            </a:r>
            <a:r>
              <a:rPr lang="es-PE" sz="2500" dirty="0"/>
              <a:t>por los diversos medios de prueba que autoriza la ley, pues de lo contrario sería una mera sospecha sin sustento real alguno; (b) </a:t>
            </a:r>
            <a:r>
              <a:rPr lang="es-PE" sz="2500" b="1" i="1" dirty="0"/>
              <a:t>deben ser plurales</a:t>
            </a:r>
            <a:r>
              <a:rPr lang="es-PE" sz="2500" dirty="0"/>
              <a:t>, o </a:t>
            </a:r>
            <a:r>
              <a:rPr lang="es-PE" sz="2500" b="1" i="1" dirty="0"/>
              <a:t>excepcionalmente únicos pero de una singular fuerza acreditativa</a:t>
            </a:r>
            <a:r>
              <a:rPr lang="es-PE" sz="2500" dirty="0"/>
              <a:t>; (c) también </a:t>
            </a:r>
            <a:r>
              <a:rPr lang="es-PE" sz="2500" b="1" i="1" dirty="0"/>
              <a:t>concomitantes</a:t>
            </a:r>
            <a:r>
              <a:rPr lang="es-PE" sz="2500" dirty="0"/>
              <a:t> al hecho que se trata de probar...; y, (d) </a:t>
            </a:r>
            <a:r>
              <a:rPr lang="es-PE" sz="2500" b="1" i="1" dirty="0"/>
              <a:t>deben estar interrelacionados</a:t>
            </a:r>
            <a:r>
              <a:rPr lang="es-PE" sz="2500" dirty="0"/>
              <a:t>, cuando sean varios, de modo que se refuercen entre sí y que no excluyan el hecho consecuencia...”. Entre los indicios más relevantes, que han sido puestos de relieve en el Acuerdo Plenario Nº 03-2010/CJ-116 (FJ 34), se tienen:</a:t>
            </a:r>
            <a:endParaRPr lang="es-ES" sz="2500" dirty="0"/>
          </a:p>
          <a:p>
            <a:pPr marL="0" indent="0" algn="just">
              <a:buNone/>
            </a:pPr>
            <a:endParaRPr lang="es-PE" sz="2300" dirty="0"/>
          </a:p>
        </p:txBody>
      </p:sp>
      <p:sp>
        <p:nvSpPr>
          <p:cNvPr id="5" name="Título 4"/>
          <p:cNvSpPr>
            <a:spLocks noGrp="1"/>
          </p:cNvSpPr>
          <p:nvPr>
            <p:ph type="title" idx="4294967295"/>
          </p:nvPr>
        </p:nvSpPr>
        <p:spPr>
          <a:xfrm>
            <a:off x="1314449" y="346364"/>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34495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98764" y="1468581"/>
            <a:ext cx="8077200" cy="5001491"/>
          </a:xfrm>
          <a:solidFill>
            <a:schemeClr val="bg1"/>
          </a:solidFill>
        </p:spPr>
        <p:txBody>
          <a:bodyPr>
            <a:noAutofit/>
          </a:bodyPr>
          <a:lstStyle/>
          <a:p>
            <a:pPr algn="just"/>
            <a:r>
              <a:rPr lang="es-ES" sz="2500" b="1" u="sng" cap="all" dirty="0"/>
              <a:t>INDICIOS DE LAVADO Y SOBRE EL DELITO FUENTE</a:t>
            </a:r>
            <a:r>
              <a:rPr lang="es-PE" sz="2500" b="1" dirty="0"/>
              <a:t>:</a:t>
            </a:r>
            <a:r>
              <a:rPr lang="es-PE" sz="2500" dirty="0"/>
              <a:t> </a:t>
            </a:r>
          </a:p>
          <a:p>
            <a:pPr marL="263525" indent="0" algn="just">
              <a:buNone/>
            </a:pPr>
            <a:r>
              <a:rPr lang="es-PE" sz="2500" dirty="0"/>
              <a:t>Se aprecia con toda claridad que el citado art. 10, primer párrafo, contiene un conjunto de reglas dirigidas a la investigación, procesamiento y sanción autónoma del lavado de activos, </a:t>
            </a:r>
            <a:r>
              <a:rPr lang="es-PE" sz="2500" i="1" dirty="0"/>
              <a:t>“...sin que sea necesario que las actividades criminales que produjeron el dinero, los bienes, efectos o ganancias hayan sido...”.</a:t>
            </a:r>
          </a:p>
          <a:p>
            <a:pPr marL="263525" indent="0" algn="just">
              <a:buNone/>
            </a:pPr>
            <a:endParaRPr lang="es-PE" sz="2500" i="1" dirty="0"/>
          </a:p>
          <a:p>
            <a:pPr marL="720725" indent="-457200" algn="just">
              <a:buAutoNum type="alphaLcParenR"/>
            </a:pPr>
            <a:r>
              <a:rPr lang="es-PE" sz="2500" dirty="0"/>
              <a:t>Los </a:t>
            </a:r>
            <a:r>
              <a:rPr lang="es-PE" sz="2500" b="1" i="1" dirty="0"/>
              <a:t>indicios relativos al incremento inusual del patrimonio del imputado</a:t>
            </a:r>
            <a:r>
              <a:rPr lang="es-PE" sz="2500" dirty="0"/>
              <a:t>. La casuística aquí identifica a la adquisición de inmuebles y bienes en general sin que el involucrado se encuentre en condiciones materiales para disponer de suficientes ingresos lícitos –que expliquen las referidas adquisiciones o compras de bienes–.</a:t>
            </a:r>
          </a:p>
          <a:p>
            <a:pPr marL="0" indent="0" algn="just">
              <a:buNone/>
            </a:pPr>
            <a:endParaRPr lang="es-PE" sz="2500" dirty="0"/>
          </a:p>
        </p:txBody>
      </p:sp>
      <p:sp>
        <p:nvSpPr>
          <p:cNvPr id="5" name="Título 4"/>
          <p:cNvSpPr>
            <a:spLocks noGrp="1"/>
          </p:cNvSpPr>
          <p:nvPr>
            <p:ph type="title" idx="4294967295"/>
          </p:nvPr>
        </p:nvSpPr>
        <p:spPr>
          <a:xfrm>
            <a:off x="1272886" y="609600"/>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43939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69232" y="1524000"/>
            <a:ext cx="8301789" cy="4624137"/>
          </a:xfrm>
          <a:solidFill>
            <a:schemeClr val="bg1"/>
          </a:solidFill>
        </p:spPr>
        <p:txBody>
          <a:bodyPr>
            <a:noAutofit/>
          </a:bodyPr>
          <a:lstStyle/>
          <a:p>
            <a:pPr algn="just"/>
            <a:r>
              <a:rPr lang="es-ES" sz="2500" b="1" u="sng" cap="all" dirty="0"/>
              <a:t>INDICIOS DE LAVADO Y SOBRE EL DELITO FUENTE</a:t>
            </a:r>
            <a:r>
              <a:rPr lang="es-PE" sz="2500" b="1" dirty="0"/>
              <a:t>:</a:t>
            </a:r>
            <a:r>
              <a:rPr lang="es-PE" sz="2500" dirty="0"/>
              <a:t> </a:t>
            </a:r>
          </a:p>
          <a:p>
            <a:pPr marL="263525" indent="0" algn="just">
              <a:buNone/>
            </a:pPr>
            <a:r>
              <a:rPr lang="es-PE" sz="2500" b="1" dirty="0"/>
              <a:t>b)</a:t>
            </a:r>
            <a:r>
              <a:rPr lang="es-PE" sz="2500" dirty="0"/>
              <a:t> Los </a:t>
            </a:r>
            <a:r>
              <a:rPr lang="es-PE" sz="2500" b="1" i="1" dirty="0"/>
              <a:t>indicios relativos al manejo de cantidades de dinero</a:t>
            </a:r>
            <a:r>
              <a:rPr lang="es-PE" sz="2500" dirty="0"/>
              <a:t>, esto es, debe valorarse la tenencia o administración de dinero en elevadas cantidades, así como el empleo de testaferros y de cuentas bancarias en diferentes países distintos al de residencia del titular de las mismas. </a:t>
            </a:r>
          </a:p>
          <a:p>
            <a:pPr marL="263525" indent="0" algn="just">
              <a:buNone/>
            </a:pPr>
            <a:r>
              <a:rPr lang="es-PE" sz="2500" dirty="0"/>
              <a:t>Entre estas actividades se tienen, por ejemplo, la posesión, el traslado o transporte de dinero en efectivo –incluso instrumentos financieros negociables emitidos al portador– en sumas importantes, cuya procedencia no puede ser justificada. Así también, representará este tipo de indicios las transferencias de dinero que puedan efectuarse hacia paraísos fiscales.</a:t>
            </a:r>
            <a:endParaRPr lang="es-ES" sz="2500" dirty="0"/>
          </a:p>
          <a:p>
            <a:pPr marL="0" indent="0" algn="just">
              <a:buNone/>
            </a:pPr>
            <a:endParaRPr lang="es-PE" sz="2500" dirty="0"/>
          </a:p>
        </p:txBody>
      </p:sp>
      <p:sp>
        <p:nvSpPr>
          <p:cNvPr id="5" name="Título 4"/>
          <p:cNvSpPr>
            <a:spLocks noGrp="1"/>
          </p:cNvSpPr>
          <p:nvPr>
            <p:ph type="title" idx="4294967295"/>
          </p:nvPr>
        </p:nvSpPr>
        <p:spPr>
          <a:xfrm>
            <a:off x="1272886" y="609600"/>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61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2900" y="1666875"/>
            <a:ext cx="8448674" cy="4829175"/>
          </a:xfrm>
          <a:solidFill>
            <a:schemeClr val="bg1"/>
          </a:solidFill>
        </p:spPr>
        <p:txBody>
          <a:bodyPr>
            <a:normAutofit/>
          </a:bodyPr>
          <a:lstStyle/>
          <a:p>
            <a:pPr algn="just"/>
            <a:r>
              <a:rPr lang="es-PE" sz="2400" b="1" dirty="0" smtClean="0"/>
              <a:t>Aprobada por el Perú mediante </a:t>
            </a:r>
            <a:r>
              <a:rPr lang="es-PE" sz="2400" b="1" dirty="0" err="1" smtClean="0"/>
              <a:t>RLeg</a:t>
            </a:r>
            <a:r>
              <a:rPr lang="es-PE" sz="2400" b="1" dirty="0" smtClean="0"/>
              <a:t> N° 25352 </a:t>
            </a:r>
            <a:r>
              <a:rPr lang="es-PE" sz="2400" dirty="0" smtClean="0"/>
              <a:t>(del 26/Nov/1991).</a:t>
            </a:r>
          </a:p>
          <a:p>
            <a:pPr algn="just"/>
            <a:r>
              <a:rPr lang="es-PE" sz="2400" dirty="0" smtClean="0"/>
              <a:t>Constituye el </a:t>
            </a:r>
            <a:r>
              <a:rPr lang="es-PE" sz="2400" dirty="0"/>
              <a:t>antecedente más importante en materia de represión del lavado de activos procedentes del </a:t>
            </a:r>
            <a:r>
              <a:rPr lang="es-PE" sz="2400" dirty="0" smtClean="0"/>
              <a:t>TID. Fue </a:t>
            </a:r>
            <a:r>
              <a:rPr lang="es-PE" sz="2400" dirty="0"/>
              <a:t>empleada por los sucesivos documentos del </a:t>
            </a:r>
            <a:r>
              <a:rPr lang="es-PE" sz="2400" i="1" dirty="0" err="1"/>
              <a:t>soft</a:t>
            </a:r>
            <a:r>
              <a:rPr lang="es-PE" sz="2400" dirty="0"/>
              <a:t> y </a:t>
            </a:r>
            <a:r>
              <a:rPr lang="es-PE" sz="2400" i="1" dirty="0" err="1"/>
              <a:t>hard</a:t>
            </a:r>
            <a:r>
              <a:rPr lang="es-PE" sz="2400" i="1" dirty="0"/>
              <a:t> </a:t>
            </a:r>
            <a:r>
              <a:rPr lang="es-PE" sz="2400" i="1" dirty="0" err="1"/>
              <a:t>law</a:t>
            </a:r>
            <a:r>
              <a:rPr lang="es-PE" sz="2400" i="1" dirty="0"/>
              <a:t> </a:t>
            </a:r>
            <a:r>
              <a:rPr lang="es-PE" sz="2400" dirty="0"/>
              <a:t>del ámbito </a:t>
            </a:r>
            <a:r>
              <a:rPr lang="es-PE" sz="2400" dirty="0" smtClean="0"/>
              <a:t>internacional. </a:t>
            </a:r>
          </a:p>
          <a:p>
            <a:pPr algn="just"/>
            <a:r>
              <a:rPr lang="es-PE" sz="2400" dirty="0" smtClean="0"/>
              <a:t>Si </a:t>
            </a:r>
            <a:r>
              <a:rPr lang="es-PE" sz="2400" dirty="0"/>
              <a:t>bien su aprobación dependió de la negociación de 106 países miembros de la </a:t>
            </a:r>
            <a:r>
              <a:rPr lang="es-PE" sz="2400" dirty="0" smtClean="0"/>
              <a:t>ONU, </a:t>
            </a:r>
            <a:r>
              <a:rPr lang="es-PE" sz="2400" dirty="0"/>
              <a:t>no obstante, el diseño político criminal antidrogas –en cuyo apéndice se encontraba el lavado de activos– fue dirigido desde los EE.UU. por la administración del ex Presidente Ronald Reagan (mandatario de dicho país de 1981 a 1989</a:t>
            </a:r>
            <a:r>
              <a:rPr lang="es-PE" sz="2400" dirty="0" smtClean="0"/>
              <a:t>).</a:t>
            </a:r>
          </a:p>
          <a:p>
            <a:pPr algn="just"/>
            <a:r>
              <a:rPr lang="es-PE" sz="2400" dirty="0" smtClean="0"/>
              <a:t>En virtud </a:t>
            </a:r>
            <a:r>
              <a:rPr lang="es-PE" sz="2400" dirty="0"/>
              <a:t>de dicha Convención, se obligó a todos los miembros de </a:t>
            </a:r>
            <a:r>
              <a:rPr lang="es-PE" sz="2400" dirty="0" smtClean="0"/>
              <a:t>la ONU a adoptar</a:t>
            </a:r>
            <a:r>
              <a:rPr lang="es-PE" sz="2400" dirty="0"/>
              <a:t>, en sus derechos internos, las disposiciones pertinentes para sancionar las actividades de aprovechamiento de los beneficios derivados del </a:t>
            </a:r>
            <a:r>
              <a:rPr lang="es-PE" sz="2400" dirty="0" smtClean="0"/>
              <a:t>TID.</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a:spLocks noGrp="1"/>
          </p:cNvSpPr>
          <p:nvPr>
            <p:ph type="title"/>
          </p:nvPr>
        </p:nvSpPr>
        <p:spPr>
          <a:xfrm>
            <a:off x="257175" y="2373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I.2.1) </a:t>
            </a:r>
            <a:r>
              <a:rPr lang="es-PE" sz="2500" b="1" cap="small" dirty="0" smtClean="0">
                <a:latin typeface="Arial Narrow" panose="020B0606020202030204" pitchFamily="34" charset="0"/>
                <a:cs typeface="Aparajita" panose="020B0604020202020204" pitchFamily="34" charset="0"/>
              </a:rPr>
              <a:t>Convención de Viena de 1988</a:t>
            </a:r>
            <a:r>
              <a:rPr lang="es-PE" sz="2500" cap="small" dirty="0" smtClean="0">
                <a:latin typeface="Arial Narrow" panose="020B0606020202030204" pitchFamily="34" charset="0"/>
                <a:cs typeface="Aparajita" panose="020B0604020202020204" pitchFamily="34" charset="0"/>
              </a:rPr>
              <a:t>: Convención de las NNUU contra </a:t>
            </a:r>
            <a:r>
              <a:rPr lang="es-PE" sz="2500" cap="small" dirty="0">
                <a:latin typeface="Arial Narrow" panose="020B0606020202030204" pitchFamily="34" charset="0"/>
                <a:cs typeface="Aparajita" panose="020B0604020202020204" pitchFamily="34" charset="0"/>
              </a:rPr>
              <a:t>el tráfico ilícito de estupefacientes y sustancias psicotrópicas</a:t>
            </a:r>
          </a:p>
        </p:txBody>
      </p:sp>
    </p:spTree>
    <p:extLst>
      <p:ext uri="{BB962C8B-B14F-4D97-AF65-F5344CB8AC3E}">
        <p14:creationId xmlns:p14="http://schemas.microsoft.com/office/powerpoint/2010/main" val="15975344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512618" y="1316182"/>
            <a:ext cx="8312727" cy="5209309"/>
          </a:xfrm>
          <a:solidFill>
            <a:schemeClr val="bg1"/>
          </a:solidFill>
        </p:spPr>
        <p:txBody>
          <a:bodyPr>
            <a:noAutofit/>
          </a:bodyPr>
          <a:lstStyle/>
          <a:p>
            <a:pPr algn="just"/>
            <a:r>
              <a:rPr lang="es-ES" sz="2400" b="1" u="sng" cap="all" dirty="0"/>
              <a:t>INDICIOS DE </a:t>
            </a:r>
            <a:r>
              <a:rPr lang="es-ES" sz="2400" b="1" u="sng" cap="all" dirty="0" smtClean="0"/>
              <a:t>LAVADO</a:t>
            </a:r>
            <a:r>
              <a:rPr lang="es-PE" sz="2400" b="1" dirty="0" smtClean="0"/>
              <a:t>:</a:t>
            </a:r>
          </a:p>
          <a:p>
            <a:pPr marL="0" indent="0" algn="just">
              <a:buNone/>
            </a:pPr>
            <a:r>
              <a:rPr lang="es-PE" sz="2400" b="1" dirty="0" smtClean="0"/>
              <a:t>c)</a:t>
            </a:r>
            <a:r>
              <a:rPr lang="es-PE" sz="2400" dirty="0" smtClean="0"/>
              <a:t> El </a:t>
            </a:r>
            <a:r>
              <a:rPr lang="es-PE" sz="2400" b="1" i="1" dirty="0" smtClean="0"/>
              <a:t>indicio de la ausencia o notoria insuficiencia de negocios o actividades económicas lícitas </a:t>
            </a:r>
            <a:r>
              <a:rPr lang="es-PE" sz="2400" i="1" dirty="0" smtClean="0"/>
              <a:t>que justifiquen razonablemente el incremento patrimonial</a:t>
            </a:r>
            <a:r>
              <a:rPr lang="es-PE" sz="2400" dirty="0" smtClean="0"/>
              <a:t> o las </a:t>
            </a:r>
            <a:r>
              <a:rPr lang="es-PE" sz="2400" i="1" dirty="0" smtClean="0"/>
              <a:t>transmisiones</a:t>
            </a:r>
            <a:r>
              <a:rPr lang="es-PE" sz="2400" dirty="0" smtClean="0"/>
              <a:t> dinerarias efectuadas por el imputado como presunto autor de lavado de activos.</a:t>
            </a:r>
          </a:p>
          <a:p>
            <a:pPr marL="0" indent="0" algn="just">
              <a:buNone/>
            </a:pPr>
            <a:r>
              <a:rPr lang="es-PE" sz="2400" b="1" dirty="0" smtClean="0"/>
              <a:t>d</a:t>
            </a:r>
            <a:r>
              <a:rPr lang="es-PE" sz="2400" b="1" dirty="0"/>
              <a:t>)</a:t>
            </a:r>
            <a:r>
              <a:rPr lang="es-PE" sz="2400" dirty="0"/>
              <a:t> El </a:t>
            </a:r>
            <a:r>
              <a:rPr lang="es-PE" sz="2400" b="1" i="1" dirty="0"/>
              <a:t>indicio de oportunidad o vinculación para delinquir</a:t>
            </a:r>
            <a:r>
              <a:rPr lang="es-PE" sz="2400" dirty="0"/>
              <a:t>. Éste se basa en la evidencia de relaciones o vínculos del imputado, sea con las actividades delictivas previas propias o de cercanos, o vinculaciones con las personas o grupos relacionados con actos criminales productores de rendimientos económicos. Ese vínculo (contactos familiares o personales, préstamos de vehículos, amistad con condenados). Deberá evaluarse si durante el tiempo de duración de dicho vínculo con las actividades delictivas o con tales personas, se constata un aumento injustificado de patrimonio o la inexistencia de negocios lícitos que lo justifiquen</a:t>
            </a:r>
            <a:r>
              <a:rPr lang="es-ES" sz="2400" dirty="0"/>
              <a:t>.</a:t>
            </a:r>
          </a:p>
          <a:p>
            <a:pPr marL="0" indent="0" algn="just">
              <a:buNone/>
            </a:pPr>
            <a:endParaRPr lang="es-PE" sz="2400" dirty="0"/>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49271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872835" y="1316183"/>
            <a:ext cx="7661565" cy="4471006"/>
          </a:xfrm>
          <a:solidFill>
            <a:schemeClr val="bg1"/>
          </a:solidFill>
        </p:spPr>
        <p:txBody>
          <a:bodyPr>
            <a:noAutofit/>
          </a:bodyPr>
          <a:lstStyle/>
          <a:p>
            <a:pPr algn="just"/>
            <a:r>
              <a:rPr lang="es-ES" sz="2500" b="1" u="sng" cap="all" dirty="0"/>
              <a:t>INDICIOS DE </a:t>
            </a:r>
            <a:r>
              <a:rPr lang="es-ES" sz="2500" b="1" u="sng" cap="all" dirty="0" smtClean="0"/>
              <a:t>LAVADO</a:t>
            </a:r>
            <a:r>
              <a:rPr lang="es-PE" sz="2500" b="1" dirty="0" smtClean="0"/>
              <a:t>:</a:t>
            </a:r>
            <a:endParaRPr lang="es-PE" sz="2500" dirty="0"/>
          </a:p>
          <a:p>
            <a:pPr marL="0" indent="0" algn="just">
              <a:buNone/>
            </a:pPr>
            <a:r>
              <a:rPr lang="es-PE" sz="2500" b="1" dirty="0"/>
              <a:t>e)</a:t>
            </a:r>
            <a:r>
              <a:rPr lang="es-PE" sz="2500" dirty="0"/>
              <a:t> El</a:t>
            </a:r>
            <a:r>
              <a:rPr lang="es-PE" sz="2500" b="1" dirty="0"/>
              <a:t> </a:t>
            </a:r>
            <a:r>
              <a:rPr lang="es-PE" sz="2500" b="1" i="1" dirty="0"/>
              <a:t>indicio de mala justificación</a:t>
            </a:r>
            <a:r>
              <a:rPr lang="es-PE" sz="2500" dirty="0"/>
              <a:t>. Esto es, la falta de explicación razonable del investigado o acusado acerca de sus adquisiciones y el destino que pensaba darles o sobre las anómalas operaciones detectadas. No debe sin embargo considerarse a esta ausencia de explicaciones razonables del imputado como un único indicio que soporte una acusación por lavado de activos o motive una eventual condena. El valor probatorio atribuible al silencio del acusado o a la inverosimilitud de su relato o coartada es –destaca </a:t>
            </a:r>
            <a:r>
              <a:rPr lang="es-PE" sz="2500" cap="small" dirty="0"/>
              <a:t>Miranda </a:t>
            </a:r>
            <a:r>
              <a:rPr lang="es-PE" sz="2500" cap="small" dirty="0" err="1"/>
              <a:t>Estrampes</a:t>
            </a:r>
            <a:r>
              <a:rPr lang="es-PE" sz="2500" dirty="0"/>
              <a:t>– “meramente argumentativo”.</a:t>
            </a:r>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85662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382137" y="3088739"/>
            <a:ext cx="7902882" cy="1411072"/>
          </a:xfrm>
        </p:spPr>
        <p:txBody>
          <a:bodyPr anchor="t"/>
          <a:lstStyle/>
          <a:p>
            <a:pPr marL="539750" indent="-539750"/>
            <a:r>
              <a:rPr lang="es-PE" sz="3300" b="1" cap="small" dirty="0" smtClean="0">
                <a:solidFill>
                  <a:srgbClr val="FFC000"/>
                </a:solidFill>
                <a:latin typeface="Arial Narrow" panose="020B0606020202030204" pitchFamily="34" charset="0"/>
              </a:rPr>
              <a:t>III) CUESTIONES DE EXTRATERRITORIALIDAD DEL DELITO FUENTE</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19364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68490" y="1316182"/>
            <a:ext cx="8456855" cy="5209309"/>
          </a:xfrm>
          <a:solidFill>
            <a:schemeClr val="bg1"/>
          </a:solidFill>
        </p:spPr>
        <p:txBody>
          <a:bodyPr>
            <a:noAutofit/>
          </a:bodyPr>
          <a:lstStyle/>
          <a:p>
            <a:pPr marL="0" indent="0" algn="just">
              <a:buNone/>
            </a:pPr>
            <a:r>
              <a:rPr lang="es-PE" i="1" u="sng" dirty="0" err="1" smtClean="0"/>
              <a:t>Hard</a:t>
            </a:r>
            <a:r>
              <a:rPr lang="es-PE" i="1" u="sng" dirty="0" smtClean="0"/>
              <a:t> </a:t>
            </a:r>
            <a:r>
              <a:rPr lang="es-PE" i="1" u="sng" dirty="0" err="1" smtClean="0"/>
              <a:t>law</a:t>
            </a:r>
            <a:r>
              <a:rPr lang="es-PE" dirty="0" smtClean="0"/>
              <a:t>: Convenciones </a:t>
            </a:r>
            <a:r>
              <a:rPr lang="es-PE" dirty="0"/>
              <a:t>de Palermo de 2000 (art. 6, inc. 2, </a:t>
            </a:r>
            <a:r>
              <a:rPr lang="es-PE" dirty="0" err="1"/>
              <a:t>lit.</a:t>
            </a:r>
            <a:r>
              <a:rPr lang="es-PE" dirty="0"/>
              <a:t> c) y de Mérida de 2003 (art. 23, inc. 2, </a:t>
            </a:r>
            <a:r>
              <a:rPr lang="es-PE" dirty="0" err="1"/>
              <a:t>lit.</a:t>
            </a:r>
            <a:r>
              <a:rPr lang="es-PE" dirty="0"/>
              <a:t> c</a:t>
            </a:r>
            <a:r>
              <a:rPr lang="es-PE" dirty="0" smtClean="0"/>
              <a:t>): </a:t>
            </a:r>
            <a:r>
              <a:rPr lang="es-PE" b="1" i="1" dirty="0" smtClean="0"/>
              <a:t>“</a:t>
            </a:r>
            <a:r>
              <a:rPr lang="es-PE" b="1" i="1" dirty="0"/>
              <a:t>los delitos determinantes incluirán los delitos cometidos tanto dentro como fuera de la jurisdicción del Estado Parte interesado”</a:t>
            </a:r>
            <a:r>
              <a:rPr lang="es-PE" dirty="0"/>
              <a:t>. </a:t>
            </a:r>
            <a:endParaRPr lang="es-PE" dirty="0" smtClean="0"/>
          </a:p>
          <a:p>
            <a:pPr marL="0" indent="0" algn="just">
              <a:buNone/>
            </a:pPr>
            <a:r>
              <a:rPr lang="es-PE" i="1" u="sng" dirty="0" err="1" smtClean="0"/>
              <a:t>Soft</a:t>
            </a:r>
            <a:r>
              <a:rPr lang="es-PE" i="1" u="sng" dirty="0" smtClean="0"/>
              <a:t> </a:t>
            </a:r>
            <a:r>
              <a:rPr lang="es-PE" i="1" u="sng" dirty="0" err="1" smtClean="0"/>
              <a:t>law</a:t>
            </a:r>
            <a:r>
              <a:rPr lang="es-PE" dirty="0" smtClean="0"/>
              <a:t>: Recomendación </a:t>
            </a:r>
            <a:r>
              <a:rPr lang="es-PE" dirty="0"/>
              <a:t>Nº 3 del GAFI (5ª Nota Interpretativa</a:t>
            </a:r>
            <a:r>
              <a:rPr lang="es-PE" dirty="0" smtClean="0"/>
              <a:t>): </a:t>
            </a:r>
            <a:r>
              <a:rPr lang="es-PE" b="1" i="1" dirty="0" smtClean="0"/>
              <a:t>“</a:t>
            </a:r>
            <a:r>
              <a:rPr lang="es-PE" b="1" i="1" dirty="0"/>
              <a:t>los delitos predicados para el lavado de activos deben extenderse a la conducta que ocurrió en otro país</a:t>
            </a:r>
            <a:r>
              <a:rPr lang="es-PE" b="1" i="1" dirty="0" smtClean="0"/>
              <a:t>”</a:t>
            </a:r>
            <a:r>
              <a:rPr lang="es-PE" dirty="0" smtClean="0"/>
              <a:t>. </a:t>
            </a:r>
          </a:p>
          <a:p>
            <a:pPr marL="0" indent="0" algn="just">
              <a:buNone/>
            </a:pPr>
            <a:r>
              <a:rPr lang="es-PE" dirty="0" smtClean="0"/>
              <a:t>Reglamento </a:t>
            </a:r>
            <a:r>
              <a:rPr lang="es-PE" dirty="0"/>
              <a:t>Modelo de la CICAD-OEA (art. 4</a:t>
            </a:r>
            <a:r>
              <a:rPr lang="es-PE" dirty="0" smtClean="0"/>
              <a:t>): el </a:t>
            </a:r>
            <a:r>
              <a:rPr lang="es-PE" dirty="0"/>
              <a:t>lavado será investigado, enjuiciado o sancionado </a:t>
            </a:r>
            <a:r>
              <a:rPr lang="es-PE" b="1" dirty="0" smtClean="0"/>
              <a:t>independientemente </a:t>
            </a:r>
            <a:r>
              <a:rPr lang="es-PE" b="1" dirty="0"/>
              <a:t>de que los delitos previos caracterizados por su gravedad </a:t>
            </a:r>
            <a:r>
              <a:rPr lang="es-PE" b="1" i="1" dirty="0"/>
              <a:t>“hayan ocurrido en otra jurisdicción territorial”</a:t>
            </a:r>
            <a:r>
              <a:rPr lang="es-PE" b="1" dirty="0"/>
              <a:t>.</a:t>
            </a:r>
            <a:endParaRPr lang="es-PE" sz="2400" b="1" dirty="0"/>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41012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77421" y="1316182"/>
            <a:ext cx="8800323" cy="5541818"/>
          </a:xfrm>
          <a:solidFill>
            <a:schemeClr val="bg1"/>
          </a:solidFill>
        </p:spPr>
        <p:txBody>
          <a:bodyPr>
            <a:noAutofit/>
          </a:bodyPr>
          <a:lstStyle/>
          <a:p>
            <a:pPr marL="0" indent="0" algn="just">
              <a:buNone/>
            </a:pPr>
            <a:r>
              <a:rPr lang="es-PE" b="1" dirty="0" smtClean="0"/>
              <a:t>España</a:t>
            </a:r>
            <a:r>
              <a:rPr lang="es-PE" dirty="0" smtClean="0"/>
              <a:t> </a:t>
            </a:r>
            <a:r>
              <a:rPr lang="es-PE" dirty="0"/>
              <a:t>(art. 301, inc. 4, del CP), se establece que el blanqueo de capitales será punible </a:t>
            </a:r>
            <a:r>
              <a:rPr lang="es-PE" b="1" i="1" u="sng" dirty="0"/>
              <a:t>“aunque el delito del que provinieren los bienes... hubiese sido cometido, total o parcialmente, en el extranjero”</a:t>
            </a:r>
            <a:r>
              <a:rPr lang="es-PE" b="1" dirty="0"/>
              <a:t>.</a:t>
            </a:r>
            <a:r>
              <a:rPr lang="es-PE" dirty="0"/>
              <a:t> </a:t>
            </a:r>
            <a:endParaRPr lang="es-PE" dirty="0" smtClean="0"/>
          </a:p>
          <a:p>
            <a:pPr marL="0" indent="0" algn="just">
              <a:buNone/>
            </a:pPr>
            <a:r>
              <a:rPr lang="es-PE" dirty="0" smtClean="0"/>
              <a:t>Similares disposiciones en </a:t>
            </a:r>
            <a:r>
              <a:rPr lang="es-PE" b="1" dirty="0" smtClean="0"/>
              <a:t>Alemania</a:t>
            </a:r>
            <a:r>
              <a:rPr lang="es-PE" dirty="0" smtClean="0"/>
              <a:t> </a:t>
            </a:r>
            <a:r>
              <a:rPr lang="es-PE" dirty="0"/>
              <a:t>(§ 261, apartado 8, del </a:t>
            </a:r>
            <a:r>
              <a:rPr lang="es-PE" dirty="0" err="1"/>
              <a:t>StGB</a:t>
            </a:r>
            <a:r>
              <a:rPr lang="es-PE" dirty="0"/>
              <a:t>), </a:t>
            </a:r>
            <a:r>
              <a:rPr lang="es-PE" b="1" dirty="0"/>
              <a:t>Suiza</a:t>
            </a:r>
            <a:r>
              <a:rPr lang="es-PE" dirty="0"/>
              <a:t> (art. 305</a:t>
            </a:r>
            <a:r>
              <a:rPr lang="es-PE" baseline="30000" dirty="0"/>
              <a:t>bis</a:t>
            </a:r>
            <a:r>
              <a:rPr lang="es-PE" dirty="0"/>
              <a:t>, apartado 3, del CP) y </a:t>
            </a:r>
            <a:r>
              <a:rPr lang="es-PE" b="1" dirty="0"/>
              <a:t>Portugal</a:t>
            </a:r>
            <a:r>
              <a:rPr lang="es-PE" dirty="0"/>
              <a:t> (art. 368-A, inc. 4, del CP). </a:t>
            </a:r>
            <a:endParaRPr lang="es-PE" dirty="0" smtClean="0"/>
          </a:p>
          <a:p>
            <a:pPr marL="0" indent="0" algn="just">
              <a:buNone/>
            </a:pPr>
            <a:r>
              <a:rPr lang="es-PE" b="1" u="sng" dirty="0" smtClean="0"/>
              <a:t>El Perú carece de un apartado similar</a:t>
            </a:r>
            <a:r>
              <a:rPr lang="es-PE" dirty="0" smtClean="0"/>
              <a:t>. Como sí existe en </a:t>
            </a:r>
            <a:r>
              <a:rPr lang="es-PE" b="1" dirty="0" smtClean="0"/>
              <a:t>Colombia</a:t>
            </a:r>
            <a:r>
              <a:rPr lang="es-PE" dirty="0" smtClean="0"/>
              <a:t> </a:t>
            </a:r>
            <a:r>
              <a:rPr lang="es-PE" dirty="0"/>
              <a:t>(art. 323, tercer párrafo, del CP), Argentina (art. 303, inc. 5, del CP), </a:t>
            </a:r>
            <a:r>
              <a:rPr lang="es-PE" b="1" dirty="0"/>
              <a:t>Chile</a:t>
            </a:r>
            <a:r>
              <a:rPr lang="es-PE" dirty="0"/>
              <a:t> (art. 27, </a:t>
            </a:r>
            <a:r>
              <a:rPr lang="es-PE" dirty="0" err="1"/>
              <a:t>lit.</a:t>
            </a:r>
            <a:r>
              <a:rPr lang="es-PE" dirty="0"/>
              <a:t> b, segundo párrafo, de la Ley Nº </a:t>
            </a:r>
            <a:r>
              <a:rPr lang="es-PE" dirty="0" smtClean="0"/>
              <a:t>19.913, del </a:t>
            </a:r>
            <a:r>
              <a:rPr lang="es-PE" dirty="0"/>
              <a:t>18/Feb/2015), </a:t>
            </a:r>
            <a:r>
              <a:rPr lang="es-PE" b="1" dirty="0"/>
              <a:t>Brasil</a:t>
            </a:r>
            <a:r>
              <a:rPr lang="es-PE" dirty="0"/>
              <a:t> (art. 2, apartado II, de la Ley Nº 9.613, del </a:t>
            </a:r>
            <a:r>
              <a:rPr lang="es-PE" dirty="0" smtClean="0"/>
              <a:t>03/Mar/1998), </a:t>
            </a:r>
            <a:r>
              <a:rPr lang="es-PE" b="1" dirty="0"/>
              <a:t>Uruguay</a:t>
            </a:r>
            <a:r>
              <a:rPr lang="es-PE" dirty="0"/>
              <a:t> (art. 8, tercer párrafo, de la Ley Nº 17.835, del </a:t>
            </a:r>
            <a:r>
              <a:rPr lang="es-PE" dirty="0" smtClean="0"/>
              <a:t>23/Set/2004) </a:t>
            </a:r>
            <a:r>
              <a:rPr lang="es-PE" dirty="0"/>
              <a:t>y </a:t>
            </a:r>
            <a:r>
              <a:rPr lang="es-PE" b="1" dirty="0"/>
              <a:t>Bolivia</a:t>
            </a:r>
            <a:r>
              <a:rPr lang="es-PE" dirty="0"/>
              <a:t> (art. 185</a:t>
            </a:r>
            <a:r>
              <a:rPr lang="es-PE" baseline="30000" dirty="0"/>
              <a:t>bis</a:t>
            </a:r>
            <a:r>
              <a:rPr lang="es-PE" dirty="0"/>
              <a:t>, </a:t>
            </a:r>
            <a:r>
              <a:rPr lang="es-PE" dirty="0" smtClean="0"/>
              <a:t>2do </a:t>
            </a:r>
            <a:r>
              <a:rPr lang="es-PE" dirty="0" err="1" smtClean="0"/>
              <a:t>pf</a:t>
            </a:r>
            <a:r>
              <a:rPr lang="es-PE" dirty="0" smtClean="0"/>
              <a:t> CP). </a:t>
            </a:r>
            <a:endParaRPr lang="es-PE" dirty="0"/>
          </a:p>
          <a:p>
            <a:pPr marL="0" indent="0" algn="just">
              <a:buNone/>
            </a:pPr>
            <a:endParaRPr lang="es-PE" dirty="0" smtClean="0"/>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94050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68490" y="1316182"/>
            <a:ext cx="8447964" cy="5316630"/>
          </a:xfrm>
          <a:solidFill>
            <a:schemeClr val="bg1"/>
          </a:solidFill>
        </p:spPr>
        <p:txBody>
          <a:bodyPr>
            <a:noAutofit/>
          </a:bodyPr>
          <a:lstStyle/>
          <a:p>
            <a:pPr marL="0" indent="0" algn="just">
              <a:buNone/>
            </a:pPr>
            <a:r>
              <a:rPr lang="es-PE" dirty="0" smtClean="0"/>
              <a:t>Con </a:t>
            </a:r>
            <a:r>
              <a:rPr lang="es-PE" dirty="0"/>
              <a:t>relación al Perú, tanto la Convención de Palermo de 2000 (art. 6, inc. 2, </a:t>
            </a:r>
            <a:r>
              <a:rPr lang="es-PE" dirty="0" err="1"/>
              <a:t>lit.</a:t>
            </a:r>
            <a:r>
              <a:rPr lang="es-PE" dirty="0"/>
              <a:t> c) como la de Mérida de 2003 (art. 23, inc. 2, </a:t>
            </a:r>
            <a:r>
              <a:rPr lang="es-PE" dirty="0" err="1"/>
              <a:t>lit.</a:t>
            </a:r>
            <a:r>
              <a:rPr lang="es-PE" dirty="0"/>
              <a:t> c), </a:t>
            </a:r>
            <a:r>
              <a:rPr lang="es-PE" b="1" dirty="0"/>
              <a:t>establecen que la idoneidad del delito previo cometido en el extranjero dependerá de que éste </a:t>
            </a:r>
            <a:r>
              <a:rPr lang="es-PE" b="1" i="1" dirty="0"/>
              <a:t>“sea delito con arreglo al derecho interno del Estado en que se haya cometido”</a:t>
            </a:r>
            <a:r>
              <a:rPr lang="es-PE" dirty="0"/>
              <a:t>, y </a:t>
            </a:r>
            <a:r>
              <a:rPr lang="es-PE" b="1" u="sng" dirty="0"/>
              <a:t>asimismo sea </a:t>
            </a:r>
            <a:r>
              <a:rPr lang="es-PE" b="1" i="1" u="sng" dirty="0"/>
              <a:t>“delito con arreglo al derecho interno del Estado Parte que aplique o ponga en práctica el presente artículo si el delito se hubiese cometido allí</a:t>
            </a:r>
            <a:r>
              <a:rPr lang="es-PE" b="1" i="1" dirty="0" smtClean="0"/>
              <a:t>”</a:t>
            </a:r>
            <a:r>
              <a:rPr lang="es-PE" b="1" dirty="0" smtClean="0"/>
              <a:t>.</a:t>
            </a:r>
          </a:p>
          <a:p>
            <a:pPr marL="0" indent="0" algn="just">
              <a:buNone/>
            </a:pPr>
            <a:r>
              <a:rPr lang="es-PE" dirty="0"/>
              <a:t>Por tanto, </a:t>
            </a:r>
            <a:r>
              <a:rPr lang="es-PE" b="1" u="sng" dirty="0"/>
              <a:t>para nuestro derecho interno en vigor </a:t>
            </a:r>
            <a:r>
              <a:rPr lang="es-PE" dirty="0"/>
              <a:t>–de procedencia convencional– </a:t>
            </a:r>
            <a:r>
              <a:rPr lang="es-PE" b="1" u="sng" dirty="0"/>
              <a:t>es exigible la doble incriminación del delito fuente</a:t>
            </a:r>
            <a:r>
              <a:rPr lang="es-PE" dirty="0"/>
              <a:t> en caso éste haya sido cometido en el extranjero y los actos de lavado en nuestro Estado</a:t>
            </a:r>
            <a:endParaRPr lang="es-PE" b="1" dirty="0" smtClean="0"/>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smtClean="0"/>
              <a:t>DOBLE INCRIMINACIÓN</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34357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68490" y="1316182"/>
            <a:ext cx="8447964" cy="5316630"/>
          </a:xfrm>
          <a:solidFill>
            <a:schemeClr val="bg1"/>
          </a:solidFill>
        </p:spPr>
        <p:txBody>
          <a:bodyPr>
            <a:noAutofit/>
          </a:bodyPr>
          <a:lstStyle/>
          <a:p>
            <a:pPr marL="0" indent="0" algn="just">
              <a:buNone/>
            </a:pPr>
            <a:r>
              <a:rPr lang="es-PE" b="1" i="1" dirty="0" smtClean="0"/>
              <a:t>¿Y SI EL DELITO EXTRATERRITORIAL NO CONSTITUYE UN DELITO FUENTE EN DICHA JURISDICCIÓN (ESPECIALMENTE EN SISTEMAS TASADOS), CABE AÚN IMPUTAR EL DELITO DE LAVADO EN EL PERÚ?</a:t>
            </a:r>
          </a:p>
          <a:p>
            <a:pPr marL="0" indent="0" algn="just">
              <a:buNone/>
            </a:pPr>
            <a:endParaRPr lang="es-PE" b="1" i="1" dirty="0" smtClean="0"/>
          </a:p>
          <a:p>
            <a:pPr marL="0" indent="0" algn="just">
              <a:buNone/>
            </a:pPr>
            <a:r>
              <a:rPr lang="es-PE" dirty="0"/>
              <a:t>5ª Nota interpretativa de la Recomendación 3 del GAFI, </a:t>
            </a:r>
            <a:r>
              <a:rPr lang="es-PE" b="1" i="1" u="sng" dirty="0"/>
              <a:t>“Los países pueden disponer que el único prerrequisito sea que la conducta hubiera constituido un delito determinante, de haber tenido lugar internamente</a:t>
            </a:r>
            <a:r>
              <a:rPr lang="es-PE" b="1" i="1" dirty="0" smtClean="0"/>
              <a:t>”.</a:t>
            </a:r>
            <a:endParaRPr lang="es-PE" b="1" dirty="0" smtClean="0"/>
          </a:p>
        </p:txBody>
      </p:sp>
      <p:sp>
        <p:nvSpPr>
          <p:cNvPr id="5" name="Título 4"/>
          <p:cNvSpPr>
            <a:spLocks noGrp="1"/>
          </p:cNvSpPr>
          <p:nvPr>
            <p:ph type="title" idx="4294967295"/>
          </p:nvPr>
        </p:nvSpPr>
        <p:spPr>
          <a:xfrm>
            <a:off x="1259032" y="332509"/>
            <a:ext cx="6528955" cy="623455"/>
          </a:xfrm>
        </p:spPr>
        <p:txBody>
          <a:bodyPr>
            <a:normAutofit/>
          </a:bodyPr>
          <a:lstStyle/>
          <a:p>
            <a:pPr algn="ctr"/>
            <a:r>
              <a:rPr lang="es-ES" sz="3000" dirty="0" smtClean="0"/>
              <a:t>DOBLE INCRIMINACIÓN</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39726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232012" y="2388358"/>
            <a:ext cx="8485959" cy="2661314"/>
          </a:xfrm>
        </p:spPr>
        <p:txBody>
          <a:bodyPr anchor="t"/>
          <a:lstStyle/>
          <a:p>
            <a:pPr marL="539750" indent="-539750"/>
            <a:r>
              <a:rPr lang="es-PE" sz="3300" b="1" cap="small" dirty="0" smtClean="0">
                <a:solidFill>
                  <a:srgbClr val="FFC000"/>
                </a:solidFill>
                <a:latin typeface="Arial Narrow" panose="020B0606020202030204" pitchFamily="34" charset="0"/>
              </a:rPr>
              <a:t>IV) SUPUESTOS PROBLEMÁTICOS DE </a:t>
            </a:r>
            <a:br>
              <a:rPr lang="es-PE" sz="3300" b="1" cap="small" dirty="0" smtClean="0">
                <a:solidFill>
                  <a:srgbClr val="FFC000"/>
                </a:solidFill>
                <a:latin typeface="Arial Narrow" panose="020B0606020202030204" pitchFamily="34" charset="0"/>
              </a:rPr>
            </a:br>
            <a:r>
              <a:rPr lang="es-PE" sz="3300" b="1" cap="small" dirty="0" smtClean="0">
                <a:solidFill>
                  <a:srgbClr val="FFC000"/>
                </a:solidFill>
                <a:latin typeface="Arial Narrow" panose="020B0606020202030204" pitchFamily="34" charset="0"/>
              </a:rPr>
              <a:t>DELITOS FUENTE:</a:t>
            </a:r>
            <a:br>
              <a:rPr lang="es-PE" sz="3300" b="1" cap="small" dirty="0" smtClean="0">
                <a:solidFill>
                  <a:srgbClr val="FFC000"/>
                </a:solidFill>
                <a:latin typeface="Arial Narrow" panose="020B0606020202030204" pitchFamily="34" charset="0"/>
              </a:rPr>
            </a:br>
            <a:r>
              <a:rPr lang="es-PE" sz="3300" b="1" i="1" u="sng" cap="small" dirty="0" smtClean="0">
                <a:solidFill>
                  <a:srgbClr val="FFC000"/>
                </a:solidFill>
                <a:latin typeface="Arial Narrow" panose="020B0606020202030204" pitchFamily="34" charset="0"/>
              </a:rPr>
              <a:t>DELITOS ASOCIATIVOS (INJUSTOS DE ORGANIZACIÓN CRIMINAL) / </a:t>
            </a:r>
            <a:br>
              <a:rPr lang="es-PE" sz="3300" b="1" i="1" u="sng" cap="small" dirty="0" smtClean="0">
                <a:solidFill>
                  <a:srgbClr val="FFC000"/>
                </a:solidFill>
                <a:latin typeface="Arial Narrow" panose="020B0606020202030204" pitchFamily="34" charset="0"/>
              </a:rPr>
            </a:br>
            <a:r>
              <a:rPr lang="es-PE" sz="3300" b="1" i="1" u="sng" cap="small" dirty="0" smtClean="0">
                <a:solidFill>
                  <a:srgbClr val="FFC000"/>
                </a:solidFill>
                <a:latin typeface="Arial Narrow" panose="020B0606020202030204" pitchFamily="34" charset="0"/>
              </a:rPr>
              <a:t>DELITOS TRIBUTARIOS</a:t>
            </a:r>
            <a:endParaRPr lang="es-PE" sz="3300" b="1" i="1" u="sng"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22483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1965" y="3088739"/>
            <a:ext cx="7583054" cy="882897"/>
          </a:xfrm>
        </p:spPr>
        <p:txBody>
          <a:bodyPr anchor="t"/>
          <a:lstStyle/>
          <a:p>
            <a:pPr marL="539750" indent="-539750"/>
            <a:r>
              <a:rPr lang="es-PE" sz="3300" b="1" cap="small" dirty="0">
                <a:solidFill>
                  <a:srgbClr val="FFC000"/>
                </a:solidFill>
                <a:latin typeface="Arial Narrow" panose="020B0606020202030204" pitchFamily="34" charset="0"/>
              </a:rPr>
              <a:t>V</a:t>
            </a:r>
            <a:r>
              <a:rPr lang="es-PE" sz="3300" b="1" cap="small" dirty="0" smtClean="0">
                <a:solidFill>
                  <a:srgbClr val="FFC000"/>
                </a:solidFill>
                <a:latin typeface="Arial Narrow" panose="020B0606020202030204" pitchFamily="34" charset="0"/>
              </a:rPr>
              <a:t>)  LOS SUJETOS INTERVINIENTES EN EL TIPO PENAL DE LAVADO DE ACTIVOS</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43228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4796" y="526473"/>
            <a:ext cx="7886700" cy="1219200"/>
          </a:xfrm>
        </p:spPr>
        <p:txBody>
          <a:bodyPr>
            <a:normAutofit/>
          </a:bodyPr>
          <a:lstStyle/>
          <a:p>
            <a:pPr algn="ctr"/>
            <a:r>
              <a:rPr lang="es-PE" cap="small" dirty="0" err="1"/>
              <a:t>Autolavado</a:t>
            </a:r>
            <a:endParaRPr lang="es-PE" cap="small" dirty="0"/>
          </a:p>
        </p:txBody>
      </p:sp>
      <p:sp>
        <p:nvSpPr>
          <p:cNvPr id="3" name="Marcador de contenido 2"/>
          <p:cNvSpPr>
            <a:spLocks noGrp="1"/>
          </p:cNvSpPr>
          <p:nvPr>
            <p:ph idx="1"/>
          </p:nvPr>
        </p:nvSpPr>
        <p:spPr>
          <a:xfrm>
            <a:off x="614796" y="2216727"/>
            <a:ext cx="7883237" cy="3960235"/>
          </a:xfrm>
          <a:solidFill>
            <a:schemeClr val="bg1"/>
          </a:solidFill>
        </p:spPr>
        <p:txBody>
          <a:bodyPr>
            <a:normAutofit/>
          </a:bodyPr>
          <a:lstStyle/>
          <a:p>
            <a:pPr marL="0" indent="0" algn="ctr">
              <a:buNone/>
            </a:pPr>
            <a:r>
              <a:rPr lang="es-PE" sz="3300" b="1" i="1" dirty="0" smtClean="0"/>
              <a:t>PROBLEMÁTICA SOBRE LA TEMPORALIDAD DE LA NORMA QUE “EXPLICITÓ” LA SANCIÓN DEL AUTOLAVADO DE ACTIVOS: </a:t>
            </a:r>
          </a:p>
          <a:p>
            <a:pPr marL="0" indent="0" algn="ctr">
              <a:buNone/>
            </a:pPr>
            <a:r>
              <a:rPr lang="es-PE" sz="3300" b="1" i="1" dirty="0" smtClean="0"/>
              <a:t>¿ES VIABLE LA REPRESIÓN DEL AUTOLAVADO CON ANTELACIÓN A LA NORMA QUE EXPLICITÓ SU SANCIÓN (DLEG Nº 986, DE 22/JUL/2007)?</a:t>
            </a:r>
            <a:endParaRPr lang="es-PE" sz="3300" b="1"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6654" y="106390"/>
            <a:ext cx="1231091" cy="123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90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3374" y="1657349"/>
            <a:ext cx="8467726" cy="4657725"/>
          </a:xfrm>
          <a:solidFill>
            <a:schemeClr val="bg1"/>
          </a:solidFill>
        </p:spPr>
        <p:txBody>
          <a:bodyPr>
            <a:normAutofit/>
          </a:bodyPr>
          <a:lstStyle/>
          <a:p>
            <a:pPr algn="just"/>
            <a:r>
              <a:rPr lang="es-PE" sz="2500" dirty="0" smtClean="0"/>
              <a:t>Su </a:t>
            </a:r>
            <a:r>
              <a:rPr lang="es-PE" sz="2500" dirty="0"/>
              <a:t>Preámbulo </a:t>
            </a:r>
            <a:r>
              <a:rPr lang="es-PE" sz="2500" dirty="0" smtClean="0"/>
              <a:t>señala </a:t>
            </a:r>
            <a:r>
              <a:rPr lang="es-PE" sz="2500" dirty="0"/>
              <a:t>que el </a:t>
            </a:r>
            <a:r>
              <a:rPr lang="es-PE" sz="2500" dirty="0" smtClean="0"/>
              <a:t>TID </a:t>
            </a:r>
            <a:r>
              <a:rPr lang="es-PE" sz="2500" i="1" dirty="0" smtClean="0"/>
              <a:t>“genera </a:t>
            </a:r>
            <a:r>
              <a:rPr lang="es-PE" sz="2500" i="1" dirty="0"/>
              <a:t>considerables rendimientos financieros y grandes fortunas que permiten a las organizaciones delictivas transnacionales invadir, </a:t>
            </a:r>
            <a:r>
              <a:rPr lang="es-PE" sz="2500" i="1" u="sng" dirty="0"/>
              <a:t>contaminar y corromper las estructuras de la Administración Pública, las actividades comerciales y financieras lícitas y la sociedad en todos sus niveles</a:t>
            </a:r>
            <a:r>
              <a:rPr lang="es-PE" sz="2500" i="1" dirty="0"/>
              <a:t>”</a:t>
            </a:r>
            <a:r>
              <a:rPr lang="es-PE" sz="2500" dirty="0"/>
              <a:t>. </a:t>
            </a:r>
            <a:endParaRPr lang="es-PE" sz="2500" dirty="0" smtClean="0"/>
          </a:p>
          <a:p>
            <a:pPr algn="just"/>
            <a:r>
              <a:rPr lang="es-PE" sz="2500" dirty="0" smtClean="0"/>
              <a:t>En </a:t>
            </a:r>
            <a:r>
              <a:rPr lang="es-PE" sz="2500" dirty="0"/>
              <a:t>lo que respeta al </a:t>
            </a:r>
            <a:r>
              <a:rPr lang="es-PE" sz="2500" dirty="0" smtClean="0"/>
              <a:t>lavado, la Convención de Viena dispuso </a:t>
            </a:r>
            <a:r>
              <a:rPr lang="es-PE" sz="2500" dirty="0"/>
              <a:t>que los Estados adopten medidas </a:t>
            </a:r>
            <a:r>
              <a:rPr lang="es-PE" sz="2500" i="1" dirty="0" smtClean="0"/>
              <a:t>“destinadas a </a:t>
            </a:r>
            <a:r>
              <a:rPr lang="es-PE" sz="2500" i="1" dirty="0"/>
              <a:t>privar a las personas dedicadas al </a:t>
            </a:r>
            <a:r>
              <a:rPr lang="es-PE" sz="2500" i="1" dirty="0" smtClean="0"/>
              <a:t>TID del </a:t>
            </a:r>
            <a:r>
              <a:rPr lang="es-PE" sz="2500" i="1" dirty="0"/>
              <a:t>producto de sus actividades delictivas y </a:t>
            </a:r>
            <a:r>
              <a:rPr lang="es-PE" sz="2500" i="1" u="sng" dirty="0"/>
              <a:t>eliminar así el principal incentivo para tal actividad</a:t>
            </a:r>
            <a:r>
              <a:rPr lang="es-PE" sz="2500" i="1" dirty="0"/>
              <a:t>” .</a:t>
            </a:r>
          </a:p>
          <a:p>
            <a:pPr algn="just"/>
            <a:r>
              <a:rPr lang="es-PE" sz="2500" dirty="0" smtClean="0"/>
              <a:t>El art</a:t>
            </a:r>
            <a:r>
              <a:rPr lang="es-PE" sz="2500" dirty="0"/>
              <a:t>. </a:t>
            </a:r>
            <a:r>
              <a:rPr lang="es-PE" sz="2500" dirty="0" smtClean="0"/>
              <a:t>3.1.b dispone </a:t>
            </a:r>
            <a:r>
              <a:rPr lang="es-PE" sz="2500" dirty="0"/>
              <a:t>que los Estados firmantes debían tipificar </a:t>
            </a:r>
            <a:r>
              <a:rPr lang="es-PE" sz="2500" dirty="0" smtClean="0"/>
              <a:t>conductas </a:t>
            </a:r>
            <a:r>
              <a:rPr lang="es-PE" sz="2500" dirty="0"/>
              <a:t>constitutivas </a:t>
            </a:r>
            <a:r>
              <a:rPr lang="es-PE" sz="2500" dirty="0" smtClean="0"/>
              <a:t>del lavado de activos procedentes </a:t>
            </a:r>
            <a:r>
              <a:rPr lang="es-PE" sz="2500" dirty="0"/>
              <a:t>del </a:t>
            </a:r>
            <a:r>
              <a:rPr lang="es-PE" sz="2500" dirty="0" smtClean="0"/>
              <a:t>TID, </a:t>
            </a:r>
            <a:r>
              <a:rPr lang="es-PE" sz="2500" dirty="0"/>
              <a:t>en los términos </a:t>
            </a:r>
            <a:r>
              <a:rPr lang="es-PE" sz="2500" dirty="0" smtClean="0"/>
              <a:t>siguientes:</a:t>
            </a:r>
            <a:endParaRPr lang="es-PE" sz="2500" dirty="0"/>
          </a:p>
          <a:p>
            <a:pPr algn="just"/>
            <a:endParaRPr lang="es-PE" sz="2500" dirty="0" smtClean="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a:spLocks noGrp="1"/>
          </p:cNvSpPr>
          <p:nvPr>
            <p:ph type="title"/>
          </p:nvPr>
        </p:nvSpPr>
        <p:spPr>
          <a:xfrm>
            <a:off x="257175" y="2373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I.2.1) </a:t>
            </a:r>
            <a:r>
              <a:rPr lang="es-PE" sz="2500" b="1" cap="small" dirty="0" smtClean="0">
                <a:latin typeface="Arial Narrow" panose="020B0606020202030204" pitchFamily="34" charset="0"/>
                <a:cs typeface="Aparajita" panose="020B0604020202020204" pitchFamily="34" charset="0"/>
              </a:rPr>
              <a:t>Convención de Viena de 1988</a:t>
            </a:r>
            <a:r>
              <a:rPr lang="es-PE" sz="2500" cap="small" dirty="0" smtClean="0">
                <a:latin typeface="Arial Narrow" panose="020B0606020202030204" pitchFamily="34" charset="0"/>
                <a:cs typeface="Aparajita" panose="020B0604020202020204" pitchFamily="34" charset="0"/>
              </a:rPr>
              <a:t>: Convención de las NNUU contra </a:t>
            </a:r>
            <a:r>
              <a:rPr lang="es-PE" sz="2500" cap="small" dirty="0">
                <a:latin typeface="Arial Narrow" panose="020B0606020202030204" pitchFamily="34" charset="0"/>
                <a:cs typeface="Aparajita" panose="020B0604020202020204" pitchFamily="34" charset="0"/>
              </a:rPr>
              <a:t>el tráfico ilícito de estupefacientes y sustancias psicotrópicas</a:t>
            </a:r>
          </a:p>
        </p:txBody>
      </p:sp>
    </p:spTree>
    <p:extLst>
      <p:ext uri="{BB962C8B-B14F-4D97-AF65-F5344CB8AC3E}">
        <p14:creationId xmlns:p14="http://schemas.microsoft.com/office/powerpoint/2010/main" val="9761871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09434" y="1514900"/>
            <a:ext cx="8415912" cy="5090615"/>
          </a:xfrm>
          <a:solidFill>
            <a:schemeClr val="bg1"/>
          </a:solidFill>
        </p:spPr>
        <p:txBody>
          <a:bodyPr>
            <a:noAutofit/>
          </a:bodyPr>
          <a:lstStyle/>
          <a:p>
            <a:pPr marL="0" indent="0" algn="just">
              <a:buNone/>
            </a:pPr>
            <a:r>
              <a:rPr lang="es-ES" sz="2500" b="1" dirty="0"/>
              <a:t>Incriminación del lavado procedente del TID </a:t>
            </a:r>
            <a:r>
              <a:rPr lang="es-ES" sz="2500" dirty="0"/>
              <a:t>se inició el </a:t>
            </a:r>
            <a:r>
              <a:rPr lang="es-ES" sz="2500" b="1" dirty="0"/>
              <a:t>12/Nov/1991 </a:t>
            </a:r>
            <a:r>
              <a:rPr lang="es-ES" sz="2500" dirty="0"/>
              <a:t>(</a:t>
            </a:r>
            <a:r>
              <a:rPr lang="es-ES" sz="2500" dirty="0" err="1"/>
              <a:t>DLeg</a:t>
            </a:r>
            <a:r>
              <a:rPr lang="es-ES" sz="2500" dirty="0"/>
              <a:t> 736, incorporó al CP los arts. 296-A y 296-B).</a:t>
            </a:r>
          </a:p>
          <a:p>
            <a:pPr marL="0" indent="0" algn="just">
              <a:buNone/>
            </a:pPr>
            <a:endParaRPr lang="es-ES" sz="1000" dirty="0"/>
          </a:p>
          <a:p>
            <a:pPr marL="0" indent="0" algn="just">
              <a:buNone/>
            </a:pPr>
            <a:r>
              <a:rPr lang="es-ES" sz="2500" b="1" dirty="0"/>
              <a:t>Represión del lavado procedente todos los delitos capaces de generar ganancias ilegales </a:t>
            </a:r>
            <a:r>
              <a:rPr lang="es-ES" sz="2500" dirty="0"/>
              <a:t>que sean “similares” al catálogo ejemplificativo de la Ley 27765 (LPCLA), se inició el </a:t>
            </a:r>
            <a:r>
              <a:rPr lang="es-ES" sz="2500" b="1" dirty="0"/>
              <a:t>27/Jun/2002</a:t>
            </a:r>
            <a:r>
              <a:rPr lang="es-ES" sz="2500" dirty="0"/>
              <a:t> (abarcándose a delitos fuente como el TID, DCAP, S, P, TM, DT, DA u otros similares).</a:t>
            </a:r>
          </a:p>
          <a:p>
            <a:pPr marL="0" indent="0" algn="just">
              <a:buNone/>
            </a:pPr>
            <a:endParaRPr lang="es-ES" sz="1000" b="1" dirty="0"/>
          </a:p>
          <a:p>
            <a:pPr marL="0" indent="0" algn="just">
              <a:buNone/>
            </a:pPr>
            <a:r>
              <a:rPr lang="es-ES" sz="2500" b="1" dirty="0"/>
              <a:t>La sanción del </a:t>
            </a:r>
            <a:r>
              <a:rPr lang="es-ES" sz="2500" b="1" dirty="0" err="1"/>
              <a:t>autolavado</a:t>
            </a:r>
            <a:r>
              <a:rPr lang="es-ES" sz="2500" b="1" dirty="0"/>
              <a:t> se explicitó </a:t>
            </a:r>
            <a:r>
              <a:rPr lang="es-ES" sz="2500" dirty="0"/>
              <a:t>el </a:t>
            </a:r>
            <a:r>
              <a:rPr lang="es-ES" sz="2500" b="1" dirty="0"/>
              <a:t>22/Jul/2007 </a:t>
            </a:r>
            <a:r>
              <a:rPr lang="es-ES" sz="2500" dirty="0"/>
              <a:t>(</a:t>
            </a:r>
            <a:r>
              <a:rPr lang="es-ES" sz="2500" dirty="0" err="1"/>
              <a:t>DLeg</a:t>
            </a:r>
            <a:r>
              <a:rPr lang="es-ES" sz="2500" dirty="0"/>
              <a:t> 986), por la que se incorporó en el art. 6, </a:t>
            </a:r>
            <a:r>
              <a:rPr lang="es-ES" sz="2500" dirty="0" err="1"/>
              <a:t>últ</a:t>
            </a:r>
            <a:r>
              <a:rPr lang="es-ES" sz="2500" dirty="0"/>
              <a:t>. </a:t>
            </a:r>
            <a:r>
              <a:rPr lang="es-ES" sz="2500" dirty="0" err="1"/>
              <a:t>pf</a:t>
            </a:r>
            <a:r>
              <a:rPr lang="es-ES" sz="2500" dirty="0"/>
              <a:t>., de la LPCLA la declaración </a:t>
            </a:r>
            <a:r>
              <a:rPr lang="es-ES" sz="2500" i="1" dirty="0"/>
              <a:t>“También podrá ser sujeto de investigación por el delito de lavado de activos, quien realizó las actividades ilícitas generadoras del dinero, bienes, efectos o ganancias</a:t>
            </a:r>
            <a:r>
              <a:rPr lang="es-ES" sz="2500" i="1" dirty="0" smtClean="0"/>
              <a:t>”</a:t>
            </a:r>
            <a:r>
              <a:rPr lang="es-ES" sz="2500" dirty="0" smtClean="0"/>
              <a:t>.</a:t>
            </a:r>
            <a:endParaRPr lang="es-PE" sz="2500" dirty="0"/>
          </a:p>
        </p:txBody>
      </p:sp>
      <p:sp>
        <p:nvSpPr>
          <p:cNvPr id="5" name="Título 4"/>
          <p:cNvSpPr>
            <a:spLocks noGrp="1"/>
          </p:cNvSpPr>
          <p:nvPr>
            <p:ph type="title" idx="4294967295"/>
          </p:nvPr>
        </p:nvSpPr>
        <p:spPr>
          <a:xfrm>
            <a:off x="1291116" y="444804"/>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6654" y="106390"/>
            <a:ext cx="1231091" cy="123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71361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2012" y="1022684"/>
            <a:ext cx="8659325" cy="5678367"/>
          </a:xfrm>
          <a:solidFill>
            <a:schemeClr val="bg1"/>
          </a:solidFill>
        </p:spPr>
        <p:txBody>
          <a:bodyPr>
            <a:noAutofit/>
          </a:bodyPr>
          <a:lstStyle/>
          <a:p>
            <a:pPr marL="0" indent="0" algn="just">
              <a:buNone/>
            </a:pPr>
            <a:r>
              <a:rPr lang="es-ES" sz="2300" b="1" dirty="0"/>
              <a:t>Criterio de la inaplicabilidad de </a:t>
            </a:r>
            <a:r>
              <a:rPr lang="es-ES" sz="2300" b="1" dirty="0" err="1"/>
              <a:t>DLeg</a:t>
            </a:r>
            <a:r>
              <a:rPr lang="es-ES" sz="2300" b="1" dirty="0"/>
              <a:t> 986 para “hechos de </a:t>
            </a:r>
            <a:r>
              <a:rPr lang="es-ES" sz="2300" b="1" dirty="0" err="1"/>
              <a:t>autolavado</a:t>
            </a:r>
            <a:r>
              <a:rPr lang="es-ES" sz="2300" b="1" dirty="0"/>
              <a:t> cometidos previamente al 22/Jul/2007)”, en virtud del principio de irretroactividad desfavorable: </a:t>
            </a:r>
            <a:r>
              <a:rPr lang="es-ES" sz="2300" dirty="0"/>
              <a:t>Sector doctrinal minoritario ha tenido reciente calado en la SPP (RN </a:t>
            </a:r>
            <a:r>
              <a:rPr lang="es-ES" sz="2300" dirty="0" smtClean="0"/>
              <a:t>3657-2012-Lima). </a:t>
            </a:r>
            <a:r>
              <a:rPr lang="es-ES" sz="2300" dirty="0"/>
              <a:t>En dicha decisión se resolvió que: </a:t>
            </a:r>
            <a:r>
              <a:rPr lang="es-ES" sz="2300" i="1" dirty="0"/>
              <a:t>“conforme a </a:t>
            </a:r>
            <a:r>
              <a:rPr lang="es-ES" sz="2300" b="1" i="1" u="sng" dirty="0"/>
              <a:t>la redacción del texto original de la Ley 27765, describía </a:t>
            </a:r>
            <a:r>
              <a:rPr lang="es-ES" sz="2300" b="1" i="1" dirty="0"/>
              <a:t>como conducta típica </a:t>
            </a:r>
            <a:r>
              <a:rPr lang="es-ES" sz="2300" b="1" i="1" u="sng" dirty="0" smtClean="0"/>
              <a:t>que</a:t>
            </a:r>
            <a:r>
              <a:rPr lang="es-ES" sz="2300" b="1" i="1" dirty="0" smtClean="0"/>
              <a:t>, </a:t>
            </a:r>
            <a:r>
              <a:rPr lang="es-ES" sz="2300" b="1" i="1" dirty="0"/>
              <a:t>en los actos de lavado, </a:t>
            </a:r>
            <a:r>
              <a:rPr lang="es-ES" sz="2300" b="1" i="1" dirty="0" smtClean="0"/>
              <a:t>SÓLO INTERVIENEN COMO AUTORES</a:t>
            </a:r>
            <a:r>
              <a:rPr lang="es-ES" sz="2300" i="1" dirty="0" smtClean="0"/>
              <a:t>, </a:t>
            </a:r>
            <a:r>
              <a:rPr lang="es-ES" sz="2300" b="1" i="1" u="sng" dirty="0" smtClean="0"/>
              <a:t>PERSONAS AJENAS</a:t>
            </a:r>
            <a:r>
              <a:rPr lang="es-ES" sz="2300" b="1" i="1" dirty="0" smtClean="0"/>
              <a:t> </a:t>
            </a:r>
            <a:r>
              <a:rPr lang="es-ES" sz="2300" i="1" dirty="0" smtClean="0"/>
              <a:t>a </a:t>
            </a:r>
            <a:r>
              <a:rPr lang="es-ES" sz="2300" i="1" dirty="0"/>
              <a:t>los actos que generan el capital o bienes ilegales, no habiendo previsto el legislador </a:t>
            </a:r>
            <a:r>
              <a:rPr lang="es-ES" sz="2300" b="1" i="1" dirty="0"/>
              <a:t>el </a:t>
            </a:r>
            <a:r>
              <a:rPr lang="es-ES" sz="2300" b="1" i="1" dirty="0" err="1"/>
              <a:t>autolavado</a:t>
            </a:r>
            <a:r>
              <a:rPr lang="es-ES" sz="2300" b="1" i="1" dirty="0"/>
              <a:t> </a:t>
            </a:r>
            <a:r>
              <a:rPr lang="es-ES" sz="2300" i="1" dirty="0"/>
              <a:t>a cargo del agente de la comisión del delito fuente, que recién </a:t>
            </a:r>
            <a:r>
              <a:rPr lang="es-ES" sz="2300" b="1" i="1" dirty="0"/>
              <a:t>fue incorporado </a:t>
            </a:r>
            <a:r>
              <a:rPr lang="es-ES" sz="2300" i="1" dirty="0"/>
              <a:t>con la modificación dispuesta por el </a:t>
            </a:r>
            <a:r>
              <a:rPr lang="es-ES" sz="2300" i="1" dirty="0" err="1"/>
              <a:t>DLeg</a:t>
            </a:r>
            <a:r>
              <a:rPr lang="es-ES" sz="2300" i="1" dirty="0"/>
              <a:t> 986 del 22/Jul/2007;... se atribuye al imputado... haber realizado actos de lavado provenientes del TID, pese a que fue condenado... el 01/Feb/2010 a 22 años..., ratificada... del 22/Set/2010; de lo cual se tiene que... los actos de lavado de activos se habrían configurado entre 1998, 2002 y 2003, previstos en el texto original de la Ley 27765, </a:t>
            </a:r>
            <a:r>
              <a:rPr lang="es-ES" sz="2300" i="1" u="sng" dirty="0"/>
              <a:t>no poseen homologación en dicha descripción legal de la hipótesis delictiva materia de imputación, pues no era perseguible penalmente</a:t>
            </a:r>
            <a:r>
              <a:rPr lang="es-ES" sz="2300" i="1" dirty="0"/>
              <a:t>, </a:t>
            </a:r>
            <a:r>
              <a:rPr lang="es-ES" sz="2300" i="1" u="sng" dirty="0"/>
              <a:t>ni se encontraba sancionado penalmente al momento de su comisión</a:t>
            </a:r>
            <a:r>
              <a:rPr lang="es-ES" sz="2300" i="1" dirty="0"/>
              <a:t>; proceder en contrario vulnera principios de legalidad e irretroactividad de la Ley penal”.</a:t>
            </a:r>
          </a:p>
          <a:p>
            <a:pPr marL="0" indent="0" algn="just">
              <a:buNone/>
            </a:pPr>
            <a:endParaRPr lang="es-ES" sz="100" dirty="0"/>
          </a:p>
          <a:p>
            <a:pPr marL="0" indent="0" algn="just">
              <a:buNone/>
            </a:pPr>
            <a:endParaRPr lang="es-ES" sz="2300" dirty="0"/>
          </a:p>
          <a:p>
            <a:pPr marL="0" indent="0" algn="just">
              <a:buNone/>
            </a:pPr>
            <a:endParaRPr lang="es-PE" sz="100" dirty="0"/>
          </a:p>
        </p:txBody>
      </p:sp>
      <p:sp>
        <p:nvSpPr>
          <p:cNvPr id="5" name="Título 4"/>
          <p:cNvSpPr>
            <a:spLocks noGrp="1"/>
          </p:cNvSpPr>
          <p:nvPr>
            <p:ph type="title" idx="4294967295"/>
          </p:nvPr>
        </p:nvSpPr>
        <p:spPr>
          <a:xfrm>
            <a:off x="421104" y="228236"/>
            <a:ext cx="7398967" cy="623455"/>
          </a:xfrm>
        </p:spPr>
        <p:txBody>
          <a:bodyPr>
            <a:normAutofit fontScale="90000"/>
          </a:bodyPr>
          <a:lstStyle/>
          <a:p>
            <a:pPr algn="ctr"/>
            <a:r>
              <a:rPr lang="es-ES" sz="3000" dirty="0" smtClean="0"/>
              <a:t>JURISPRUDENCIA SUPREMA MINORITARIA: </a:t>
            </a:r>
            <a:br>
              <a:rPr lang="es-ES" sz="3000" dirty="0" smtClean="0"/>
            </a:br>
            <a:r>
              <a:rPr lang="es-ES" sz="3000" dirty="0" smtClean="0"/>
              <a:t>RN 3657-2012, DEL 26-MAY-2014</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106391"/>
            <a:ext cx="1034748" cy="1034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01248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21104" y="1373842"/>
            <a:ext cx="8470233" cy="5258969"/>
          </a:xfrm>
          <a:solidFill>
            <a:schemeClr val="bg1"/>
          </a:solidFill>
        </p:spPr>
        <p:txBody>
          <a:bodyPr>
            <a:noAutofit/>
          </a:bodyPr>
          <a:lstStyle/>
          <a:p>
            <a:pPr marL="0" indent="0" algn="just">
              <a:buNone/>
            </a:pPr>
            <a:r>
              <a:rPr lang="es-ES" sz="2300" b="1" dirty="0"/>
              <a:t>Casos en los que sería aplicable este tipo de planteamiento:</a:t>
            </a:r>
          </a:p>
          <a:p>
            <a:pPr marL="0" indent="0" algn="just">
              <a:buNone/>
            </a:pPr>
            <a:endParaRPr lang="es-ES" sz="2300" b="1" i="1" dirty="0"/>
          </a:p>
          <a:p>
            <a:pPr marL="0" indent="0" algn="just">
              <a:buNone/>
            </a:pPr>
            <a:r>
              <a:rPr lang="es-ES" sz="2300" i="1" dirty="0"/>
              <a:t>Lavado de activos procedentes del TID</a:t>
            </a:r>
          </a:p>
          <a:p>
            <a:pPr algn="just">
              <a:buFontTx/>
              <a:buChar char="-"/>
            </a:pPr>
            <a:r>
              <a:rPr lang="es-ES" sz="2300" i="1" dirty="0"/>
              <a:t>Caso Sánchez Paredes.</a:t>
            </a:r>
          </a:p>
          <a:p>
            <a:pPr algn="just">
              <a:buFontTx/>
              <a:buChar char="-"/>
            </a:pPr>
            <a:r>
              <a:rPr lang="es-ES" sz="2300" i="1" dirty="0"/>
              <a:t>Caso Valdez Villacorta.</a:t>
            </a:r>
          </a:p>
          <a:p>
            <a:pPr marL="0" indent="0" algn="just">
              <a:buNone/>
            </a:pPr>
            <a:endParaRPr lang="es-ES" sz="2300" i="1" dirty="0"/>
          </a:p>
          <a:p>
            <a:pPr marL="0" indent="0" algn="just">
              <a:buNone/>
            </a:pPr>
            <a:r>
              <a:rPr lang="es-ES" sz="2300" i="1" dirty="0"/>
              <a:t>Lavado de activos procedentes de actos de corrupción / tráfico de influencias</a:t>
            </a:r>
          </a:p>
          <a:p>
            <a:pPr algn="just">
              <a:buFontTx/>
              <a:buChar char="-"/>
            </a:pPr>
            <a:r>
              <a:rPr lang="es-ES" sz="2300" i="1" dirty="0" smtClean="0"/>
              <a:t>Casos </a:t>
            </a:r>
            <a:r>
              <a:rPr lang="es-ES" sz="2300" i="1" dirty="0" err="1" smtClean="0"/>
              <a:t>Odebrecht</a:t>
            </a:r>
            <a:r>
              <a:rPr lang="es-ES" sz="2300" i="1" dirty="0" smtClean="0"/>
              <a:t> (</a:t>
            </a:r>
            <a:r>
              <a:rPr lang="es-ES" sz="2300" i="1" dirty="0" err="1" smtClean="0"/>
              <a:t>p.e</a:t>
            </a:r>
            <a:r>
              <a:rPr lang="es-ES" sz="2300" i="1" dirty="0" smtClean="0"/>
              <a:t>. Toledo y primeros desembolsos por corrupción).</a:t>
            </a:r>
            <a:endParaRPr lang="es-ES" sz="2300" i="1" dirty="0"/>
          </a:p>
          <a:p>
            <a:pPr algn="just">
              <a:buFontTx/>
              <a:buChar char="-"/>
            </a:pPr>
            <a:r>
              <a:rPr lang="es-ES" sz="2300" i="1" dirty="0"/>
              <a:t>Todos los </a:t>
            </a:r>
            <a:r>
              <a:rPr lang="es-ES" sz="2300" i="1" dirty="0" err="1"/>
              <a:t>autolavados</a:t>
            </a:r>
            <a:r>
              <a:rPr lang="es-ES" sz="2300" i="1" dirty="0"/>
              <a:t> efectuados con anterioridad a Jul/2007.</a:t>
            </a:r>
          </a:p>
          <a:p>
            <a:pPr algn="just">
              <a:buFontTx/>
              <a:buChar char="-"/>
            </a:pPr>
            <a:endParaRPr lang="es-ES" sz="2300" i="1" dirty="0"/>
          </a:p>
          <a:p>
            <a:pPr marL="0" indent="0" algn="just">
              <a:buNone/>
            </a:pPr>
            <a:endParaRPr lang="es-ES" sz="100" dirty="0"/>
          </a:p>
          <a:p>
            <a:pPr marL="0" indent="0" algn="just">
              <a:buNone/>
            </a:pPr>
            <a:endParaRPr lang="es-ES" sz="100" dirty="0"/>
          </a:p>
          <a:p>
            <a:pPr marL="0" indent="0" algn="just">
              <a:buNone/>
            </a:pPr>
            <a:endParaRPr lang="es-ES" sz="100" dirty="0"/>
          </a:p>
          <a:p>
            <a:pPr marL="0" indent="0" algn="just">
              <a:buNone/>
            </a:pPr>
            <a:endParaRPr lang="es-ES" sz="2300" dirty="0"/>
          </a:p>
          <a:p>
            <a:pPr marL="0" indent="0" algn="just">
              <a:buNone/>
            </a:pPr>
            <a:endParaRPr lang="es-PE" sz="100" dirty="0"/>
          </a:p>
        </p:txBody>
      </p:sp>
      <p:sp>
        <p:nvSpPr>
          <p:cNvPr id="5" name="Título 4"/>
          <p:cNvSpPr>
            <a:spLocks noGrp="1"/>
          </p:cNvSpPr>
          <p:nvPr>
            <p:ph type="title" idx="4294967295"/>
          </p:nvPr>
        </p:nvSpPr>
        <p:spPr>
          <a:xfrm>
            <a:off x="1291116" y="532263"/>
            <a:ext cx="6528955" cy="485962"/>
          </a:xfrm>
        </p:spPr>
        <p:txBody>
          <a:bodyPr>
            <a:normAutofit fontScale="90000"/>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6654" y="106390"/>
            <a:ext cx="1231091" cy="123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09396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21104" y="1269242"/>
            <a:ext cx="8279551" cy="5186976"/>
          </a:xfrm>
          <a:solidFill>
            <a:schemeClr val="bg1"/>
          </a:solidFill>
        </p:spPr>
        <p:txBody>
          <a:bodyPr>
            <a:noAutofit/>
          </a:bodyPr>
          <a:lstStyle/>
          <a:p>
            <a:pPr marL="0" indent="0" algn="just">
              <a:buNone/>
            </a:pPr>
            <a:r>
              <a:rPr lang="es-ES" sz="2300" b="1" dirty="0"/>
              <a:t>Viabilidad-Sanción-</a:t>
            </a:r>
            <a:r>
              <a:rPr lang="es-ES" sz="2300" b="1" dirty="0" err="1"/>
              <a:t>Autolavado</a:t>
            </a:r>
            <a:r>
              <a:rPr lang="es-ES" sz="2300" b="1" dirty="0"/>
              <a:t>-previo-a-Jul/2007</a:t>
            </a:r>
            <a:endParaRPr lang="es-ES" sz="2300" i="1" dirty="0"/>
          </a:p>
          <a:p>
            <a:pPr marL="0" indent="0" algn="just">
              <a:buNone/>
            </a:pPr>
            <a:endParaRPr lang="es-ES" sz="100" dirty="0"/>
          </a:p>
          <a:p>
            <a:pPr marL="457200" indent="-457200" algn="just">
              <a:buAutoNum type="alphaUcParenR"/>
            </a:pPr>
            <a:r>
              <a:rPr lang="es-PE" sz="2300" dirty="0"/>
              <a:t>Represión del </a:t>
            </a:r>
            <a:r>
              <a:rPr lang="es-PE" sz="2300" dirty="0" err="1"/>
              <a:t>autolavado</a:t>
            </a:r>
            <a:r>
              <a:rPr lang="es-PE" sz="2300" dirty="0"/>
              <a:t> es viable por efectos de la autonomía sustantiva: </a:t>
            </a:r>
            <a:r>
              <a:rPr lang="es-PE" sz="2300" i="1" dirty="0"/>
              <a:t>Establecimiento de relación concursal entre injustos-diferenciados sin infringirse el-non bis in </a:t>
            </a:r>
            <a:r>
              <a:rPr lang="es-PE" sz="2300" i="1" dirty="0" err="1"/>
              <a:t>idem</a:t>
            </a:r>
            <a:r>
              <a:rPr lang="es-PE" sz="2300" i="1" dirty="0"/>
              <a:t>. </a:t>
            </a:r>
          </a:p>
          <a:p>
            <a:pPr marL="457200" indent="-457200" algn="just">
              <a:buFont typeface="Arial" panose="020B0604020202020204" pitchFamily="34" charset="0"/>
              <a:buAutoNum type="alphaUcParenR"/>
            </a:pPr>
            <a:r>
              <a:rPr lang="es-PE" sz="2300" dirty="0"/>
              <a:t>No se produjo derogación de (inexistentes) privilegios de impunidad(cláusulas-de-reserva) regulados (previamente) en favor del </a:t>
            </a:r>
            <a:r>
              <a:rPr lang="es-PE" sz="2300" dirty="0" err="1"/>
              <a:t>autolavado</a:t>
            </a:r>
            <a:r>
              <a:rPr lang="es-PE" sz="2300" i="1" dirty="0"/>
              <a:t>. </a:t>
            </a:r>
            <a:r>
              <a:rPr lang="es-PE" sz="2300" dirty="0"/>
              <a:t>Ni el Perú ni España siguieron antes de 2007 o 2010, respectivamente, el sistema alternativo –como sí sucedió en Argentina o Italia-. </a:t>
            </a:r>
          </a:p>
          <a:p>
            <a:pPr marL="457200" indent="-457200" algn="just">
              <a:buFont typeface="Arial" panose="020B0604020202020204" pitchFamily="34" charset="0"/>
              <a:buAutoNum type="alphaUcParenR"/>
            </a:pPr>
            <a:r>
              <a:rPr lang="es-PE" sz="2300" dirty="0"/>
              <a:t>Únicamente se infringe el principio de prohibición de irretroactividad desfavorable, en el ámbito del </a:t>
            </a:r>
            <a:r>
              <a:rPr lang="es-PE" sz="2300" dirty="0" err="1"/>
              <a:t>autolavado</a:t>
            </a:r>
            <a:r>
              <a:rPr lang="es-PE" sz="2300" dirty="0"/>
              <a:t>, cuando se aplica una ley penal derogatoria de exenciones de responsabilidad penal previamente establecidas. (Argentina 2011 / Italia 2014).</a:t>
            </a:r>
          </a:p>
        </p:txBody>
      </p:sp>
      <p:sp>
        <p:nvSpPr>
          <p:cNvPr id="5" name="Título 4"/>
          <p:cNvSpPr>
            <a:spLocks noGrp="1"/>
          </p:cNvSpPr>
          <p:nvPr>
            <p:ph type="title" idx="4294967295"/>
          </p:nvPr>
        </p:nvSpPr>
        <p:spPr>
          <a:xfrm>
            <a:off x="1291116" y="228236"/>
            <a:ext cx="6528955" cy="623455"/>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6654" y="106390"/>
            <a:ext cx="1231091" cy="123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3372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1965" y="3088739"/>
            <a:ext cx="7583054" cy="1411072"/>
          </a:xfrm>
        </p:spPr>
        <p:txBody>
          <a:bodyPr anchor="t"/>
          <a:lstStyle/>
          <a:p>
            <a:pPr marL="539750" indent="-539750"/>
            <a:r>
              <a:rPr lang="es-PE" sz="3300" b="1" cap="small" dirty="0" smtClean="0">
                <a:solidFill>
                  <a:srgbClr val="FFC000"/>
                </a:solidFill>
                <a:latin typeface="Arial Narrow" panose="020B0606020202030204" pitchFamily="34" charset="0"/>
              </a:rPr>
              <a:t>VI) EL DOLO EN EL DELITO DE LAVADO </a:t>
            </a:r>
            <a:br>
              <a:rPr lang="es-PE" sz="3300" b="1" cap="small" dirty="0" smtClean="0">
                <a:solidFill>
                  <a:srgbClr val="FFC000"/>
                </a:solidFill>
                <a:latin typeface="Arial Narrow" panose="020B0606020202030204" pitchFamily="34" charset="0"/>
              </a:rPr>
            </a:br>
            <a:r>
              <a:rPr lang="es-PE" sz="3300" b="1" cap="small" dirty="0" smtClean="0">
                <a:solidFill>
                  <a:srgbClr val="FFC000"/>
                </a:solidFill>
                <a:latin typeface="Arial Narrow" panose="020B0606020202030204" pitchFamily="34" charset="0"/>
              </a:rPr>
              <a:t>DE ACTIVOS</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08794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72955" y="1316183"/>
            <a:ext cx="8598089" cy="5316630"/>
          </a:xfrm>
          <a:solidFill>
            <a:schemeClr val="bg1"/>
          </a:solidFill>
        </p:spPr>
        <p:txBody>
          <a:bodyPr>
            <a:noAutofit/>
          </a:bodyPr>
          <a:lstStyle/>
          <a:p>
            <a:pPr algn="just"/>
            <a:r>
              <a:rPr lang="es-PE" sz="2400" b="1" u="sng" dirty="0" smtClean="0"/>
              <a:t>RELACIÓN ENTRE LA TEORÍA DEL DOLO Y LA TEORÍA DE LA PRUEBA</a:t>
            </a:r>
            <a:r>
              <a:rPr lang="es-PE" sz="2400" b="1" dirty="0" smtClean="0"/>
              <a:t>:</a:t>
            </a:r>
            <a:endParaRPr lang="es-PE" sz="1000" b="1" dirty="0" smtClean="0"/>
          </a:p>
          <a:p>
            <a:pPr marL="0" indent="0" algn="just">
              <a:buNone/>
            </a:pPr>
            <a:r>
              <a:rPr lang="es-PE" sz="2600" i="1" dirty="0" smtClean="0"/>
              <a:t>“</a:t>
            </a:r>
            <a:r>
              <a:rPr lang="es-MX" sz="2600" i="1" dirty="0"/>
              <a:t>Para resolver la cuestión de </a:t>
            </a:r>
            <a:r>
              <a:rPr lang="es-MX" sz="2600" b="1" i="1" dirty="0"/>
              <a:t>cómo se prueba el dolo </a:t>
            </a:r>
            <a:r>
              <a:rPr lang="es-MX" sz="2600" i="1" dirty="0"/>
              <a:t>en el proceso penal </a:t>
            </a:r>
            <a:r>
              <a:rPr lang="es-MX" sz="2600" i="1" u="sng" dirty="0"/>
              <a:t>es imprescindible contar con dos herramientas teóricas: una teoría del dolo y una teoría de la prueba. </a:t>
            </a:r>
            <a:endParaRPr lang="es-MX" sz="2600" i="1" u="sng" dirty="0" smtClean="0"/>
          </a:p>
          <a:p>
            <a:pPr marL="0" indent="0" algn="just">
              <a:buNone/>
            </a:pPr>
            <a:r>
              <a:rPr lang="es-MX" sz="2600" i="1" dirty="0" smtClean="0"/>
              <a:t>La </a:t>
            </a:r>
            <a:r>
              <a:rPr lang="es-MX" sz="2600" b="1" i="1" cap="small" dirty="0">
                <a:solidFill>
                  <a:srgbClr val="00586F"/>
                </a:solidFill>
                <a:ea typeface="+mj-ea"/>
                <a:cs typeface="+mj-cs"/>
              </a:rPr>
              <a:t>teoría del dolo </a:t>
            </a:r>
            <a:r>
              <a:rPr lang="es-MX" sz="2600" i="1" dirty="0"/>
              <a:t>hace falta </a:t>
            </a:r>
            <a:r>
              <a:rPr lang="es-MX" sz="2600" i="1" dirty="0" smtClean="0"/>
              <a:t>porque </a:t>
            </a:r>
            <a:r>
              <a:rPr lang="es-MX" sz="2600" b="1" i="1" dirty="0"/>
              <a:t>sin saber qué es aquello que debe ser probado, difícilmente se puede decidir cómo ha de llevarse a cabo la actividad probatoria en cuestión</a:t>
            </a:r>
            <a:r>
              <a:rPr lang="es-MX" sz="2600" i="1" dirty="0"/>
              <a:t>. </a:t>
            </a:r>
            <a:endParaRPr lang="es-MX" sz="2600" i="1" dirty="0" smtClean="0"/>
          </a:p>
          <a:p>
            <a:pPr marL="0" indent="0" algn="just">
              <a:buNone/>
            </a:pPr>
            <a:r>
              <a:rPr lang="es-MX" sz="2600" i="1" dirty="0" smtClean="0"/>
              <a:t>[...] Con la </a:t>
            </a:r>
            <a:r>
              <a:rPr lang="es-MX" sz="2600" b="1" i="1" cap="small" dirty="0">
                <a:solidFill>
                  <a:srgbClr val="00586F"/>
                </a:solidFill>
                <a:ea typeface="+mj-ea"/>
                <a:cs typeface="+mj-cs"/>
              </a:rPr>
              <a:t>teoría </a:t>
            </a:r>
            <a:r>
              <a:rPr lang="es-MX" sz="2600" b="1" i="1" cap="small" dirty="0" smtClean="0">
                <a:solidFill>
                  <a:srgbClr val="00586F"/>
                </a:solidFill>
                <a:ea typeface="+mj-ea"/>
                <a:cs typeface="+mj-cs"/>
              </a:rPr>
              <a:t>de la prueba</a:t>
            </a:r>
            <a:r>
              <a:rPr lang="es-MX" sz="2600" i="1" dirty="0" smtClean="0"/>
              <a:t>... </a:t>
            </a:r>
            <a:r>
              <a:rPr lang="es-MX" sz="2600" b="1" i="1" dirty="0" smtClean="0"/>
              <a:t>es </a:t>
            </a:r>
            <a:r>
              <a:rPr lang="es-MX" sz="2600" b="1" i="1" dirty="0"/>
              <a:t>posible instruir al operador </a:t>
            </a:r>
            <a:r>
              <a:rPr lang="es-MX" sz="2600" b="1" i="1" dirty="0" smtClean="0"/>
              <a:t>jurídico... sobre cómo </a:t>
            </a:r>
            <a:r>
              <a:rPr lang="es-MX" sz="2600" b="1" i="1" dirty="0"/>
              <a:t>y cuándo debe dar por acreditada la presencia de aquellos elementos fácticos que permiten afirmar el concepto </a:t>
            </a:r>
            <a:r>
              <a:rPr lang="es-MX" sz="2600" i="1" dirty="0" smtClean="0"/>
              <a:t>cuya aplicación </a:t>
            </a:r>
            <a:r>
              <a:rPr lang="es-MX" sz="2600" i="1" dirty="0"/>
              <a:t>se </a:t>
            </a:r>
            <a:r>
              <a:rPr lang="es-MX" sz="2600" i="1" dirty="0" smtClean="0"/>
              <a:t>plantea</a:t>
            </a:r>
            <a:r>
              <a:rPr lang="es-PE" sz="2600" i="1" dirty="0" smtClean="0"/>
              <a:t>”.</a:t>
            </a:r>
          </a:p>
          <a:p>
            <a:pPr marL="0" indent="0" algn="r">
              <a:buNone/>
            </a:pPr>
            <a:r>
              <a:rPr lang="es-PE" sz="2400" dirty="0" smtClean="0"/>
              <a:t>(</a:t>
            </a:r>
            <a:r>
              <a:rPr lang="es-PE" sz="2400" cap="small" dirty="0" err="1">
                <a:ea typeface="+mj-ea"/>
                <a:cs typeface="+mj-cs"/>
              </a:rPr>
              <a:t>Ragués</a:t>
            </a:r>
            <a:r>
              <a:rPr lang="es-PE" sz="2400" cap="small" dirty="0">
                <a:ea typeface="+mj-ea"/>
                <a:cs typeface="+mj-cs"/>
              </a:rPr>
              <a:t> i </a:t>
            </a:r>
            <a:r>
              <a:rPr lang="es-PE" sz="2400" cap="small" dirty="0" err="1">
                <a:ea typeface="+mj-ea"/>
                <a:cs typeface="+mj-cs"/>
              </a:rPr>
              <a:t>Vallès</a:t>
            </a:r>
            <a:r>
              <a:rPr lang="es-PE" sz="2400" dirty="0" smtClean="0"/>
              <a:t>, 2004, </a:t>
            </a:r>
            <a:r>
              <a:rPr lang="es-PE" sz="2400" i="1" dirty="0" smtClean="0"/>
              <a:t>REJ</a:t>
            </a:r>
            <a:r>
              <a:rPr lang="es-PE" sz="2400" dirty="0" smtClean="0"/>
              <a:t> N° 4, p. 1)</a:t>
            </a:r>
            <a:endParaRPr lang="es-PE" sz="2400" dirty="0"/>
          </a:p>
        </p:txBody>
      </p:sp>
      <p:sp>
        <p:nvSpPr>
          <p:cNvPr id="5" name="Título 4"/>
          <p:cNvSpPr>
            <a:spLocks noGrp="1"/>
          </p:cNvSpPr>
          <p:nvPr>
            <p:ph type="title" idx="4294967295"/>
          </p:nvPr>
        </p:nvSpPr>
        <p:spPr>
          <a:xfrm>
            <a:off x="764276" y="332509"/>
            <a:ext cx="7023712" cy="623455"/>
          </a:xfrm>
        </p:spPr>
        <p:txBody>
          <a:bodyPr>
            <a:normAutofit/>
          </a:bodyPr>
          <a:lstStyle/>
          <a:p>
            <a:pPr algn="ctr"/>
            <a:r>
              <a:rPr lang="es-ES" sz="3000" dirty="0" smtClean="0"/>
              <a:t>EL </a:t>
            </a:r>
            <a:r>
              <a:rPr lang="es-ES" sz="3000" cap="small" dirty="0" smtClean="0"/>
              <a:t>DOLO</a:t>
            </a:r>
            <a:r>
              <a:rPr lang="es-ES" sz="3000" dirty="0" smtClean="0"/>
              <a:t> Y SU PROBANZA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12433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idx="4294967295"/>
          </p:nvPr>
        </p:nvSpPr>
        <p:spPr>
          <a:xfrm>
            <a:off x="68236" y="152975"/>
            <a:ext cx="7680852" cy="1355090"/>
          </a:xfrm>
        </p:spPr>
        <p:txBody>
          <a:bodyPr>
            <a:noAutofit/>
          </a:bodyPr>
          <a:lstStyle/>
          <a:p>
            <a:pPr algn="ctr"/>
            <a:r>
              <a:rPr lang="es-ES" sz="2400" u="sng" dirty="0" smtClean="0"/>
              <a:t>EXTENCIÓN DEL CONOCIMIENTO EN EL DOLO TÍPICO: </a:t>
            </a:r>
            <a:br>
              <a:rPr lang="es-ES" sz="2400" u="sng" dirty="0" smtClean="0"/>
            </a:br>
            <a:r>
              <a:rPr lang="es-ES" sz="2400" i="1" u="sng" dirty="0" smtClean="0"/>
              <a:t>NUEVAMENTE SOBRE EL CONCEPTO JURÍDICO PENAL DE LAVADO DE ACTIVOS (vs) EL CONCEPTO OPERATIVO O CRIMINOLÓGICO</a:t>
            </a:r>
            <a:endParaRPr lang="es-ES" sz="2400" i="1" u="sng"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4" name="Flecha circular 3"/>
          <p:cNvSpPr/>
          <p:nvPr/>
        </p:nvSpPr>
        <p:spPr>
          <a:xfrm>
            <a:off x="1241237" y="1316406"/>
            <a:ext cx="4367282" cy="3016157"/>
          </a:xfrm>
          <a:prstGeom prst="circularArrow">
            <a:avLst>
              <a:gd name="adj1" fmla="val 8490"/>
              <a:gd name="adj2" fmla="val 1142319"/>
              <a:gd name="adj3" fmla="val 20457682"/>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smtClean="0">
              <a:solidFill>
                <a:schemeClr val="tx1"/>
              </a:solidFill>
            </a:endParaRPr>
          </a:p>
          <a:p>
            <a:pPr algn="ctr"/>
            <a:endParaRPr lang="es-PE" dirty="0">
              <a:solidFill>
                <a:schemeClr val="tx1"/>
              </a:solidFill>
            </a:endParaRPr>
          </a:p>
          <a:p>
            <a:pPr algn="ctr"/>
            <a:endParaRPr lang="es-PE" dirty="0" smtClean="0">
              <a:solidFill>
                <a:schemeClr val="tx1"/>
              </a:solidFill>
            </a:endParaRPr>
          </a:p>
          <a:p>
            <a:pPr algn="ctr"/>
            <a:r>
              <a:rPr lang="es-PE" sz="2000" b="1" i="1" dirty="0" smtClean="0">
                <a:solidFill>
                  <a:schemeClr val="tx1"/>
                </a:solidFill>
              </a:rPr>
              <a:t>EMPLEO DE MÉTODOS  DIRIGIDOS A </a:t>
            </a:r>
            <a:r>
              <a:rPr lang="es-PE" sz="2000" b="1" i="1" u="sng" dirty="0" smtClean="0">
                <a:solidFill>
                  <a:schemeClr val="tx1"/>
                </a:solidFill>
              </a:rPr>
              <a:t>COLOCAR</a:t>
            </a:r>
            <a:r>
              <a:rPr lang="es-PE" sz="2000" b="1" i="1" dirty="0">
                <a:solidFill>
                  <a:schemeClr val="tx1"/>
                </a:solidFill>
              </a:rPr>
              <a:t>,</a:t>
            </a:r>
            <a:r>
              <a:rPr lang="es-PE" sz="2000" b="1" i="1" dirty="0" smtClean="0">
                <a:solidFill>
                  <a:schemeClr val="tx1"/>
                </a:solidFill>
              </a:rPr>
              <a:t> </a:t>
            </a:r>
            <a:r>
              <a:rPr lang="es-PE" sz="2000" b="1" i="1" u="sng" dirty="0" smtClean="0">
                <a:solidFill>
                  <a:schemeClr val="tx1"/>
                </a:solidFill>
              </a:rPr>
              <a:t>ENSOMBRECER Y RETORNAR</a:t>
            </a:r>
            <a:r>
              <a:rPr lang="es-PE" sz="2000" b="1" i="1" dirty="0" smtClean="0">
                <a:solidFill>
                  <a:schemeClr val="tx1"/>
                </a:solidFill>
              </a:rPr>
              <a:t> LOS ACTIVOS MACULADOS (A TRAVÉS DE DIVERSAS OPERACIONES ECONÓMICAS ILÍCITAS)</a:t>
            </a:r>
            <a:endParaRPr lang="es-PE" sz="2000" b="1" i="1" dirty="0">
              <a:solidFill>
                <a:schemeClr val="tx1"/>
              </a:solidFill>
            </a:endParaRPr>
          </a:p>
        </p:txBody>
      </p:sp>
      <p:sp>
        <p:nvSpPr>
          <p:cNvPr id="7" name="Flecha circular 6"/>
          <p:cNvSpPr/>
          <p:nvPr/>
        </p:nvSpPr>
        <p:spPr>
          <a:xfrm rot="10800000">
            <a:off x="1650667" y="2830100"/>
            <a:ext cx="3957852" cy="2460215"/>
          </a:xfrm>
          <a:prstGeom prst="circularArrow">
            <a:avLst>
              <a:gd name="adj1" fmla="val 12151"/>
              <a:gd name="adj2" fmla="val 779918"/>
              <a:gd name="adj3" fmla="val 20109205"/>
              <a:gd name="adj4" fmla="val 10907688"/>
              <a:gd name="adj5" fmla="val 152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8" name="Rectángulo 7"/>
          <p:cNvSpPr/>
          <p:nvPr/>
        </p:nvSpPr>
        <p:spPr>
          <a:xfrm>
            <a:off x="116361" y="3105584"/>
            <a:ext cx="1881971" cy="1201002"/>
          </a:xfrm>
          <a:prstGeom prst="rect">
            <a:avLst/>
          </a:prstGeom>
          <a:solidFill>
            <a:srgbClr val="BDDB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200" b="1" i="1" dirty="0" smtClean="0">
                <a:solidFill>
                  <a:schemeClr val="tx1"/>
                </a:solidFill>
                <a:latin typeface="Arial Narrow" panose="020B0606020202030204" pitchFamily="34" charset="0"/>
              </a:rPr>
              <a:t>Producción </a:t>
            </a:r>
          </a:p>
          <a:p>
            <a:pPr algn="ctr"/>
            <a:r>
              <a:rPr lang="es-PE" sz="2200" b="1" i="1" dirty="0" smtClean="0">
                <a:solidFill>
                  <a:schemeClr val="tx1"/>
                </a:solidFill>
                <a:latin typeface="Arial Narrow" panose="020B0606020202030204" pitchFamily="34" charset="0"/>
              </a:rPr>
              <a:t>del activo de origen delictivo</a:t>
            </a:r>
            <a:endParaRPr lang="es-PE" sz="2200" b="1" i="1" dirty="0">
              <a:solidFill>
                <a:schemeClr val="tx1"/>
              </a:solidFill>
              <a:latin typeface="Arial Narrow" panose="020B0606020202030204" pitchFamily="34" charset="0"/>
            </a:endParaRPr>
          </a:p>
        </p:txBody>
      </p:sp>
      <p:sp>
        <p:nvSpPr>
          <p:cNvPr id="9" name="Rectángulo 8"/>
          <p:cNvSpPr/>
          <p:nvPr/>
        </p:nvSpPr>
        <p:spPr>
          <a:xfrm>
            <a:off x="955342" y="5145206"/>
            <a:ext cx="4747999" cy="15967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latin typeface="Arial Narrow" panose="020B0606020202030204" pitchFamily="34" charset="0"/>
              </a:rPr>
              <a:t>EN EL </a:t>
            </a:r>
            <a:r>
              <a:rPr lang="es-PE" sz="2000" b="1" dirty="0" smtClean="0">
                <a:solidFill>
                  <a:srgbClr val="FF0000"/>
                </a:solidFill>
                <a:latin typeface="Arial Narrow" panose="020B0606020202030204" pitchFamily="34" charset="0"/>
              </a:rPr>
              <a:t>CONCEPTO CRIMINOLÓGICO</a:t>
            </a:r>
            <a:r>
              <a:rPr lang="es-PE" sz="2000" b="1" dirty="0" smtClean="0">
                <a:solidFill>
                  <a:schemeClr val="tx1"/>
                </a:solidFill>
                <a:latin typeface="Arial Narrow" panose="020B0606020202030204" pitchFamily="34" charset="0"/>
              </a:rPr>
              <a:t> U OPERATIVO DE LAVADO </a:t>
            </a:r>
            <a:r>
              <a:rPr lang="es-PE" sz="2000" b="1" i="1" u="sng" dirty="0" smtClean="0">
                <a:solidFill>
                  <a:schemeClr val="tx1"/>
                </a:solidFill>
                <a:latin typeface="Arial Narrow" panose="020B0606020202030204" pitchFamily="34" charset="0"/>
              </a:rPr>
              <a:t>SE REQUIERE EL CIERRE DEL CIRCUITO O RETORNO</a:t>
            </a:r>
            <a:r>
              <a:rPr lang="es-PE" sz="2000" b="1" i="1" dirty="0" smtClean="0">
                <a:solidFill>
                  <a:schemeClr val="tx1"/>
                </a:solidFill>
                <a:latin typeface="Arial Narrow" panose="020B0606020202030204" pitchFamily="34" charset="0"/>
              </a:rPr>
              <a:t> [POR </a:t>
            </a:r>
          </a:p>
          <a:p>
            <a:pPr algn="ctr"/>
            <a:r>
              <a:rPr lang="es-PE" sz="2000" b="1" i="1" dirty="0" smtClean="0">
                <a:solidFill>
                  <a:schemeClr val="tx1"/>
                </a:solidFill>
                <a:latin typeface="Arial Narrow" panose="020B0606020202030204" pitchFamily="34" charset="0"/>
              </a:rPr>
              <a:t>LO QUE SE REQUERIRÍA UN CONOCIMIENTO </a:t>
            </a:r>
          </a:p>
          <a:p>
            <a:pPr algn="ctr"/>
            <a:r>
              <a:rPr lang="es-PE" sz="2000" b="1" i="1" dirty="0" smtClean="0">
                <a:solidFill>
                  <a:schemeClr val="tx1"/>
                </a:solidFill>
                <a:latin typeface="Arial Narrow" panose="020B0606020202030204" pitchFamily="34" charset="0"/>
              </a:rPr>
              <a:t>DE TODO EL PROCESO O CIRCUITO]</a:t>
            </a:r>
            <a:r>
              <a:rPr lang="es-PE" sz="2000" b="1" i="1" u="sng" dirty="0" smtClean="0">
                <a:solidFill>
                  <a:schemeClr val="tx1"/>
                </a:solidFill>
                <a:latin typeface="Arial Narrow" panose="020B0606020202030204" pitchFamily="34" charset="0"/>
              </a:rPr>
              <a:t> </a:t>
            </a:r>
          </a:p>
        </p:txBody>
      </p:sp>
      <p:sp>
        <p:nvSpPr>
          <p:cNvPr id="11" name="Rectángulo 10"/>
          <p:cNvSpPr/>
          <p:nvPr/>
        </p:nvSpPr>
        <p:spPr>
          <a:xfrm>
            <a:off x="5895833" y="1378424"/>
            <a:ext cx="3109208" cy="53635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i="1" dirty="0" smtClean="0">
                <a:solidFill>
                  <a:schemeClr val="tx1"/>
                </a:solidFill>
                <a:latin typeface="Arial Narrow" panose="020B0606020202030204" pitchFamily="34" charset="0"/>
              </a:rPr>
              <a:t>EL </a:t>
            </a:r>
            <a:r>
              <a:rPr lang="es-PE" sz="2000" b="1" i="1" dirty="0" smtClean="0">
                <a:solidFill>
                  <a:srgbClr val="FF0000"/>
                </a:solidFill>
                <a:latin typeface="Arial Narrow" panose="020B0606020202030204" pitchFamily="34" charset="0"/>
              </a:rPr>
              <a:t>CONCEPTO JURÍDICO PENAL DE LAVADO </a:t>
            </a:r>
            <a:r>
              <a:rPr lang="es-PE" sz="2000" b="1" i="1" dirty="0" smtClean="0">
                <a:solidFill>
                  <a:schemeClr val="tx1"/>
                </a:solidFill>
                <a:latin typeface="Arial Narrow" panose="020B0606020202030204" pitchFamily="34" charset="0"/>
              </a:rPr>
              <a:t>SE CONFIGURA EN ALGUNA DE LAS QUINCE (15) FORMAS AUTÓNOMAS DE ACTUACIÓN TÍPICA (INTERVENCIÓN EN CUALQUIER SEGMENTO DEL PROCESO OPERATIVO DE LAVADO), </a:t>
            </a:r>
            <a:r>
              <a:rPr lang="es-PE" sz="2000" b="1" i="1" u="sng" dirty="0" smtClean="0">
                <a:solidFill>
                  <a:schemeClr val="tx1"/>
                </a:solidFill>
                <a:latin typeface="Arial Narrow" panose="020B0606020202030204" pitchFamily="34" charset="0"/>
              </a:rPr>
              <a:t>POR TANTO EL DOLO TÍPICO SÓLO SE EXTIENDE A LA CONCRETA ACTUACIÓN EN DICHO SEGMENTO, NO AL CONOCIMIENTO DE TODO EL PROCESO U ETAPAS DEL CIRCUITO DE RECICLAJE</a:t>
            </a:r>
          </a:p>
        </p:txBody>
      </p:sp>
    </p:spTree>
    <p:extLst>
      <p:ext uri="{BB962C8B-B14F-4D97-AF65-F5344CB8AC3E}">
        <p14:creationId xmlns:p14="http://schemas.microsoft.com/office/powerpoint/2010/main" val="117254403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72955" y="1316183"/>
            <a:ext cx="8598089" cy="5316630"/>
          </a:xfrm>
          <a:solidFill>
            <a:schemeClr val="bg1"/>
          </a:solidFill>
        </p:spPr>
        <p:txBody>
          <a:bodyPr>
            <a:noAutofit/>
          </a:bodyPr>
          <a:lstStyle/>
          <a:p>
            <a:pPr algn="just"/>
            <a:r>
              <a:rPr lang="es-ES" sz="2400" b="1" u="sng" cap="all" dirty="0"/>
              <a:t>SENTENCIA PLENARIA CASATORIA N° 1-2017 </a:t>
            </a:r>
            <a:r>
              <a:rPr lang="es-ES" sz="2400" b="1" u="sng" cap="all" dirty="0" smtClean="0"/>
              <a:t>(11/Oct/2017)</a:t>
            </a:r>
            <a:r>
              <a:rPr lang="es-PE" sz="2400" b="1" dirty="0" smtClean="0"/>
              <a:t>:</a:t>
            </a:r>
          </a:p>
          <a:p>
            <a:pPr marL="0" indent="0" algn="just">
              <a:buNone/>
            </a:pPr>
            <a:endParaRPr lang="es-PE" sz="1000" b="1" dirty="0" smtClean="0"/>
          </a:p>
          <a:p>
            <a:pPr marL="0" indent="0" algn="just">
              <a:buNone/>
            </a:pPr>
            <a:r>
              <a:rPr lang="es-PE" sz="2600" i="1" dirty="0" smtClean="0"/>
              <a:t>“FJ </a:t>
            </a:r>
            <a:r>
              <a:rPr lang="es-PE" sz="2600" i="1" dirty="0"/>
              <a:t>21: En atención a lo expuesto, para la condena de un delito de lavado de activos… es necesaria la convicción más allá de toda duda razonable… de que concurren todos y cada uno de los elementos del delito: (i) una actividad criminal previa idónea...; (ii) la realización de actos [típicos]...; y, (iii), subjetivamente, tanto el conocimiento directo o presunto de la procedencia ilícita del activo –dolo directo o eventual– (</a:t>
            </a:r>
            <a:r>
              <a:rPr lang="es-PE" sz="2600" b="1" i="1" dirty="0"/>
              <a:t>sin que este conocimiento sea preciso o detallado en todos sus pormenores del origen delictivo de los activos, pues BASTA LA CONCIENCIA DE LA ANORMALIDAD DE LA OPERACIÓN A REALIZAR Y LA RAZONABLE INFERENCIA DE QUE PROCEDE DE UNA ACTIVIDAD CRIMINAL</a:t>
            </a:r>
            <a:r>
              <a:rPr lang="es-PE" sz="2600" i="1" dirty="0"/>
              <a:t>).</a:t>
            </a:r>
          </a:p>
          <a:p>
            <a:pPr marL="0" indent="0" algn="just">
              <a:buNone/>
            </a:pPr>
            <a:endParaRPr lang="es-PE" sz="2400" dirty="0"/>
          </a:p>
        </p:txBody>
      </p:sp>
      <p:sp>
        <p:nvSpPr>
          <p:cNvPr id="5" name="Título 4"/>
          <p:cNvSpPr>
            <a:spLocks noGrp="1"/>
          </p:cNvSpPr>
          <p:nvPr>
            <p:ph type="title" idx="4294967295"/>
          </p:nvPr>
        </p:nvSpPr>
        <p:spPr>
          <a:xfrm>
            <a:off x="-84724" y="152975"/>
            <a:ext cx="8024884" cy="1092177"/>
          </a:xfrm>
        </p:spPr>
        <p:txBody>
          <a:bodyPr>
            <a:normAutofit fontScale="90000"/>
          </a:bodyPr>
          <a:lstStyle/>
          <a:p>
            <a:pPr algn="ctr"/>
            <a:r>
              <a:rPr lang="es-ES" sz="3000" dirty="0" smtClean="0"/>
              <a:t>CONCEPTUALIZACIÓN DEL DOLO EN EL LAVADO DE ACTIVOS CONFORME AL DESARROLLO JURISPRUDENCIAL</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7437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72955" y="1316183"/>
            <a:ext cx="8598089" cy="5316630"/>
          </a:xfrm>
          <a:solidFill>
            <a:schemeClr val="bg1"/>
          </a:solidFill>
        </p:spPr>
        <p:txBody>
          <a:bodyPr>
            <a:noAutofit/>
          </a:bodyPr>
          <a:lstStyle/>
          <a:p>
            <a:pPr algn="just"/>
            <a:r>
              <a:rPr lang="es-PE" sz="2400" b="1" u="sng" dirty="0" smtClean="0"/>
              <a:t>RN </a:t>
            </a:r>
            <a:r>
              <a:rPr lang="es-PE" sz="2400" b="1" u="sng" dirty="0"/>
              <a:t>N° 2868-2014-Lima </a:t>
            </a:r>
            <a:r>
              <a:rPr lang="es-PE" sz="2400" b="1" u="sng" dirty="0" smtClean="0"/>
              <a:t>(SPT del </a:t>
            </a:r>
            <a:r>
              <a:rPr lang="es-PE" sz="2400" b="1" u="sng" dirty="0"/>
              <a:t>27/Dic/2016. Ponente: San </a:t>
            </a:r>
            <a:r>
              <a:rPr lang="es-PE" sz="2400" b="1" u="sng" dirty="0" smtClean="0"/>
              <a:t>Martín</a:t>
            </a:r>
            <a:r>
              <a:rPr lang="es-PE" sz="2400" b="1" dirty="0" smtClean="0"/>
              <a:t>):</a:t>
            </a:r>
          </a:p>
          <a:p>
            <a:pPr marL="0" indent="0" algn="just">
              <a:buNone/>
            </a:pPr>
            <a:endParaRPr lang="es-PE" sz="1000" b="1" dirty="0" smtClean="0"/>
          </a:p>
          <a:p>
            <a:pPr marL="0" indent="0" algn="just">
              <a:buNone/>
            </a:pPr>
            <a:r>
              <a:rPr lang="es-PE" i="1" dirty="0" smtClean="0"/>
              <a:t>“F</a:t>
            </a:r>
            <a:r>
              <a:rPr lang="es-MX" i="1" dirty="0" smtClean="0"/>
              <a:t>J </a:t>
            </a:r>
            <a:r>
              <a:rPr lang="es-MX" i="1" dirty="0"/>
              <a:t>10°-4: La tipicidad subjetiva consta de dos elementos. Primero, exige el dolo directo o eventual. No hace falta que el agente conozca concretamente el delito precedente, del cual aquellos productos o ganancias se originaron... ni tampoco cuándo fue cometido, ni mucho menos quiénes intervinieron en su realización. </a:t>
            </a:r>
            <a:r>
              <a:rPr lang="es-MX" b="1" i="1" dirty="0"/>
              <a:t>BASTA LA CONCIENCIA DE LA ANORMALIDAD DE LA OPERACIÓN QUE SE HA DE REALIZAR Y LA RAZONABLE INFERENCIA DE QUE PROCEDE DE UNA ACTIVIDAD DELICTIVA QUE GENERE GANANCIAS ILEGALES</a:t>
            </a:r>
            <a:r>
              <a:rPr lang="es-MX" i="1" dirty="0"/>
              <a:t>.</a:t>
            </a:r>
            <a:r>
              <a:rPr lang="es-PE" i="1" dirty="0" smtClean="0"/>
              <a:t>.”.</a:t>
            </a:r>
            <a:endParaRPr lang="es-PE" i="1" dirty="0"/>
          </a:p>
          <a:p>
            <a:pPr marL="0" indent="0" algn="just">
              <a:buNone/>
            </a:pPr>
            <a:endParaRPr lang="es-PE" sz="24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4"/>
          <p:cNvSpPr txBox="1">
            <a:spLocks/>
          </p:cNvSpPr>
          <p:nvPr/>
        </p:nvSpPr>
        <p:spPr>
          <a:xfrm>
            <a:off x="-84724" y="152975"/>
            <a:ext cx="8024884" cy="1092177"/>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smtClean="0"/>
              <a:t>CONCEPTUALIZACIÓN DEL DOLO EN EL LAVADO DE ACTIVOS CONFORME AL DESARROLLO JURISPRUDENCIAL</a:t>
            </a:r>
            <a:endParaRPr lang="es-ES" sz="3000" dirty="0"/>
          </a:p>
        </p:txBody>
      </p:sp>
    </p:spTree>
    <p:extLst>
      <p:ext uri="{BB962C8B-B14F-4D97-AF65-F5344CB8AC3E}">
        <p14:creationId xmlns:p14="http://schemas.microsoft.com/office/powerpoint/2010/main" val="406172986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1069" y="1316182"/>
            <a:ext cx="8786676" cy="5425811"/>
          </a:xfrm>
          <a:solidFill>
            <a:schemeClr val="bg1"/>
          </a:solidFill>
        </p:spPr>
        <p:txBody>
          <a:bodyPr>
            <a:noAutofit/>
          </a:bodyPr>
          <a:lstStyle/>
          <a:p>
            <a:pPr algn="just"/>
            <a:r>
              <a:rPr lang="es-PE" sz="2400" b="1" u="sng" dirty="0" smtClean="0"/>
              <a:t>STS </a:t>
            </a:r>
            <a:r>
              <a:rPr lang="es-PE" sz="2400" b="1" u="sng" dirty="0"/>
              <a:t>N° 4217/2018 </a:t>
            </a:r>
            <a:r>
              <a:rPr lang="es-PE" sz="2400" b="1" u="sng" dirty="0" smtClean="0"/>
              <a:t>(13/Dic/2018. Ponente: </a:t>
            </a:r>
            <a:r>
              <a:rPr lang="es-PE" sz="2400" b="1" u="sng" dirty="0" err="1" smtClean="0"/>
              <a:t>Monterde</a:t>
            </a:r>
            <a:r>
              <a:rPr lang="es-PE" sz="2400" b="1" u="sng" dirty="0" smtClean="0"/>
              <a:t> Ferrer. </a:t>
            </a:r>
            <a:r>
              <a:rPr lang="es-PE" sz="2400" b="1" u="sng" dirty="0"/>
              <a:t>FJ 1° - 4):</a:t>
            </a:r>
            <a:endParaRPr lang="es-PE" sz="2400" b="1" u="sng" dirty="0" smtClean="0"/>
          </a:p>
          <a:p>
            <a:pPr marL="0" indent="0" algn="just">
              <a:buNone/>
            </a:pPr>
            <a:r>
              <a:rPr lang="es-PE" sz="2600" i="1" dirty="0" smtClean="0"/>
              <a:t>«</a:t>
            </a:r>
            <a:r>
              <a:rPr lang="es-PE" sz="2600" i="1" dirty="0"/>
              <a:t>Se trata de un conocimiento práctico, del que se tiene por razón de experiencia y que permite representarse algo como lo más probable en la situación dada. Es el que, normalmente, en las relaciones de la vida diaria permite a un sujeto discriminar, establecer diferencias, orientar su comportamiento, saber a qué atenerse respecto de alguien. </a:t>
            </a:r>
            <a:r>
              <a:rPr lang="es-PE" sz="2600" i="1" dirty="0" smtClean="0"/>
              <a:t>En </a:t>
            </a:r>
            <a:r>
              <a:rPr lang="es-PE" sz="2600" i="1" dirty="0"/>
              <a:t>definitiva, en el plano subjetivo </a:t>
            </a:r>
            <a:r>
              <a:rPr lang="es-PE" sz="2600" b="1" i="1" dirty="0"/>
              <a:t>NO SE EXIGE UN CONOCIMIENTO PRECISO O EXACTO DEL DELITO </a:t>
            </a:r>
            <a:r>
              <a:rPr lang="es-PE" sz="2600" b="1" i="1" dirty="0" smtClean="0"/>
              <a:t>PREVIO</a:t>
            </a:r>
            <a:r>
              <a:rPr lang="es-PE" sz="2600" i="1" dirty="0" smtClean="0"/>
              <a:t>, </a:t>
            </a:r>
            <a:r>
              <a:rPr lang="es-PE" sz="2600" b="1" i="1" dirty="0"/>
              <a:t>SINO QUE BASTA CON </a:t>
            </a:r>
            <a:r>
              <a:rPr lang="es-PE" sz="2600" b="1" i="1" u="sng" dirty="0"/>
              <a:t>LA CONCIENCIA DE LA ANORMALIDAD DE LA OPERACIÓN A REALIZAR Y LA RAZONABLE INFERENCIA DE QUE PROCEDE DE UN DELITO</a:t>
            </a:r>
            <a:r>
              <a:rPr lang="es-PE" sz="2600" i="1" dirty="0"/>
              <a:t>, por ejemplo, por su cuantía, medidas de protección, contraprestación ofrecida, etc. </a:t>
            </a:r>
            <a:r>
              <a:rPr lang="es-PE" sz="2600" i="1" dirty="0" smtClean="0"/>
              <a:t>Por </a:t>
            </a:r>
            <a:r>
              <a:rPr lang="es-PE" sz="2600" i="1" dirty="0"/>
              <a:t>eso, el único dolo exigible al autor y que debe objetivar la Sala sentenciadora es precisamente la existencia de datos o indicios bastantes para poder afirmar el conocimiento de la procedencia ilícita de los bienes».</a:t>
            </a:r>
            <a:endParaRPr lang="es-PE" sz="2600" dirty="0"/>
          </a:p>
          <a:p>
            <a:pPr marL="0" indent="0" algn="just">
              <a:buNone/>
            </a:pPr>
            <a:endParaRPr lang="es-PE" sz="26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4"/>
          <p:cNvSpPr txBox="1">
            <a:spLocks/>
          </p:cNvSpPr>
          <p:nvPr/>
        </p:nvSpPr>
        <p:spPr>
          <a:xfrm>
            <a:off x="-84724" y="152975"/>
            <a:ext cx="8024884" cy="109217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dirty="0" smtClean="0"/>
              <a:t>CONCEPTUALIZACIÓN DEL DOLO EN EL LAVADO DE ACTIVOS: EL TRIBUNAL SUPREMO ESPAÑOL COMO FUENTE DE NUESTRO DESARROLLO JURISPRUDENCIAL</a:t>
            </a:r>
            <a:endParaRPr lang="es-ES" sz="3000" dirty="0"/>
          </a:p>
        </p:txBody>
      </p:sp>
    </p:spTree>
    <p:extLst>
      <p:ext uri="{BB962C8B-B14F-4D97-AF65-F5344CB8AC3E}">
        <p14:creationId xmlns:p14="http://schemas.microsoft.com/office/powerpoint/2010/main" val="231800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175" y="304009"/>
            <a:ext cx="7467599" cy="686591"/>
          </a:xfrm>
        </p:spPr>
        <p:txBody>
          <a:bodyPr>
            <a:noAutofit/>
          </a:bodyPr>
          <a:lstStyle/>
          <a:p>
            <a:pPr algn="ctr"/>
            <a:r>
              <a:rPr lang="es-PE" sz="2600" cap="small" dirty="0" smtClean="0">
                <a:latin typeface="Arial Narrow" panose="020B0606020202030204" pitchFamily="34" charset="0"/>
                <a:cs typeface="Aparajita" panose="020B0604020202020204" pitchFamily="34" charset="0"/>
              </a:rPr>
              <a:t>I.2.1) </a:t>
            </a:r>
            <a:r>
              <a:rPr lang="es-PE" sz="2600" b="1" cap="small" dirty="0" smtClean="0">
                <a:latin typeface="Arial Narrow" panose="020B0606020202030204" pitchFamily="34" charset="0"/>
                <a:cs typeface="Aparajita" panose="020B0604020202020204" pitchFamily="34" charset="0"/>
              </a:rPr>
              <a:t>Convención de Viena de 1988</a:t>
            </a:r>
            <a:r>
              <a:rPr lang="es-PE" sz="2600" cap="small" dirty="0" smtClean="0">
                <a:latin typeface="Arial Narrow" panose="020B0606020202030204" pitchFamily="34" charset="0"/>
                <a:cs typeface="Aparajita" panose="020B0604020202020204" pitchFamily="34" charset="0"/>
              </a:rPr>
              <a:t/>
            </a:r>
            <a:br>
              <a:rPr lang="es-PE" sz="2600" cap="small" dirty="0" smtClean="0">
                <a:latin typeface="Arial Narrow" panose="020B0606020202030204" pitchFamily="34" charset="0"/>
                <a:cs typeface="Aparajita" panose="020B0604020202020204" pitchFamily="34" charset="0"/>
              </a:rPr>
            </a:br>
            <a:r>
              <a:rPr lang="es-PE" sz="2600" cap="small" dirty="0" smtClean="0">
                <a:latin typeface="Arial Narrow" panose="020B0606020202030204" pitchFamily="34" charset="0"/>
                <a:cs typeface="Aparajita" panose="020B0604020202020204" pitchFamily="34" charset="0"/>
              </a:rPr>
              <a:t>Art. 3: Delitos</a:t>
            </a:r>
            <a:endParaRPr lang="es-PE" sz="2600" cap="small" dirty="0">
              <a:latin typeface="Arial Narrow" panose="020B0606020202030204" pitchFamily="34" charset="0"/>
              <a:cs typeface="Aparajita" panose="020B0604020202020204" pitchFamily="34" charset="0"/>
            </a:endParaRPr>
          </a:p>
        </p:txBody>
      </p:sp>
      <p:sp>
        <p:nvSpPr>
          <p:cNvPr id="3" name="Marcador de contenido 2"/>
          <p:cNvSpPr>
            <a:spLocks noGrp="1"/>
          </p:cNvSpPr>
          <p:nvPr>
            <p:ph idx="1"/>
          </p:nvPr>
        </p:nvSpPr>
        <p:spPr>
          <a:xfrm>
            <a:off x="133349" y="1171575"/>
            <a:ext cx="8844395" cy="5514976"/>
          </a:xfrm>
          <a:solidFill>
            <a:schemeClr val="bg1"/>
          </a:solidFill>
        </p:spPr>
        <p:txBody>
          <a:bodyPr>
            <a:noAutofit/>
          </a:bodyPr>
          <a:lstStyle/>
          <a:p>
            <a:pPr marL="0" indent="0" algn="just">
              <a:buNone/>
            </a:pPr>
            <a:r>
              <a:rPr lang="es-PE" sz="2100" dirty="0" smtClean="0"/>
              <a:t>1</a:t>
            </a:r>
            <a:r>
              <a:rPr lang="es-PE" sz="2100" dirty="0"/>
              <a:t>. </a:t>
            </a:r>
            <a:r>
              <a:rPr lang="es-PE" sz="2100" cap="small" dirty="0"/>
              <a:t>Cada una de las Partes adoptará las medidas que sean necesarias para tipificar como delitos penales en su derecho interno, </a:t>
            </a:r>
            <a:r>
              <a:rPr lang="es-PE" sz="2100" u="sng" cap="small" dirty="0"/>
              <a:t>cuando se cometan intencionalmente</a:t>
            </a:r>
            <a:r>
              <a:rPr lang="es-PE" sz="2100" dirty="0"/>
              <a:t>: </a:t>
            </a:r>
          </a:p>
          <a:p>
            <a:pPr marL="0" indent="0" algn="just">
              <a:buNone/>
            </a:pPr>
            <a:r>
              <a:rPr lang="es-PE" sz="2100" b="1" dirty="0" smtClean="0"/>
              <a:t>i) </a:t>
            </a:r>
            <a:r>
              <a:rPr lang="es-PE" sz="2100" i="1" dirty="0"/>
              <a:t>La </a:t>
            </a:r>
            <a:r>
              <a:rPr lang="es-PE" sz="2100" b="1" i="1" u="sng" dirty="0"/>
              <a:t>conversión</a:t>
            </a:r>
            <a:r>
              <a:rPr lang="es-PE" sz="2100" i="1" dirty="0"/>
              <a:t> o la </a:t>
            </a:r>
            <a:r>
              <a:rPr lang="es-PE" sz="2100" b="1" i="1" u="sng" dirty="0"/>
              <a:t>transferencia</a:t>
            </a:r>
            <a:r>
              <a:rPr lang="es-PE" sz="2100" i="1" dirty="0"/>
              <a:t> de bienes </a:t>
            </a:r>
            <a:r>
              <a:rPr lang="es-PE" sz="2100" b="1" i="1" dirty="0"/>
              <a:t>a sabiendas de que </a:t>
            </a:r>
            <a:r>
              <a:rPr lang="es-PE" sz="2100" i="1" dirty="0"/>
              <a:t>tales bienes proceden de alguno </a:t>
            </a:r>
            <a:r>
              <a:rPr lang="es-PE" sz="2100" i="1" dirty="0" smtClean="0"/>
              <a:t>de </a:t>
            </a:r>
            <a:r>
              <a:rPr lang="es-PE" sz="2100" i="1" dirty="0"/>
              <a:t>los delitos tipificados de conformidad con el </a:t>
            </a:r>
            <a:r>
              <a:rPr lang="es-PE" sz="2100" i="1" dirty="0" smtClean="0"/>
              <a:t>inc. a</a:t>
            </a:r>
            <a:r>
              <a:rPr lang="es-PE" sz="2100" i="1" dirty="0"/>
              <a:t>) del presente párrafo, </a:t>
            </a:r>
            <a:r>
              <a:rPr lang="es-PE" sz="2100" b="1" i="1" dirty="0"/>
              <a:t>o de un acto de participación </a:t>
            </a:r>
            <a:r>
              <a:rPr lang="es-PE" sz="2100" i="1" dirty="0"/>
              <a:t>en tal </a:t>
            </a:r>
            <a:r>
              <a:rPr lang="es-PE" sz="2100" i="1" dirty="0" smtClean="0"/>
              <a:t>delito, </a:t>
            </a:r>
            <a:r>
              <a:rPr lang="es-PE" sz="2100" b="1" i="1" dirty="0"/>
              <a:t>con objeto de ocultar o encubrir el origen ilícito </a:t>
            </a:r>
            <a:r>
              <a:rPr lang="es-PE" sz="2100" i="1" dirty="0"/>
              <a:t>de los bienes </a:t>
            </a:r>
            <a:r>
              <a:rPr lang="es-PE" sz="2100" b="1" i="1" dirty="0"/>
              <a:t>o de ayudar </a:t>
            </a:r>
            <a:r>
              <a:rPr lang="es-PE" sz="2100" i="1" dirty="0"/>
              <a:t>a cualquier persona que participe en la comisión de tal delito </a:t>
            </a:r>
            <a:r>
              <a:rPr lang="es-PE" sz="2100" b="1" i="1" dirty="0" smtClean="0"/>
              <a:t>a </a:t>
            </a:r>
            <a:r>
              <a:rPr lang="es-PE" sz="2100" b="1" i="1" dirty="0"/>
              <a:t>eludir </a:t>
            </a:r>
            <a:r>
              <a:rPr lang="es-PE" sz="2100" i="1" dirty="0"/>
              <a:t>las consecuencias jurídicas de sus acciones.</a:t>
            </a:r>
          </a:p>
          <a:p>
            <a:pPr marL="0" indent="0" algn="just">
              <a:buNone/>
            </a:pPr>
            <a:r>
              <a:rPr lang="es-PE" sz="2100" b="1" dirty="0" smtClean="0"/>
              <a:t>ii) </a:t>
            </a:r>
            <a:r>
              <a:rPr lang="es-PE" sz="2100" i="1" dirty="0"/>
              <a:t>La </a:t>
            </a:r>
            <a:r>
              <a:rPr lang="es-PE" sz="2100" b="1" i="1" u="sng" dirty="0"/>
              <a:t>ocultación</a:t>
            </a:r>
            <a:r>
              <a:rPr lang="es-PE" sz="2100" i="1" dirty="0"/>
              <a:t> o el </a:t>
            </a:r>
            <a:r>
              <a:rPr lang="es-PE" sz="2100" b="1" i="1" u="sng" dirty="0"/>
              <a:t>encubrimiento de la naturaleza, el origen</a:t>
            </a:r>
            <a:r>
              <a:rPr lang="es-PE" sz="2100" i="1" dirty="0"/>
              <a:t>, la ubicación, el destino, el movimiento o la propiedad reales de bienes, o de derechos relativos a tales bienes, a sabiendas de que proceden de alguno </a:t>
            </a:r>
            <a:r>
              <a:rPr lang="es-PE" sz="2100" i="1" dirty="0" smtClean="0"/>
              <a:t>de </a:t>
            </a:r>
            <a:r>
              <a:rPr lang="es-PE" sz="2100" i="1" dirty="0"/>
              <a:t>los delitos tipificados de conformidad con el </a:t>
            </a:r>
            <a:r>
              <a:rPr lang="es-PE" sz="2100" i="1" dirty="0" smtClean="0"/>
              <a:t>inc. a) </a:t>
            </a:r>
            <a:r>
              <a:rPr lang="es-PE" sz="2100" i="1" dirty="0"/>
              <a:t>del presente </a:t>
            </a:r>
            <a:r>
              <a:rPr lang="es-PE" sz="2100" i="1" dirty="0" smtClean="0"/>
              <a:t>párrafo, </a:t>
            </a:r>
            <a:r>
              <a:rPr lang="es-PE" sz="2100" i="1" dirty="0"/>
              <a:t>o de un acto de participación en tal delito o delitos</a:t>
            </a:r>
            <a:r>
              <a:rPr lang="es-PE" sz="2100" dirty="0"/>
              <a:t>.</a:t>
            </a:r>
          </a:p>
          <a:p>
            <a:pPr marL="0" indent="0" algn="just">
              <a:buNone/>
            </a:pPr>
            <a:r>
              <a:rPr lang="es-PE" sz="2100" cap="small" dirty="0" smtClean="0"/>
              <a:t>2. A </a:t>
            </a:r>
            <a:r>
              <a:rPr lang="es-PE" sz="2100" cap="small" dirty="0"/>
              <a:t>reserva de sus principios constitucionales y de los conceptos fundamentales de su ordenamiento jurídico</a:t>
            </a:r>
            <a:r>
              <a:rPr lang="es-PE" sz="2100" dirty="0"/>
              <a:t>: (…)</a:t>
            </a:r>
          </a:p>
          <a:p>
            <a:pPr marL="0" indent="0" algn="just">
              <a:buNone/>
            </a:pPr>
            <a:r>
              <a:rPr lang="es-PE" sz="2100" b="1" dirty="0"/>
              <a:t>iii.- </a:t>
            </a:r>
            <a:r>
              <a:rPr lang="es-PE" sz="2100" b="1" i="1" dirty="0"/>
              <a:t>Instigar o inducir públicamente a otros</a:t>
            </a:r>
            <a:r>
              <a:rPr lang="es-PE" sz="2100" i="1" dirty="0"/>
              <a:t>, por cualquier medio, a cometer alguno de los delitos tipificados de conformidad con el presente artículo o a utilizar ilícitamente estupefacientes o sustancias sicotrópicas. </a:t>
            </a:r>
          </a:p>
          <a:p>
            <a:pPr marL="0" indent="0" algn="just">
              <a:buNone/>
            </a:pPr>
            <a:r>
              <a:rPr lang="es-PE" sz="2100" b="1" dirty="0"/>
              <a:t>iv</a:t>
            </a:r>
            <a:r>
              <a:rPr lang="es-PE" sz="2100" b="1" dirty="0" smtClean="0"/>
              <a:t>.-</a:t>
            </a:r>
            <a:r>
              <a:rPr lang="es-PE" sz="2100" i="1" dirty="0" smtClean="0"/>
              <a:t>... </a:t>
            </a:r>
            <a:r>
              <a:rPr lang="es-PE" sz="2100" i="1" dirty="0"/>
              <a:t>la </a:t>
            </a:r>
            <a:r>
              <a:rPr lang="es-PE" sz="2100" b="1" i="1" dirty="0"/>
              <a:t>asociación</a:t>
            </a:r>
            <a:r>
              <a:rPr lang="es-PE" sz="2100" i="1" dirty="0"/>
              <a:t> y la </a:t>
            </a:r>
            <a:r>
              <a:rPr lang="es-PE" sz="2100" b="1" i="1" dirty="0"/>
              <a:t>confabulación</a:t>
            </a:r>
            <a:r>
              <a:rPr lang="es-PE" sz="2100" i="1" dirty="0"/>
              <a:t> para </a:t>
            </a:r>
            <a:r>
              <a:rPr lang="es-PE" sz="2100" i="1" dirty="0" smtClean="0"/>
              <a:t>cometerlos... </a:t>
            </a:r>
            <a:r>
              <a:rPr lang="es-PE" sz="2100" b="1" i="1" dirty="0" smtClean="0"/>
              <a:t>incitación</a:t>
            </a:r>
            <a:r>
              <a:rPr lang="es-PE" sz="2100" i="1" dirty="0"/>
              <a:t>, </a:t>
            </a:r>
            <a:r>
              <a:rPr lang="es-PE" sz="2100" b="1" i="1" dirty="0" smtClean="0"/>
              <a:t>facilitación</a:t>
            </a:r>
            <a:r>
              <a:rPr lang="es-PE" sz="2100" i="1" dirty="0" smtClean="0"/>
              <a:t>...</a:t>
            </a:r>
            <a:r>
              <a:rPr lang="es-PE" sz="2100" dirty="0" smtClean="0"/>
              <a:t>”.</a:t>
            </a:r>
            <a:endParaRPr lang="es-PE" sz="21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0685" y="96866"/>
            <a:ext cx="884210" cy="884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88106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1069" y="1316182"/>
            <a:ext cx="8786676" cy="5425811"/>
          </a:xfrm>
          <a:solidFill>
            <a:schemeClr val="bg1"/>
          </a:solidFill>
        </p:spPr>
        <p:txBody>
          <a:bodyPr>
            <a:noAutofit/>
          </a:bodyPr>
          <a:lstStyle/>
          <a:p>
            <a:pPr algn="just"/>
            <a:r>
              <a:rPr lang="es-MX" sz="2400" b="1" u="sng" dirty="0" smtClean="0"/>
              <a:t>STS </a:t>
            </a:r>
            <a:r>
              <a:rPr lang="es-MX" sz="2400" b="1" u="sng" dirty="0"/>
              <a:t>N° 2819/2014 </a:t>
            </a:r>
            <a:r>
              <a:rPr lang="es-MX" sz="2400" b="1" u="sng" dirty="0" smtClean="0"/>
              <a:t>(27/Jun/2014. Ponente: Granados Pérez. </a:t>
            </a:r>
            <a:r>
              <a:rPr lang="es-MX" sz="2400" b="1" u="sng" dirty="0"/>
              <a:t>FJ 3):</a:t>
            </a:r>
            <a:endParaRPr lang="es-PE" sz="2400" b="1" u="sng" dirty="0" smtClean="0"/>
          </a:p>
          <a:p>
            <a:pPr marL="0" indent="0" algn="just">
              <a:buNone/>
            </a:pPr>
            <a:r>
              <a:rPr lang="es-PE" sz="2600" i="1" dirty="0" smtClean="0"/>
              <a:t>«</a:t>
            </a:r>
            <a:r>
              <a:rPr lang="es-MX" sz="2600" i="1" dirty="0" smtClean="0"/>
              <a:t>Respecto</a:t>
            </a:r>
            <a:r>
              <a:rPr lang="es-MX" sz="2600" i="1" dirty="0"/>
              <a:t>... a la conducta dolosa tiene declarado esta Sala, como es exponente la STS 2410/2001, de 18 febrero, que la jurisprudencia se apoya para construir el elemento subjetivo del tipo en el dolo eventual y entiende que es suficiente </a:t>
            </a:r>
            <a:r>
              <a:rPr lang="es-MX" sz="2600" i="1" dirty="0" smtClean="0"/>
              <a:t>"</a:t>
            </a:r>
            <a:r>
              <a:rPr lang="es-MX" sz="2600" b="1" i="1" dirty="0" smtClean="0"/>
              <a:t>LA CONCIENCIA DE ANORMALIDAD EN LA OPERACIÓN Y LA RAZONABLE INFERENCIA DE LA PROCEDENCIA </a:t>
            </a:r>
            <a:r>
              <a:rPr lang="es-MX" sz="2600" i="1" dirty="0" smtClean="0"/>
              <a:t>por </a:t>
            </a:r>
            <a:r>
              <a:rPr lang="es-MX" sz="2600" i="1" dirty="0"/>
              <a:t>razón de su cuantía, medidas de protección y contraprestación ofrecida”. En el mismo sentido, se afirma que ese conocimiento de la ilícita procedencia, "no precisa un conocimiento preciso y exacto del delito previo", STS 266/2005, de 1 de marzo. </a:t>
            </a:r>
          </a:p>
          <a:p>
            <a:pPr marL="0" indent="0" algn="just">
              <a:buNone/>
            </a:pPr>
            <a:r>
              <a:rPr lang="es-MX" sz="2600" b="1" i="1" dirty="0" smtClean="0"/>
              <a:t>Una </a:t>
            </a:r>
            <a:r>
              <a:rPr lang="es-MX" sz="2600" b="1" i="1" dirty="0"/>
              <a:t>reiterada jurisprudencia ha consagrado una serie de criterios sobre los cuales PUEDE EDIFICARSE LA CONCURRENCIA DEL ELEMENTO SUBJETIVO del delito blanqueo</a:t>
            </a:r>
            <a:r>
              <a:rPr lang="es-MX" sz="2600" i="1" dirty="0"/>
              <a:t>. Se alude a:</a:t>
            </a:r>
          </a:p>
          <a:p>
            <a:pPr marL="0" indent="0" algn="just">
              <a:buNone/>
            </a:pPr>
            <a:endParaRPr lang="es-PE" sz="2600" dirty="0"/>
          </a:p>
          <a:p>
            <a:pPr marL="0" indent="0" algn="just">
              <a:buNone/>
            </a:pPr>
            <a:endParaRPr lang="es-PE" sz="26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4"/>
          <p:cNvSpPr txBox="1">
            <a:spLocks/>
          </p:cNvSpPr>
          <p:nvPr/>
        </p:nvSpPr>
        <p:spPr>
          <a:xfrm>
            <a:off x="-84724" y="152975"/>
            <a:ext cx="8024884" cy="109217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dirty="0" smtClean="0"/>
              <a:t>CONCEPTUALIZACIÓN DEL DOLO EN EL LAVADO DE ACTIVOS: EL TRIBUNAL SUPREMO ESPAÑOL COMO FUENTE DE NUESTRO DESARROLLO JURISPRUDENCIAL</a:t>
            </a:r>
            <a:endParaRPr lang="es-ES" sz="3000" dirty="0"/>
          </a:p>
        </p:txBody>
      </p:sp>
    </p:spTree>
    <p:extLst>
      <p:ext uri="{BB962C8B-B14F-4D97-AF65-F5344CB8AC3E}">
        <p14:creationId xmlns:p14="http://schemas.microsoft.com/office/powerpoint/2010/main" val="12334267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1069" y="1198568"/>
            <a:ext cx="8786676" cy="5543426"/>
          </a:xfrm>
          <a:solidFill>
            <a:schemeClr val="bg1"/>
          </a:solidFill>
        </p:spPr>
        <p:txBody>
          <a:bodyPr>
            <a:noAutofit/>
          </a:bodyPr>
          <a:lstStyle/>
          <a:p>
            <a:pPr algn="just"/>
            <a:r>
              <a:rPr lang="es-MX" sz="2400" b="1" u="sng" dirty="0" smtClean="0"/>
              <a:t>STS </a:t>
            </a:r>
            <a:r>
              <a:rPr lang="es-MX" sz="2400" b="1" u="sng" dirty="0"/>
              <a:t>N° 2819/2014 </a:t>
            </a:r>
            <a:r>
              <a:rPr lang="es-MX" sz="2400" b="1" u="sng" dirty="0" smtClean="0"/>
              <a:t>(27/Jun/2014. Ponente: Granados Pérez. </a:t>
            </a:r>
            <a:r>
              <a:rPr lang="es-MX" sz="2400" b="1" u="sng" dirty="0"/>
              <a:t>FJ 3):</a:t>
            </a:r>
            <a:endParaRPr lang="es-PE" sz="2400" b="1" u="sng" dirty="0" smtClean="0"/>
          </a:p>
          <a:p>
            <a:pPr marL="0" indent="0" algn="just">
              <a:buNone/>
            </a:pPr>
            <a:r>
              <a:rPr lang="es-MX" sz="2600" i="1" dirty="0"/>
              <a:t>Se alude a:</a:t>
            </a:r>
          </a:p>
          <a:p>
            <a:pPr algn="just">
              <a:buFontTx/>
              <a:buChar char="-"/>
            </a:pPr>
            <a:r>
              <a:rPr lang="es-MX" sz="2600" i="1" dirty="0" smtClean="0"/>
              <a:t>Un incremento </a:t>
            </a:r>
            <a:r>
              <a:rPr lang="es-MX" sz="2600" i="1" dirty="0"/>
              <a:t>inusual del patrimonio o el manejo de cantidades de dinero que, por su relevancia cuantitativa, dinámica de las omisiones, y tratarse de efectivo, pongan de manifiesto operaciones extrañas a las prácticas comerciales ordinarias; </a:t>
            </a:r>
            <a:endParaRPr lang="es-MX" sz="2600" i="1" dirty="0" smtClean="0"/>
          </a:p>
          <a:p>
            <a:pPr algn="just">
              <a:buFontTx/>
              <a:buChar char="-"/>
            </a:pPr>
            <a:r>
              <a:rPr lang="es-MX" sz="2600" i="1" dirty="0" smtClean="0"/>
              <a:t>La </a:t>
            </a:r>
            <a:r>
              <a:rPr lang="es-MX" sz="2600" i="1" dirty="0"/>
              <a:t>inexistencia de negocios lícitos que justifiquen el incremento patrimonial o las transmisiones dinerarias; </a:t>
            </a:r>
            <a:endParaRPr lang="es-MX" sz="2600" i="1" dirty="0" smtClean="0"/>
          </a:p>
          <a:p>
            <a:pPr algn="just">
              <a:buFontTx/>
              <a:buChar char="-"/>
            </a:pPr>
            <a:r>
              <a:rPr lang="es-MX" sz="2600" i="1" dirty="0" smtClean="0"/>
              <a:t>La </a:t>
            </a:r>
            <a:r>
              <a:rPr lang="es-MX" sz="2600" i="1" dirty="0"/>
              <a:t>constatación de algún vínculo o conexión con actividades delictivas o con personas o grupos relacionados con las mismos. </a:t>
            </a:r>
          </a:p>
          <a:p>
            <a:pPr marL="0" indent="0" algn="just">
              <a:buNone/>
            </a:pPr>
            <a:r>
              <a:rPr lang="es-MX" sz="2600" b="1" i="1" u="sng" dirty="0" smtClean="0"/>
              <a:t>Estos criterios permiten la explicación del elemento cognitivo</a:t>
            </a:r>
            <a:r>
              <a:rPr lang="es-MX" sz="2600" i="1" dirty="0" smtClean="0"/>
              <a:t>, </a:t>
            </a:r>
            <a:r>
              <a:rPr lang="es-MX" sz="2600" i="1" dirty="0"/>
              <a:t>el conocimiento de la ilícita procedencia. Lo que no es exigible con conocimiento del concreto </a:t>
            </a:r>
            <a:r>
              <a:rPr lang="es-MX" sz="2600" i="1" dirty="0" smtClean="0"/>
              <a:t>delito, es suficiente representar su </a:t>
            </a:r>
            <a:r>
              <a:rPr lang="es-MX" sz="2600" i="1" dirty="0" err="1" smtClean="0"/>
              <a:t>existenc</a:t>
            </a:r>
            <a:r>
              <a:rPr lang="es-MX" sz="2600" i="1" dirty="0" smtClean="0"/>
              <a:t>»</a:t>
            </a:r>
            <a:endParaRPr lang="es-MX" sz="2600" i="1" dirty="0"/>
          </a:p>
          <a:p>
            <a:pPr marL="0" indent="0" algn="just">
              <a:buNone/>
            </a:pPr>
            <a:endParaRPr lang="es-PE" sz="26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4"/>
          <p:cNvSpPr txBox="1">
            <a:spLocks/>
          </p:cNvSpPr>
          <p:nvPr/>
        </p:nvSpPr>
        <p:spPr>
          <a:xfrm>
            <a:off x="-84724" y="152975"/>
            <a:ext cx="8024884" cy="109217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dirty="0" smtClean="0"/>
              <a:t>CONCEPTUALIZACIÓN DEL DOLO EN EL LAVADO DE ACTIVOS: EL TRIBUNAL SUPREMO ESPAÑOL COMO FUENTE DE NUESTRO DESARROLLO JURISPRUDENCIAL</a:t>
            </a:r>
            <a:endParaRPr lang="es-ES" sz="3000" dirty="0"/>
          </a:p>
        </p:txBody>
      </p:sp>
    </p:spTree>
    <p:extLst>
      <p:ext uri="{BB962C8B-B14F-4D97-AF65-F5344CB8AC3E}">
        <p14:creationId xmlns:p14="http://schemas.microsoft.com/office/powerpoint/2010/main" val="298408417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1069" y="1405719"/>
            <a:ext cx="8598089" cy="5227094"/>
          </a:xfrm>
          <a:solidFill>
            <a:schemeClr val="bg1"/>
          </a:solidFill>
        </p:spPr>
        <p:txBody>
          <a:bodyPr>
            <a:noAutofit/>
          </a:bodyPr>
          <a:lstStyle/>
          <a:p>
            <a:r>
              <a:rPr lang="es-PE" sz="2400" b="1" u="sng" dirty="0" smtClean="0"/>
              <a:t>STS </a:t>
            </a:r>
            <a:r>
              <a:rPr lang="es-PE" sz="2400" b="1" u="sng" dirty="0"/>
              <a:t>N° 4046/2018 (del 29/Nov/2018. Ponente: </a:t>
            </a:r>
            <a:r>
              <a:rPr lang="es-PE" sz="2400" b="1" u="sng" dirty="0" err="1"/>
              <a:t>Berdugo</a:t>
            </a:r>
            <a:r>
              <a:rPr lang="es-PE" sz="2400" b="1" u="sng" dirty="0"/>
              <a:t> Gómez de la Torre. FJ. 45°).</a:t>
            </a:r>
          </a:p>
          <a:p>
            <a:r>
              <a:rPr lang="es-PE" sz="2400" b="1" u="sng" dirty="0" smtClean="0"/>
              <a:t>STS </a:t>
            </a:r>
            <a:r>
              <a:rPr lang="es-PE" sz="2400" b="1" u="sng" dirty="0"/>
              <a:t>N° 4350/2018 (del 9/Oct/2018. Ponente: Magro Servet. FJ 4°).</a:t>
            </a:r>
          </a:p>
          <a:p>
            <a:r>
              <a:rPr lang="es-PE" sz="2400" b="1" u="sng" dirty="0" smtClean="0"/>
              <a:t>STS </a:t>
            </a:r>
            <a:r>
              <a:rPr lang="es-PE" sz="2400" b="1" u="sng" dirty="0"/>
              <a:t>N° 1228/2016 (del 2/Mar/2016. Ponente: Jorge Barreiro. FJ 54°).</a:t>
            </a:r>
          </a:p>
          <a:p>
            <a:r>
              <a:rPr lang="es-PE" sz="2400" b="1" u="sng" dirty="0" smtClean="0"/>
              <a:t>STS </a:t>
            </a:r>
            <a:r>
              <a:rPr lang="es-PE" sz="2400" b="1" u="sng" dirty="0"/>
              <a:t>N° 3699/2015 </a:t>
            </a:r>
            <a:r>
              <a:rPr lang="es-PE" sz="2400" b="1" u="sng" dirty="0" smtClean="0"/>
              <a:t>(del 27/Jul/2015</a:t>
            </a:r>
            <a:r>
              <a:rPr lang="es-PE" sz="2400" b="1" u="sng" dirty="0"/>
              <a:t>. Ponente: Saavedra Ruiz. FJ. 27°).</a:t>
            </a:r>
          </a:p>
          <a:p>
            <a:r>
              <a:rPr lang="es-PE" sz="2400" b="1" u="sng" dirty="0" smtClean="0"/>
              <a:t>STS </a:t>
            </a:r>
            <a:r>
              <a:rPr lang="es-PE" sz="2400" b="1" u="sng" dirty="0"/>
              <a:t>N° 1895/2015 </a:t>
            </a:r>
            <a:r>
              <a:rPr lang="es-PE" sz="2400" b="1" u="sng" dirty="0" smtClean="0"/>
              <a:t>(del 28/Abr/2015</a:t>
            </a:r>
            <a:r>
              <a:rPr lang="es-PE" sz="2400" b="1" u="sng" dirty="0"/>
              <a:t>. Ponente: </a:t>
            </a:r>
            <a:r>
              <a:rPr lang="es-PE" sz="2400" b="1" u="sng" dirty="0" err="1"/>
              <a:t>Monterde</a:t>
            </a:r>
            <a:r>
              <a:rPr lang="es-PE" sz="2400" b="1" u="sng" dirty="0"/>
              <a:t> Ferrer. FJ. 2</a:t>
            </a:r>
            <a:r>
              <a:rPr lang="es-PE" sz="2400" b="1" u="sng" dirty="0" smtClean="0"/>
              <a:t>°-5</a:t>
            </a:r>
            <a:r>
              <a:rPr lang="es-PE" sz="2400" b="1" u="sng" dirty="0"/>
              <a:t>).</a:t>
            </a:r>
          </a:p>
          <a:p>
            <a:r>
              <a:rPr lang="es-PE" sz="2400" b="1" u="sng" dirty="0" smtClean="0"/>
              <a:t>STS </a:t>
            </a:r>
            <a:r>
              <a:rPr lang="es-PE" sz="2400" b="1" u="sng" dirty="0"/>
              <a:t>N° 5492/2014 (del 2/Dic/2014. Ponente: Martínez Arrieta. FJ. 4°).</a:t>
            </a:r>
          </a:p>
          <a:p>
            <a:r>
              <a:rPr lang="es-PE" sz="2400" b="1" u="sng" dirty="0" smtClean="0"/>
              <a:t>STS </a:t>
            </a:r>
            <a:r>
              <a:rPr lang="es-PE" sz="2400" b="1" u="sng" dirty="0"/>
              <a:t>N° 2563/2014 (del 9/Jun/2014. Ponente: Jorge Barreiro. FJ. 2°).</a:t>
            </a:r>
          </a:p>
          <a:p>
            <a:r>
              <a:rPr lang="es-PE" sz="2400" b="1" u="sng" dirty="0" smtClean="0"/>
              <a:t>STS </a:t>
            </a:r>
            <a:r>
              <a:rPr lang="es-PE" sz="2400" b="1" u="sng" dirty="0"/>
              <a:t>553/2014 (del 13/Feb/2014. Ponente: Marchena Gómez. FJ 7°)</a:t>
            </a:r>
          </a:p>
          <a:p>
            <a:pPr algn="just"/>
            <a:endParaRPr lang="es-PE" sz="2400" b="1" u="sng" dirty="0"/>
          </a:p>
        </p:txBody>
      </p:sp>
      <p:sp>
        <p:nvSpPr>
          <p:cNvPr id="5" name="Título 4"/>
          <p:cNvSpPr>
            <a:spLocks noGrp="1"/>
          </p:cNvSpPr>
          <p:nvPr>
            <p:ph type="title" idx="4294967295"/>
          </p:nvPr>
        </p:nvSpPr>
        <p:spPr>
          <a:xfrm>
            <a:off x="491319" y="332509"/>
            <a:ext cx="7296669" cy="623455"/>
          </a:xfrm>
        </p:spPr>
        <p:txBody>
          <a:bodyPr>
            <a:normAutofit fontScale="90000"/>
          </a:bodyPr>
          <a:lstStyle/>
          <a:p>
            <a:pPr algn="ctr"/>
            <a:r>
              <a:rPr lang="es-ES" sz="3000" u="sng" dirty="0" smtClean="0"/>
              <a:t>SE TRATA DE UNA CONSOLIDADA LÍNEA JURISPRUDENCIAL SUPREMA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59220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idx="4294967295"/>
          </p:nvPr>
        </p:nvSpPr>
        <p:spPr>
          <a:xfrm>
            <a:off x="491319" y="332509"/>
            <a:ext cx="7296669" cy="1305222"/>
          </a:xfrm>
        </p:spPr>
        <p:txBody>
          <a:bodyPr>
            <a:normAutofit/>
          </a:bodyPr>
          <a:lstStyle/>
          <a:p>
            <a:pPr algn="ctr"/>
            <a:r>
              <a:rPr lang="es-ES" sz="2800" u="sng" dirty="0" smtClean="0"/>
              <a:t>COMPONENTES QUE ESTRUCTURAN EL DOLO EN EL DELITO DE LAVADO DE ACTIVOS</a:t>
            </a:r>
            <a:r>
              <a:rPr lang="es-ES" sz="2800" dirty="0" smtClean="0"/>
              <a:t>:</a:t>
            </a:r>
            <a:endParaRPr lang="es-ES" sz="28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52916" y="1986834"/>
            <a:ext cx="3589361" cy="216999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700" b="1" dirty="0" smtClean="0">
                <a:solidFill>
                  <a:schemeClr val="tx1"/>
                </a:solidFill>
                <a:latin typeface="Arial Narrow" panose="020B0606020202030204" pitchFamily="34" charset="0"/>
              </a:rPr>
              <a:t>LA CONCIENCIA DE LA ANORMALIDAD DE </a:t>
            </a:r>
          </a:p>
          <a:p>
            <a:pPr algn="ctr"/>
            <a:r>
              <a:rPr lang="es-PE" sz="2700" b="1" dirty="0" smtClean="0">
                <a:solidFill>
                  <a:schemeClr val="tx1"/>
                </a:solidFill>
                <a:latin typeface="Arial Narrow" panose="020B0606020202030204" pitchFamily="34" charset="0"/>
              </a:rPr>
              <a:t>LA OPERACIÓN ECONÓMICA A REALIZARSE</a:t>
            </a:r>
            <a:endParaRPr lang="es-PE" sz="2700" b="1" dirty="0">
              <a:solidFill>
                <a:schemeClr val="tx1"/>
              </a:solidFill>
              <a:latin typeface="Arial Narrow" panose="020B0606020202030204" pitchFamily="34" charset="0"/>
            </a:endParaRPr>
          </a:p>
        </p:txBody>
      </p:sp>
      <p:sp>
        <p:nvSpPr>
          <p:cNvPr id="8" name="Marcador de contenido 7"/>
          <p:cNvSpPr>
            <a:spLocks noGrp="1"/>
          </p:cNvSpPr>
          <p:nvPr>
            <p:ph idx="4294967295"/>
          </p:nvPr>
        </p:nvSpPr>
        <p:spPr>
          <a:xfrm>
            <a:off x="4888380" y="1986834"/>
            <a:ext cx="3710950" cy="216999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s-PE" sz="2700" b="1" dirty="0" smtClean="0">
                <a:solidFill>
                  <a:schemeClr val="tx1"/>
                </a:solidFill>
                <a:latin typeface="Arial Narrow" panose="020B0606020202030204" pitchFamily="34" charset="0"/>
              </a:rPr>
              <a:t>LA </a:t>
            </a:r>
            <a:r>
              <a:rPr lang="es-PE" sz="2700" b="1" dirty="0">
                <a:solidFill>
                  <a:schemeClr val="tx1"/>
                </a:solidFill>
                <a:latin typeface="Arial Narrow" panose="020B0606020202030204" pitchFamily="34" charset="0"/>
              </a:rPr>
              <a:t>RAZONABLE INFERENCIA DE </a:t>
            </a:r>
            <a:r>
              <a:rPr lang="es-PE" sz="2700" b="1" dirty="0" smtClean="0">
                <a:solidFill>
                  <a:schemeClr val="tx1"/>
                </a:solidFill>
                <a:latin typeface="Arial Narrow" panose="020B0606020202030204" pitchFamily="34" charset="0"/>
              </a:rPr>
              <a:t>QUE DICHA OPERACIÓN </a:t>
            </a:r>
            <a:r>
              <a:rPr lang="es-PE" sz="2700" b="1" dirty="0">
                <a:solidFill>
                  <a:schemeClr val="tx1"/>
                </a:solidFill>
                <a:latin typeface="Arial Narrow" panose="020B0606020202030204" pitchFamily="34" charset="0"/>
              </a:rPr>
              <a:t>PROCEDE DE UNA ACTIVIDAD </a:t>
            </a:r>
            <a:r>
              <a:rPr lang="es-PE" sz="2700" b="1" dirty="0" smtClean="0">
                <a:solidFill>
                  <a:schemeClr val="tx1"/>
                </a:solidFill>
                <a:latin typeface="Arial Narrow" panose="020B0606020202030204" pitchFamily="34" charset="0"/>
              </a:rPr>
              <a:t>DELICTIVA</a:t>
            </a:r>
            <a:endParaRPr lang="es-PE" sz="2700" b="1" dirty="0">
              <a:solidFill>
                <a:schemeClr val="tx1"/>
              </a:solidFill>
              <a:latin typeface="Arial Narrow" panose="020B0606020202030204" pitchFamily="34" charset="0"/>
            </a:endParaRPr>
          </a:p>
        </p:txBody>
      </p:sp>
      <p:sp>
        <p:nvSpPr>
          <p:cNvPr id="4" name="Flecha cuádruple 3"/>
          <p:cNvSpPr/>
          <p:nvPr/>
        </p:nvSpPr>
        <p:spPr>
          <a:xfrm>
            <a:off x="4400935" y="2748470"/>
            <a:ext cx="328787" cy="395785"/>
          </a:xfrm>
          <a:prstGeom prst="quadArrow">
            <a:avLst>
              <a:gd name="adj1" fmla="val 22500"/>
              <a:gd name="adj2" fmla="val 9635"/>
              <a:gd name="adj3" fmla="val 225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Cerrar llave 8"/>
          <p:cNvSpPr/>
          <p:nvPr/>
        </p:nvSpPr>
        <p:spPr>
          <a:xfrm rot="5400000">
            <a:off x="4334092" y="2328490"/>
            <a:ext cx="462471" cy="4711266"/>
          </a:xfrm>
          <a:prstGeom prst="rightBrace">
            <a:avLst>
              <a:gd name="adj1" fmla="val 47661"/>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10" name="Rectángulo 9"/>
          <p:cNvSpPr/>
          <p:nvPr/>
        </p:nvSpPr>
        <p:spPr>
          <a:xfrm>
            <a:off x="1828800" y="5267568"/>
            <a:ext cx="5472752" cy="1078485"/>
          </a:xfrm>
          <a:prstGeom prst="rect">
            <a:avLst/>
          </a:prstGeom>
          <a:solidFill>
            <a:srgbClr val="BDDB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i="1" dirty="0">
                <a:solidFill>
                  <a:schemeClr val="tx1"/>
                </a:solidFill>
                <a:latin typeface="Arial Narrow" panose="020B0606020202030204" pitchFamily="34" charset="0"/>
              </a:rPr>
              <a:t>OBJETO DE PRUEBA </a:t>
            </a:r>
            <a:r>
              <a:rPr lang="es-ES" sz="2800" b="1" i="1" dirty="0" smtClean="0">
                <a:solidFill>
                  <a:schemeClr val="tx1"/>
                </a:solidFill>
                <a:latin typeface="Arial Narrow" panose="020B0606020202030204" pitchFamily="34" charset="0"/>
              </a:rPr>
              <a:t>DE LA </a:t>
            </a:r>
          </a:p>
          <a:p>
            <a:pPr algn="ctr"/>
            <a:r>
              <a:rPr lang="es-ES" sz="2800" b="1" i="1" dirty="0" smtClean="0">
                <a:solidFill>
                  <a:schemeClr val="tx1"/>
                </a:solidFill>
                <a:latin typeface="Arial Narrow" panose="020B0606020202030204" pitchFamily="34" charset="0"/>
              </a:rPr>
              <a:t>IMPUTACIÓN SUBJETIVA DOLOSA</a:t>
            </a:r>
            <a:endParaRPr lang="es-PE" sz="2700" b="1" i="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72170467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04717" y="1198568"/>
            <a:ext cx="8761862" cy="5461539"/>
          </a:xfrm>
          <a:solidFill>
            <a:schemeClr val="bg1"/>
          </a:solidFill>
        </p:spPr>
        <p:txBody>
          <a:bodyPr>
            <a:noAutofit/>
          </a:bodyPr>
          <a:lstStyle/>
          <a:p>
            <a:pPr marL="0" indent="0" algn="just">
              <a:buNone/>
            </a:pPr>
            <a:r>
              <a:rPr lang="es-MX" sz="2600" b="1" u="sng" dirty="0" smtClean="0"/>
              <a:t>INDICIOS QUE SUSTENTARÍAN LA INFERENCIA PROBATORIA</a:t>
            </a:r>
            <a:r>
              <a:rPr lang="es-MX" sz="2600" b="1" dirty="0" smtClean="0"/>
              <a:t>:</a:t>
            </a:r>
            <a:r>
              <a:rPr lang="es-MX" sz="2600" b="1" u="sng" dirty="0" smtClean="0"/>
              <a:t> </a:t>
            </a:r>
          </a:p>
          <a:p>
            <a:pPr marL="0" indent="0" algn="just">
              <a:buNone/>
            </a:pPr>
            <a:r>
              <a:rPr lang="es-MX" dirty="0" smtClean="0"/>
              <a:t>1. Se trataron </a:t>
            </a:r>
            <a:r>
              <a:rPr lang="es-MX" dirty="0"/>
              <a:t>de aportes otorgados por decisión de un Presidente extranjero, quien empleó una empresa interpuesta para efectuar las transferencias, así como decidió la entrega personal de dinero por encomendados de confianza (valijas diplomáticas).</a:t>
            </a:r>
          </a:p>
          <a:p>
            <a:pPr marL="0" indent="0" algn="just">
              <a:buNone/>
            </a:pPr>
            <a:r>
              <a:rPr lang="es-MX" dirty="0"/>
              <a:t>2</a:t>
            </a:r>
            <a:r>
              <a:rPr lang="es-MX" dirty="0" smtClean="0"/>
              <a:t>. Se trataron </a:t>
            </a:r>
            <a:r>
              <a:rPr lang="es-MX" dirty="0"/>
              <a:t>de aportes otorgados decisión de un partido político en ejercicio de gobierno y una transnacional contratista con el Estado peruano. </a:t>
            </a:r>
          </a:p>
          <a:p>
            <a:pPr marL="0" indent="0" algn="just">
              <a:buNone/>
            </a:pPr>
            <a:r>
              <a:rPr lang="es-MX" dirty="0"/>
              <a:t>3</a:t>
            </a:r>
            <a:r>
              <a:rPr lang="es-MX" dirty="0" smtClean="0"/>
              <a:t>. Los </a:t>
            </a:r>
            <a:r>
              <a:rPr lang="es-MX" dirty="0"/>
              <a:t>solicitantes / receptores intervinieron en diversas coordinaciones con los aportantes referidos para el logro del financiamiento acordado.</a:t>
            </a:r>
          </a:p>
          <a:p>
            <a:pPr marL="0" indent="0" algn="just">
              <a:buNone/>
            </a:pPr>
            <a:r>
              <a:rPr lang="es-MX" dirty="0"/>
              <a:t>4</a:t>
            </a:r>
            <a:r>
              <a:rPr lang="es-MX" dirty="0" smtClean="0"/>
              <a:t>. Las </a:t>
            </a:r>
            <a:r>
              <a:rPr lang="es-MX" dirty="0"/>
              <a:t>entregas y recepción del dinero se ejecutaron de modo subrepticio</a:t>
            </a:r>
            <a:r>
              <a:rPr lang="es-MX" dirty="0" smtClean="0"/>
              <a:t>.</a:t>
            </a:r>
            <a:endParaRPr lang="es-MX" dirty="0"/>
          </a:p>
        </p:txBody>
      </p:sp>
      <p:sp>
        <p:nvSpPr>
          <p:cNvPr id="5" name="Título 4"/>
          <p:cNvSpPr>
            <a:spLocks noGrp="1"/>
          </p:cNvSpPr>
          <p:nvPr>
            <p:ph type="title" idx="4294967295"/>
          </p:nvPr>
        </p:nvSpPr>
        <p:spPr>
          <a:xfrm>
            <a:off x="764276" y="332509"/>
            <a:ext cx="7023712" cy="623455"/>
          </a:xfrm>
        </p:spPr>
        <p:txBody>
          <a:bodyPr>
            <a:normAutofit fontScale="90000"/>
          </a:bodyPr>
          <a:lstStyle/>
          <a:p>
            <a:pPr algn="ctr"/>
            <a:r>
              <a:rPr lang="es-ES" sz="3000" u="sng" dirty="0" smtClean="0"/>
              <a:t>EJEMPLO: POTENCIAL PRESENCIA DEL DOLO EVENTUAL EN LOS CASOS DE APORTES DE CAMPAÑA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36538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2012" y="1093370"/>
            <a:ext cx="8707271" cy="5553090"/>
          </a:xfrm>
          <a:solidFill>
            <a:schemeClr val="bg1"/>
          </a:solidFill>
        </p:spPr>
        <p:txBody>
          <a:bodyPr>
            <a:noAutofit/>
          </a:bodyPr>
          <a:lstStyle/>
          <a:p>
            <a:pPr marL="0" indent="0" algn="just">
              <a:buNone/>
            </a:pPr>
            <a:r>
              <a:rPr lang="es-MX" sz="2600" b="1" u="sng" dirty="0" smtClean="0"/>
              <a:t>INDICIOS QUE SUSTENTARÍAN LA INFERENCIA PROBATORIA</a:t>
            </a:r>
            <a:r>
              <a:rPr lang="es-MX" sz="2600" b="1" dirty="0" smtClean="0"/>
              <a:t>:</a:t>
            </a:r>
            <a:r>
              <a:rPr lang="es-MX" sz="2600" b="1" u="sng" dirty="0" smtClean="0"/>
              <a:t> </a:t>
            </a:r>
          </a:p>
          <a:p>
            <a:pPr marL="0" indent="0" algn="just">
              <a:buNone/>
            </a:pPr>
            <a:r>
              <a:rPr lang="es-MX" dirty="0" smtClean="0"/>
              <a:t>a. En </a:t>
            </a:r>
            <a:r>
              <a:rPr lang="es-MX" dirty="0"/>
              <a:t>relación con las entregas personales, dado el significativo volumen económico involucrado, éstas infringieron deberes de bancarización.</a:t>
            </a:r>
          </a:p>
          <a:p>
            <a:pPr marL="0" indent="0" algn="just">
              <a:buNone/>
            </a:pPr>
            <a:r>
              <a:rPr lang="es-MX" dirty="0"/>
              <a:t>b</a:t>
            </a:r>
            <a:r>
              <a:rPr lang="es-MX" dirty="0" smtClean="0"/>
              <a:t>. Con </a:t>
            </a:r>
            <a:r>
              <a:rPr lang="es-MX" dirty="0"/>
              <a:t>respecto a las entregas por medio de transferencias efectuadas por personas jurídicas interpuestas, éstas no se otorgaron de modo directo a los políticos, sino a personas con vínculos de estrecha confianza (familiares y amicales), justificándolas por medio de contrataciones simuladas. </a:t>
            </a:r>
          </a:p>
          <a:p>
            <a:pPr marL="0" indent="0" algn="just">
              <a:buNone/>
            </a:pPr>
            <a:r>
              <a:rPr lang="es-MX" dirty="0"/>
              <a:t>c</a:t>
            </a:r>
            <a:r>
              <a:rPr lang="es-MX" dirty="0" smtClean="0"/>
              <a:t>. Estas </a:t>
            </a:r>
            <a:r>
              <a:rPr lang="es-MX" dirty="0"/>
              <a:t>personas transfirieron el dinero al círculo político dando explicaciones contradictoras e irrazonables para justificar dichas </a:t>
            </a:r>
            <a:r>
              <a:rPr lang="es-MX" dirty="0" smtClean="0"/>
              <a:t>operaciones.</a:t>
            </a:r>
            <a:endParaRPr lang="es-MX" dirty="0"/>
          </a:p>
        </p:txBody>
      </p:sp>
      <p:sp>
        <p:nvSpPr>
          <p:cNvPr id="5" name="Título 4"/>
          <p:cNvSpPr>
            <a:spLocks noGrp="1"/>
          </p:cNvSpPr>
          <p:nvPr>
            <p:ph type="title" idx="4294967295"/>
          </p:nvPr>
        </p:nvSpPr>
        <p:spPr>
          <a:xfrm>
            <a:off x="764276" y="332509"/>
            <a:ext cx="7023712" cy="623455"/>
          </a:xfrm>
        </p:spPr>
        <p:txBody>
          <a:bodyPr>
            <a:normAutofit fontScale="90000"/>
          </a:bodyPr>
          <a:lstStyle/>
          <a:p>
            <a:pPr algn="ctr"/>
            <a:r>
              <a:rPr lang="es-ES" sz="3000" u="sng" dirty="0" smtClean="0"/>
              <a:t>EJEMPLO: POTENCIAL PRESENCIA DEL DOLO EVENTUAL EN LOS CASOS DE APORTES DE CAMPAÑA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15288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2013" y="1093370"/>
            <a:ext cx="8693624" cy="5764630"/>
          </a:xfrm>
          <a:solidFill>
            <a:schemeClr val="bg1"/>
          </a:solidFill>
        </p:spPr>
        <p:txBody>
          <a:bodyPr>
            <a:noAutofit/>
          </a:bodyPr>
          <a:lstStyle/>
          <a:p>
            <a:pPr marL="0" indent="0" algn="just">
              <a:buNone/>
            </a:pPr>
            <a:r>
              <a:rPr lang="es-MX" sz="2600" b="1" u="sng" dirty="0" smtClean="0"/>
              <a:t>INDICIOS QUE SUSTENTARÍAN LA INFERENCIA PROBATORIA</a:t>
            </a:r>
            <a:r>
              <a:rPr lang="es-MX" sz="2600" b="1" dirty="0" smtClean="0"/>
              <a:t>:</a:t>
            </a:r>
            <a:r>
              <a:rPr lang="es-MX" sz="2600" b="1" u="sng" dirty="0" smtClean="0"/>
              <a:t> </a:t>
            </a:r>
          </a:p>
          <a:p>
            <a:pPr marL="0" indent="0" algn="just">
              <a:buNone/>
            </a:pPr>
            <a:r>
              <a:rPr lang="es-MX" dirty="0" smtClean="0"/>
              <a:t>5. La </a:t>
            </a:r>
            <a:r>
              <a:rPr lang="es-MX" dirty="0"/>
              <a:t>no solicitud por los otorgantes de recibos o comprobantes por los aportes efectuados.</a:t>
            </a:r>
          </a:p>
          <a:p>
            <a:pPr marL="0" indent="0" algn="just">
              <a:buNone/>
            </a:pPr>
            <a:r>
              <a:rPr lang="es-MX" dirty="0" smtClean="0"/>
              <a:t>6. La </a:t>
            </a:r>
            <a:r>
              <a:rPr lang="es-MX" dirty="0"/>
              <a:t>no emisión de recibos o comprobantes que formalicen los aportes.</a:t>
            </a:r>
          </a:p>
          <a:p>
            <a:pPr marL="0" indent="0" algn="just">
              <a:buNone/>
            </a:pPr>
            <a:r>
              <a:rPr lang="es-MX" dirty="0"/>
              <a:t>7</a:t>
            </a:r>
            <a:r>
              <a:rPr lang="es-MX" dirty="0" smtClean="0"/>
              <a:t>. El </a:t>
            </a:r>
            <a:r>
              <a:rPr lang="es-MX" dirty="0"/>
              <a:t>no registro de los aportes en la contabilidad ordinaria del partido político.</a:t>
            </a:r>
          </a:p>
          <a:p>
            <a:pPr marL="0" indent="0" algn="just">
              <a:buNone/>
            </a:pPr>
            <a:r>
              <a:rPr lang="es-MX" dirty="0"/>
              <a:t>8</a:t>
            </a:r>
            <a:r>
              <a:rPr lang="es-MX" dirty="0" smtClean="0"/>
              <a:t>. La </a:t>
            </a:r>
            <a:r>
              <a:rPr lang="es-MX" dirty="0"/>
              <a:t>no declaración de los aportes ante las autoridades de control (ONPE).</a:t>
            </a:r>
          </a:p>
          <a:p>
            <a:pPr marL="0" indent="0" algn="just">
              <a:buNone/>
            </a:pPr>
            <a:r>
              <a:rPr lang="es-MX" dirty="0"/>
              <a:t>9</a:t>
            </a:r>
            <a:r>
              <a:rPr lang="es-MX" dirty="0" smtClean="0"/>
              <a:t>. La </a:t>
            </a:r>
            <a:r>
              <a:rPr lang="es-MX" dirty="0"/>
              <a:t>no bancarización de los aportes cuyos montos fueron significativos.</a:t>
            </a:r>
          </a:p>
          <a:p>
            <a:pPr marL="0" indent="0" algn="just">
              <a:buNone/>
            </a:pPr>
            <a:r>
              <a:rPr lang="es-MX" dirty="0"/>
              <a:t>10</a:t>
            </a:r>
            <a:r>
              <a:rPr lang="es-MX" dirty="0" smtClean="0"/>
              <a:t>. La </a:t>
            </a:r>
            <a:r>
              <a:rPr lang="es-MX" dirty="0"/>
              <a:t>entrega y recepción del dinero en lugares clandestinos (hoteles, embajada, domicilio, etc.).</a:t>
            </a:r>
          </a:p>
          <a:p>
            <a:pPr marL="0" indent="0" algn="just">
              <a:buNone/>
            </a:pPr>
            <a:endParaRPr lang="es-MX" dirty="0"/>
          </a:p>
        </p:txBody>
      </p:sp>
      <p:sp>
        <p:nvSpPr>
          <p:cNvPr id="5" name="Título 4"/>
          <p:cNvSpPr>
            <a:spLocks noGrp="1"/>
          </p:cNvSpPr>
          <p:nvPr>
            <p:ph type="title" idx="4294967295"/>
          </p:nvPr>
        </p:nvSpPr>
        <p:spPr>
          <a:xfrm>
            <a:off x="764276" y="332509"/>
            <a:ext cx="7023712" cy="623455"/>
          </a:xfrm>
        </p:spPr>
        <p:txBody>
          <a:bodyPr>
            <a:normAutofit fontScale="90000"/>
          </a:bodyPr>
          <a:lstStyle/>
          <a:p>
            <a:pPr algn="ctr"/>
            <a:r>
              <a:rPr lang="es-ES" sz="3000" u="sng" dirty="0" smtClean="0"/>
              <a:t>EJEMPLO: POTENCIAL PRESENCIA DEL DOLO EVENTUAL EN LOS CASOS DE APORTES DE CAMPAÑA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866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2013" y="1093370"/>
            <a:ext cx="8693624" cy="5764630"/>
          </a:xfrm>
          <a:solidFill>
            <a:schemeClr val="bg1"/>
          </a:solidFill>
        </p:spPr>
        <p:txBody>
          <a:bodyPr>
            <a:noAutofit/>
          </a:bodyPr>
          <a:lstStyle/>
          <a:p>
            <a:pPr marL="0" indent="0" algn="just">
              <a:buNone/>
            </a:pPr>
            <a:r>
              <a:rPr lang="es-MX" sz="2600" b="1" u="sng" dirty="0" smtClean="0"/>
              <a:t>INDICIOS QUE SUSTENTARÍAN LA INFERENCIA PROBATORIA</a:t>
            </a:r>
            <a:r>
              <a:rPr lang="es-MX" sz="2600" b="1" dirty="0" smtClean="0"/>
              <a:t>:</a:t>
            </a:r>
            <a:r>
              <a:rPr lang="es-MX" sz="2600" b="1" u="sng" dirty="0" smtClean="0"/>
              <a:t> </a:t>
            </a:r>
          </a:p>
          <a:p>
            <a:pPr marL="0" indent="0" algn="just">
              <a:buNone/>
            </a:pPr>
            <a:r>
              <a:rPr lang="es-MX" dirty="0" smtClean="0"/>
              <a:t>10. La </a:t>
            </a:r>
            <a:r>
              <a:rPr lang="es-MX" dirty="0"/>
              <a:t>entrega y recepción del dinero en lugares </a:t>
            </a:r>
            <a:r>
              <a:rPr lang="es-MX" dirty="0" smtClean="0"/>
              <a:t>clandestinos.</a:t>
            </a:r>
            <a:endParaRPr lang="es-MX" dirty="0"/>
          </a:p>
          <a:p>
            <a:pPr marL="0" indent="0" algn="just">
              <a:buNone/>
            </a:pPr>
            <a:r>
              <a:rPr lang="es-MX" dirty="0" smtClean="0"/>
              <a:t>11. Sobre </a:t>
            </a:r>
            <a:r>
              <a:rPr lang="es-MX" dirty="0"/>
              <a:t>los aportes recibidos se efectuó un ulterior proceso de lavado, simulando ingresos al partido político a través de personas que no efectuaron aporte alguno y de otras que, si bien aportaron, negaron haberlo hecho en los montos que formalmente aparecen registrados.</a:t>
            </a:r>
          </a:p>
          <a:p>
            <a:pPr marL="0" indent="0" algn="just">
              <a:buNone/>
            </a:pPr>
            <a:r>
              <a:rPr lang="es-MX" dirty="0" smtClean="0"/>
              <a:t>12. Los </a:t>
            </a:r>
            <a:r>
              <a:rPr lang="es-MX" dirty="0"/>
              <a:t>remanentes dinerarios de las campañas políticas fueron objeto de apropiación, y, al ser necesario justificarlos como ingresos legales, se efectuaron contrataciones ficticias para simular rentas.</a:t>
            </a:r>
          </a:p>
          <a:p>
            <a:pPr marL="0" indent="0" algn="just">
              <a:buNone/>
            </a:pPr>
            <a:r>
              <a:rPr lang="es-MX" dirty="0"/>
              <a:t>13</a:t>
            </a:r>
            <a:r>
              <a:rPr lang="es-MX" dirty="0" smtClean="0"/>
              <a:t>. Se </a:t>
            </a:r>
            <a:r>
              <a:rPr lang="es-MX" dirty="0"/>
              <a:t>adquirieron diversos bienes sin que las rentas o ahorros legales puedan justificarlos.</a:t>
            </a:r>
          </a:p>
          <a:p>
            <a:pPr marL="0" indent="0" algn="just">
              <a:buNone/>
            </a:pPr>
            <a:endParaRPr lang="es-MX" dirty="0"/>
          </a:p>
        </p:txBody>
      </p:sp>
      <p:sp>
        <p:nvSpPr>
          <p:cNvPr id="5" name="Título 4"/>
          <p:cNvSpPr>
            <a:spLocks noGrp="1"/>
          </p:cNvSpPr>
          <p:nvPr>
            <p:ph type="title" idx="4294967295"/>
          </p:nvPr>
        </p:nvSpPr>
        <p:spPr>
          <a:xfrm>
            <a:off x="764276" y="332509"/>
            <a:ext cx="7023712" cy="623455"/>
          </a:xfrm>
        </p:spPr>
        <p:txBody>
          <a:bodyPr>
            <a:normAutofit fontScale="90000"/>
          </a:bodyPr>
          <a:lstStyle/>
          <a:p>
            <a:pPr algn="ctr"/>
            <a:r>
              <a:rPr lang="es-ES" sz="3000" u="sng" dirty="0" smtClean="0"/>
              <a:t>EJEMPLO: POTENCIAL PRESENCIA DEL DOLO EVENTUAL EN LOS CASOS DE APORTES DE CAMPAÑA</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604" y="85918"/>
            <a:ext cx="1007452" cy="100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13046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870527" y="3225217"/>
            <a:ext cx="7583054" cy="923703"/>
          </a:xfrm>
        </p:spPr>
        <p:txBody>
          <a:bodyPr anchor="t"/>
          <a:lstStyle/>
          <a:p>
            <a:pPr marL="539750" indent="-539750"/>
            <a:r>
              <a:rPr lang="es-PE" sz="4000" b="1" cap="small" dirty="0" smtClean="0">
                <a:solidFill>
                  <a:srgbClr val="FFC000"/>
                </a:solidFill>
                <a:latin typeface="Arial Narrow" panose="020B0606020202030204" pitchFamily="34" charset="0"/>
              </a:rPr>
              <a:t>MUCHAS GRACIAS!!!</a:t>
            </a:r>
            <a:endParaRPr lang="es-PE" sz="40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4012443"/>
            <a:ext cx="8111836" cy="24612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endParaRPr lang="es-PE" sz="2600" dirty="0">
              <a:solidFill>
                <a:schemeClr val="bg1">
                  <a:lumMod val="75000"/>
                </a:schemeClr>
              </a:solidFill>
            </a:endParaRPr>
          </a:p>
          <a:p>
            <a:pPr>
              <a:spcBef>
                <a:spcPts val="0"/>
              </a:spcBef>
            </a:pPr>
            <a:endParaRPr lang="es-PE" sz="2600" dirty="0" smtClean="0">
              <a:solidFill>
                <a:schemeClr val="bg1">
                  <a:lumMod val="75000"/>
                </a:schemeClr>
              </a:solidFill>
            </a:endParaRPr>
          </a:p>
          <a:p>
            <a:pPr>
              <a:spcBef>
                <a:spcPts val="0"/>
              </a:spcBef>
            </a:pPr>
            <a:r>
              <a:rPr lang="es-PE" sz="3500" dirty="0" smtClean="0">
                <a:solidFill>
                  <a:schemeClr val="bg1">
                    <a:lumMod val="75000"/>
                  </a:schemeClr>
                </a:solidFill>
              </a:rPr>
              <a:t>fidel_mendoza21@hotmail.com</a:t>
            </a:r>
          </a:p>
          <a:p>
            <a:pPr>
              <a:spcBef>
                <a:spcPts val="0"/>
              </a:spcBef>
            </a:pPr>
            <a:r>
              <a:rPr lang="es-PE" sz="3500" dirty="0" smtClean="0">
                <a:solidFill>
                  <a:schemeClr val="bg1">
                    <a:lumMod val="75000"/>
                  </a:schemeClr>
                </a:solidFill>
              </a:rPr>
              <a:t>fmendoza@mendozaherrera.com</a:t>
            </a:r>
            <a:endParaRPr lang="es-PE" sz="3500" dirty="0">
              <a:solidFill>
                <a:schemeClr val="bg1">
                  <a:lumMod val="75000"/>
                </a:schemeClr>
              </a:solidFill>
            </a:endParaRP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6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2875" y="1543050"/>
            <a:ext cx="8834870" cy="5105399"/>
          </a:xfrm>
          <a:solidFill>
            <a:schemeClr val="bg1"/>
          </a:solidFill>
        </p:spPr>
        <p:txBody>
          <a:bodyPr>
            <a:normAutofit/>
          </a:bodyPr>
          <a:lstStyle/>
          <a:p>
            <a:pPr algn="just"/>
            <a:r>
              <a:rPr lang="es-PE" sz="2300" dirty="0" smtClean="0"/>
              <a:t>La </a:t>
            </a:r>
            <a:r>
              <a:rPr lang="es-PE" sz="2300" dirty="0"/>
              <a:t>estructura </a:t>
            </a:r>
            <a:r>
              <a:rPr lang="es-PE" sz="2300" dirty="0" smtClean="0"/>
              <a:t>incriminatoria del lavado en la Convención de Viena de 1988, </a:t>
            </a:r>
            <a:r>
              <a:rPr lang="es-PE" sz="2300" b="1" dirty="0" smtClean="0"/>
              <a:t>no obedece a </a:t>
            </a:r>
            <a:r>
              <a:rPr lang="es-PE" sz="2300" b="1" dirty="0"/>
              <a:t>las directrices o reglas de imputación propias de un modelo de </a:t>
            </a:r>
            <a:r>
              <a:rPr lang="es-PE" sz="2300" b="1" dirty="0" smtClean="0"/>
              <a:t>Derecho penal </a:t>
            </a:r>
            <a:r>
              <a:rPr lang="es-PE" sz="2300" b="1" dirty="0"/>
              <a:t>europeo continental </a:t>
            </a:r>
            <a:r>
              <a:rPr lang="es-PE" sz="2300" dirty="0" smtClean="0"/>
              <a:t>(imperante </a:t>
            </a:r>
            <a:r>
              <a:rPr lang="es-PE" sz="2300" dirty="0"/>
              <a:t>en Alemania, Italia, España, </a:t>
            </a:r>
            <a:r>
              <a:rPr lang="es-PE" sz="2300" dirty="0" smtClean="0"/>
              <a:t>Suiza, países </a:t>
            </a:r>
            <a:r>
              <a:rPr lang="es-PE" sz="2300" dirty="0"/>
              <a:t>con influencia acentuada en el ámbito </a:t>
            </a:r>
            <a:r>
              <a:rPr lang="es-PE" sz="2300" dirty="0" smtClean="0"/>
              <a:t>latinoamericano). La </a:t>
            </a:r>
            <a:r>
              <a:rPr lang="es-PE" sz="2300" dirty="0"/>
              <a:t>dogmática de la teoría del delito construida a partir del sistema </a:t>
            </a:r>
            <a:r>
              <a:rPr lang="es-PE" sz="2300" dirty="0" smtClean="0"/>
              <a:t>codificado o romano germánico, </a:t>
            </a:r>
            <a:r>
              <a:rPr lang="es-PE" sz="2300" dirty="0"/>
              <a:t>dista profundamente de la concepción que, sobre el </a:t>
            </a:r>
            <a:r>
              <a:rPr lang="es-PE" sz="2300" dirty="0" smtClean="0"/>
              <a:t>delito, </a:t>
            </a:r>
            <a:r>
              <a:rPr lang="es-PE" sz="2300" dirty="0"/>
              <a:t>se tiene en los países de modelo angloamericano, </a:t>
            </a:r>
            <a:r>
              <a:rPr lang="es-PE" sz="2300" dirty="0" smtClean="0"/>
              <a:t>particularmente</a:t>
            </a:r>
            <a:r>
              <a:rPr lang="es-PE" sz="2300" dirty="0"/>
              <a:t>, los EE.UU. </a:t>
            </a:r>
            <a:endParaRPr lang="es-PE" sz="2300" dirty="0" smtClean="0"/>
          </a:p>
          <a:p>
            <a:pPr algn="just"/>
            <a:r>
              <a:rPr lang="es-PE" sz="2300" dirty="0" smtClean="0"/>
              <a:t>Se caracteriza </a:t>
            </a:r>
            <a:r>
              <a:rPr lang="es-PE" sz="2300" dirty="0"/>
              <a:t>por la elaboración de un tipo legal cuya </a:t>
            </a:r>
            <a:r>
              <a:rPr lang="es-PE" sz="2300" b="1" dirty="0" smtClean="0"/>
              <a:t>amplitud y </a:t>
            </a:r>
            <a:r>
              <a:rPr lang="es-PE" sz="2300" b="1" dirty="0"/>
              <a:t>casuismo </a:t>
            </a:r>
            <a:r>
              <a:rPr lang="es-PE" sz="2300" b="1" dirty="0" smtClean="0"/>
              <a:t>conducen a </a:t>
            </a:r>
            <a:r>
              <a:rPr lang="es-PE" sz="2300" b="1" dirty="0"/>
              <a:t>la flexibilización de las reglas de imputación </a:t>
            </a:r>
            <a:r>
              <a:rPr lang="es-PE" sz="2300" b="1" dirty="0" smtClean="0"/>
              <a:t>que </a:t>
            </a:r>
            <a:r>
              <a:rPr lang="es-PE" sz="2300" b="1" dirty="0"/>
              <a:t>permitían </a:t>
            </a:r>
            <a:r>
              <a:rPr lang="es-PE" sz="2300" dirty="0"/>
              <a:t>(con cierta nitidez) </a:t>
            </a:r>
            <a:r>
              <a:rPr lang="es-PE" sz="2300" b="1" dirty="0"/>
              <a:t>distinguir </a:t>
            </a:r>
            <a:r>
              <a:rPr lang="es-PE" sz="2300" dirty="0"/>
              <a:t>los institutos de la </a:t>
            </a:r>
            <a:r>
              <a:rPr lang="es-PE" sz="2300" b="1" dirty="0"/>
              <a:t>autoría y la participación </a:t>
            </a:r>
            <a:r>
              <a:rPr lang="es-PE" sz="2300" dirty="0" smtClean="0"/>
              <a:t>(configurando </a:t>
            </a:r>
            <a:r>
              <a:rPr lang="es-PE" sz="2300" dirty="0"/>
              <a:t>al tipo penal de lavado desde la perspectiva de un concepto unitario de </a:t>
            </a:r>
            <a:r>
              <a:rPr lang="es-PE" sz="2300" dirty="0" smtClean="0"/>
              <a:t>autor), </a:t>
            </a:r>
            <a:r>
              <a:rPr lang="es-PE" sz="2300" dirty="0"/>
              <a:t>los </a:t>
            </a:r>
            <a:r>
              <a:rPr lang="es-PE" sz="2300" b="1" dirty="0"/>
              <a:t>actos preparatorios, consumación y tentativa</a:t>
            </a:r>
            <a:r>
              <a:rPr lang="es-PE" sz="2300" dirty="0"/>
              <a:t>.</a:t>
            </a:r>
            <a:endParaRPr lang="es-PE" sz="2300" dirty="0" smtClean="0"/>
          </a:p>
          <a:p>
            <a:pPr algn="just"/>
            <a:r>
              <a:rPr lang="es-PE" sz="2300" dirty="0" smtClean="0"/>
              <a:t>En </a:t>
            </a:r>
            <a:r>
              <a:rPr lang="es-PE" sz="2300" dirty="0"/>
              <a:t>tal sentido, la Convención de Viena constituye un claro ejemplo de lo que la doctrina ha denominado como </a:t>
            </a:r>
            <a:r>
              <a:rPr lang="es-PE" sz="2300" b="1" dirty="0" smtClean="0"/>
              <a:t>Americanización </a:t>
            </a:r>
            <a:r>
              <a:rPr lang="es-PE" sz="2300" b="1" dirty="0"/>
              <a:t>del derecho </a:t>
            </a:r>
            <a:r>
              <a:rPr lang="es-PE" sz="2300" b="1" dirty="0" smtClean="0"/>
              <a:t>penal </a:t>
            </a:r>
            <a:r>
              <a:rPr lang="es-PE" sz="2300" dirty="0" smtClean="0"/>
              <a:t>(</a:t>
            </a:r>
            <a:r>
              <a:rPr lang="nl-NL" sz="2300" cap="small" dirty="0" smtClean="0"/>
              <a:t>Vogel</a:t>
            </a:r>
            <a:r>
              <a:rPr lang="nl-NL" sz="2300" dirty="0" smtClean="0"/>
              <a:t>, </a:t>
            </a:r>
            <a:r>
              <a:rPr lang="nl-NL" sz="2300" dirty="0"/>
              <a:t>2003, p. 141; </a:t>
            </a:r>
            <a:r>
              <a:rPr lang="nl-NL" sz="2300" cap="small" dirty="0" smtClean="0"/>
              <a:t>Nieto Martín</a:t>
            </a:r>
            <a:r>
              <a:rPr lang="nl-NL" sz="2300" dirty="0" smtClean="0"/>
              <a:t>, </a:t>
            </a:r>
            <a:r>
              <a:rPr lang="nl-NL" sz="2300" dirty="0"/>
              <a:t>2007, p. 121; </a:t>
            </a:r>
            <a:r>
              <a:rPr lang="nl-NL" sz="2300" cap="small" dirty="0"/>
              <a:t>Mendoza</a:t>
            </a:r>
            <a:r>
              <a:rPr lang="nl-NL" sz="2300" dirty="0"/>
              <a:t>, 2017, p. 131).</a:t>
            </a: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a:spLocks noGrp="1"/>
          </p:cNvSpPr>
          <p:nvPr>
            <p:ph type="title"/>
          </p:nvPr>
        </p:nvSpPr>
        <p:spPr>
          <a:xfrm>
            <a:off x="257175" y="1611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I.2.1) </a:t>
            </a:r>
            <a:r>
              <a:rPr lang="es-PE" sz="2500" b="1" cap="small" dirty="0" smtClean="0">
                <a:latin typeface="Arial Narrow" panose="020B0606020202030204" pitchFamily="34" charset="0"/>
                <a:cs typeface="Aparajita" panose="020B0604020202020204" pitchFamily="34" charset="0"/>
              </a:rPr>
              <a:t>Convención de Viena de 1988</a:t>
            </a:r>
            <a:r>
              <a:rPr lang="es-PE" sz="2500" cap="small" dirty="0" smtClean="0">
                <a:latin typeface="Arial Narrow" panose="020B0606020202030204" pitchFamily="34" charset="0"/>
                <a:cs typeface="Aparajita" panose="020B0604020202020204" pitchFamily="34" charset="0"/>
              </a:rPr>
              <a:t>: Convención de las NNUU contra </a:t>
            </a:r>
            <a:r>
              <a:rPr lang="es-PE" sz="2500" cap="small" dirty="0">
                <a:latin typeface="Arial Narrow" panose="020B0606020202030204" pitchFamily="34" charset="0"/>
                <a:cs typeface="Aparajita" panose="020B0604020202020204" pitchFamily="34" charset="0"/>
              </a:rPr>
              <a:t>el tráfico ilícito de estupefacientes y sustancias psicotrópicas</a:t>
            </a:r>
          </a:p>
        </p:txBody>
      </p:sp>
    </p:spTree>
    <p:extLst>
      <p:ext uri="{BB962C8B-B14F-4D97-AF65-F5344CB8AC3E}">
        <p14:creationId xmlns:p14="http://schemas.microsoft.com/office/powerpoint/2010/main" val="2277792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7175" y="1523209"/>
            <a:ext cx="8620126" cy="5182391"/>
          </a:xfrm>
          <a:solidFill>
            <a:schemeClr val="bg1"/>
          </a:solidFill>
        </p:spPr>
        <p:txBody>
          <a:bodyPr>
            <a:noAutofit/>
          </a:bodyPr>
          <a:lstStyle/>
          <a:p>
            <a:pPr algn="just">
              <a:spcBef>
                <a:spcPts val="600"/>
              </a:spcBef>
            </a:pPr>
            <a:r>
              <a:rPr lang="es-PE" sz="2400" dirty="0" smtClean="0"/>
              <a:t>La </a:t>
            </a:r>
            <a:r>
              <a:rPr lang="es-PE" sz="2400" dirty="0"/>
              <a:t>incriminación del blanqueo </a:t>
            </a:r>
            <a:r>
              <a:rPr lang="es-PE" sz="2400" dirty="0" smtClean="0"/>
              <a:t>constituye </a:t>
            </a:r>
            <a:r>
              <a:rPr lang="es-PE" sz="2400" dirty="0"/>
              <a:t>uno de los paradigmas de la </a:t>
            </a:r>
            <a:r>
              <a:rPr lang="es-PE" sz="2400" b="1" dirty="0" smtClean="0"/>
              <a:t>americanización </a:t>
            </a:r>
            <a:r>
              <a:rPr lang="es-PE" sz="2400" b="1" dirty="0"/>
              <a:t>del Derecho </a:t>
            </a:r>
            <a:r>
              <a:rPr lang="es-PE" sz="2400" b="1" dirty="0" smtClean="0"/>
              <a:t>penal</a:t>
            </a:r>
            <a:r>
              <a:rPr lang="es-PE" sz="2400" dirty="0" smtClean="0"/>
              <a:t>. El </a:t>
            </a:r>
            <a:r>
              <a:rPr lang="es-PE" sz="2400" dirty="0"/>
              <a:t>propio contenido </a:t>
            </a:r>
            <a:r>
              <a:rPr lang="es-PE" sz="2400" dirty="0" smtClean="0"/>
              <a:t>del </a:t>
            </a:r>
            <a:r>
              <a:rPr lang="es-PE" sz="2400" dirty="0"/>
              <a:t>concepto </a:t>
            </a:r>
            <a:r>
              <a:rPr lang="es-PE" sz="2400" i="1" dirty="0" err="1" smtClean="0"/>
              <a:t>money</a:t>
            </a:r>
            <a:r>
              <a:rPr lang="es-PE" sz="2400" i="1" dirty="0" smtClean="0"/>
              <a:t> </a:t>
            </a:r>
            <a:r>
              <a:rPr lang="es-PE" sz="2400" i="1" dirty="0" err="1" smtClean="0"/>
              <a:t>laundering</a:t>
            </a:r>
            <a:r>
              <a:rPr lang="es-PE" sz="2400" dirty="0"/>
              <a:t> </a:t>
            </a:r>
            <a:r>
              <a:rPr lang="es-PE" sz="2400" dirty="0" smtClean="0"/>
              <a:t>-de </a:t>
            </a:r>
            <a:r>
              <a:rPr lang="es-PE" sz="2400" dirty="0"/>
              <a:t>acuerdo con </a:t>
            </a:r>
            <a:r>
              <a:rPr lang="es-PE" sz="2400" cap="small" dirty="0" err="1" smtClean="0"/>
              <a:t>Vogel</a:t>
            </a:r>
            <a:r>
              <a:rPr lang="es-PE" sz="2400" dirty="0" smtClean="0"/>
              <a:t>- </a:t>
            </a:r>
            <a:r>
              <a:rPr lang="es-PE" sz="2400" dirty="0"/>
              <a:t>era totalmente desconocido para Europa hasta la segunda mitad de los años 80 del siglo XX. </a:t>
            </a:r>
            <a:endParaRPr lang="es-PE" sz="2400" dirty="0" smtClean="0"/>
          </a:p>
          <a:p>
            <a:pPr algn="just">
              <a:spcBef>
                <a:spcPts val="600"/>
              </a:spcBef>
            </a:pPr>
            <a:r>
              <a:rPr lang="es-PE" sz="2400" b="1" dirty="0" smtClean="0"/>
              <a:t>Su </a:t>
            </a:r>
            <a:r>
              <a:rPr lang="es-PE" sz="2400" b="1" dirty="0"/>
              <a:t>primera formulación se produce en el Informe</a:t>
            </a:r>
            <a:r>
              <a:rPr lang="es-PE" sz="2400" b="1" i="1" dirty="0"/>
              <a:t> </a:t>
            </a:r>
            <a:r>
              <a:rPr lang="es-PE" sz="2400" b="1" i="1" dirty="0" err="1"/>
              <a:t>Organized</a:t>
            </a:r>
            <a:r>
              <a:rPr lang="es-PE" sz="2400" b="1" i="1" dirty="0"/>
              <a:t> </a:t>
            </a:r>
            <a:r>
              <a:rPr lang="es-PE" sz="2400" b="1" i="1" dirty="0" err="1"/>
              <a:t>Crime</a:t>
            </a:r>
            <a:r>
              <a:rPr lang="es-PE" sz="2400" b="1" i="1" dirty="0"/>
              <a:t> and Money </a:t>
            </a:r>
            <a:r>
              <a:rPr lang="es-PE" sz="2400" b="1" i="1" dirty="0" err="1"/>
              <a:t>Laundering</a:t>
            </a:r>
            <a:r>
              <a:rPr lang="es-PE" sz="2400" dirty="0"/>
              <a:t>, Washington D.C</a:t>
            </a:r>
            <a:r>
              <a:rPr lang="es-PE" sz="2400" dirty="0" smtClean="0"/>
              <a:t>. (</a:t>
            </a:r>
            <a:r>
              <a:rPr lang="es-PE" sz="2400" b="1" dirty="0" smtClean="0"/>
              <a:t>1984</a:t>
            </a:r>
            <a:r>
              <a:rPr lang="es-PE" sz="2400" dirty="0" smtClean="0"/>
              <a:t>), </a:t>
            </a:r>
            <a:r>
              <a:rPr lang="es-PE" sz="2400" dirty="0"/>
              <a:t>presentado por la Comisión presidencial en delincuencia organizada nombrada por </a:t>
            </a:r>
            <a:r>
              <a:rPr lang="es-PE" sz="2400" dirty="0" smtClean="0"/>
              <a:t>la administración Reagan. </a:t>
            </a:r>
          </a:p>
          <a:p>
            <a:pPr algn="just">
              <a:spcBef>
                <a:spcPts val="600"/>
              </a:spcBef>
            </a:pPr>
            <a:r>
              <a:rPr lang="es-PE" sz="2400" dirty="0" smtClean="0"/>
              <a:t>El </a:t>
            </a:r>
            <a:r>
              <a:rPr lang="es-PE" sz="2400" dirty="0"/>
              <a:t>lavado de activos, tal como había sido estructurado por los EE.UU. en los años 80, se convierte </a:t>
            </a:r>
            <a:r>
              <a:rPr lang="es-PE" sz="2400" dirty="0" smtClean="0"/>
              <a:t>en </a:t>
            </a:r>
            <a:r>
              <a:rPr lang="es-PE" sz="2400" dirty="0"/>
              <a:t>asunto </a:t>
            </a:r>
            <a:r>
              <a:rPr lang="es-PE" sz="2400" dirty="0" smtClean="0"/>
              <a:t>político criminal internacional, </a:t>
            </a:r>
            <a:r>
              <a:rPr lang="es-PE" sz="2400" dirty="0"/>
              <a:t>como consecuencia de </a:t>
            </a:r>
            <a:r>
              <a:rPr lang="es-PE" sz="2400" dirty="0" smtClean="0"/>
              <a:t>la </a:t>
            </a:r>
            <a:r>
              <a:rPr lang="es-PE" sz="2400" b="1" dirty="0" smtClean="0"/>
              <a:t>influencia ejercida por dicho país ante las </a:t>
            </a:r>
            <a:r>
              <a:rPr lang="es-PE" sz="2400" b="1" dirty="0"/>
              <a:t>Naciones </a:t>
            </a:r>
            <a:r>
              <a:rPr lang="es-PE" sz="2400" b="1" dirty="0" smtClean="0"/>
              <a:t>Unidas</a:t>
            </a:r>
            <a:r>
              <a:rPr lang="es-PE" sz="2400" dirty="0" smtClean="0"/>
              <a:t> y que motivó la emisión de la </a:t>
            </a:r>
            <a:r>
              <a:rPr lang="es-PE" sz="2400" b="1" dirty="0" smtClean="0"/>
              <a:t>Convención de Viena</a:t>
            </a:r>
            <a:r>
              <a:rPr lang="es-PE" sz="2400" dirty="0" smtClean="0"/>
              <a:t>.</a:t>
            </a:r>
          </a:p>
          <a:p>
            <a:pPr algn="just">
              <a:spcBef>
                <a:spcPts val="600"/>
              </a:spcBef>
            </a:pPr>
            <a:r>
              <a:rPr lang="es-PE" sz="2400" b="1" dirty="0" smtClean="0"/>
              <a:t>Lo mismo ocurrió con su influencia </a:t>
            </a:r>
            <a:r>
              <a:rPr lang="es-PE" sz="2400" dirty="0" smtClean="0"/>
              <a:t>en</a:t>
            </a:r>
            <a:r>
              <a:rPr lang="es-PE" sz="2400" b="1" dirty="0" smtClean="0"/>
              <a:t> </a:t>
            </a:r>
            <a:r>
              <a:rPr lang="es-PE" sz="2400" dirty="0" smtClean="0"/>
              <a:t>la </a:t>
            </a:r>
            <a:r>
              <a:rPr lang="es-PE" sz="2400" dirty="0"/>
              <a:t>cumbre de París del </a:t>
            </a:r>
            <a:r>
              <a:rPr lang="es-PE" sz="2400" b="1" dirty="0"/>
              <a:t>Grupo G7 de 1989</a:t>
            </a:r>
            <a:r>
              <a:rPr lang="es-PE" sz="2400" dirty="0"/>
              <a:t>, </a:t>
            </a:r>
            <a:r>
              <a:rPr lang="es-PE" sz="2400" dirty="0" smtClean="0"/>
              <a:t>donde </a:t>
            </a:r>
            <a:r>
              <a:rPr lang="es-PE" sz="2400" b="1" dirty="0" smtClean="0"/>
              <a:t>se creó el GAFI</a:t>
            </a:r>
            <a:r>
              <a:rPr lang="es-PE" sz="2400" dirty="0" smtClean="0"/>
              <a:t> (órgano que emitió los estándares conocidos como </a:t>
            </a:r>
            <a:r>
              <a:rPr lang="es-PE" sz="2400" b="1" dirty="0" smtClean="0"/>
              <a:t>“40 Recomendaciones”</a:t>
            </a:r>
            <a:r>
              <a:rPr lang="es-PE" sz="2400" dirty="0" smtClean="0"/>
              <a:t> de 1990).</a:t>
            </a:r>
            <a:endParaRPr lang="es-PE" sz="24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a:spLocks noGrp="1"/>
          </p:cNvSpPr>
          <p:nvPr>
            <p:ph type="title"/>
          </p:nvPr>
        </p:nvSpPr>
        <p:spPr>
          <a:xfrm>
            <a:off x="257175" y="1611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I.2.1) </a:t>
            </a:r>
            <a:r>
              <a:rPr lang="es-PE" sz="2500" b="1" cap="small" dirty="0" smtClean="0">
                <a:latin typeface="Arial Narrow" panose="020B0606020202030204" pitchFamily="34" charset="0"/>
                <a:cs typeface="Aparajita" panose="020B0604020202020204" pitchFamily="34" charset="0"/>
              </a:rPr>
              <a:t>Convención de Viena de 1988</a:t>
            </a:r>
            <a:r>
              <a:rPr lang="es-PE" sz="2500" cap="small" dirty="0" smtClean="0">
                <a:latin typeface="Arial Narrow" panose="020B0606020202030204" pitchFamily="34" charset="0"/>
                <a:cs typeface="Aparajita" panose="020B0604020202020204" pitchFamily="34" charset="0"/>
              </a:rPr>
              <a:t>: Convención de las NNUU contra </a:t>
            </a:r>
            <a:r>
              <a:rPr lang="es-PE" sz="2500" cap="small" dirty="0">
                <a:latin typeface="Arial Narrow" panose="020B0606020202030204" pitchFamily="34" charset="0"/>
                <a:cs typeface="Aparajita" panose="020B0604020202020204" pitchFamily="34" charset="0"/>
              </a:rPr>
              <a:t>el tráfico ilícito de estupefacientes y sustancias psicotrópicas</a:t>
            </a:r>
          </a:p>
        </p:txBody>
      </p:sp>
    </p:spTree>
    <p:extLst>
      <p:ext uri="{BB962C8B-B14F-4D97-AF65-F5344CB8AC3E}">
        <p14:creationId xmlns:p14="http://schemas.microsoft.com/office/powerpoint/2010/main" val="298520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175" y="2754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I.2.2) </a:t>
            </a:r>
            <a:r>
              <a:rPr lang="es-PE" sz="2500" b="1" cap="small" dirty="0" smtClean="0">
                <a:latin typeface="Arial Narrow" panose="020B0606020202030204" pitchFamily="34" charset="0"/>
                <a:cs typeface="Aparajita" panose="020B0604020202020204" pitchFamily="34" charset="0"/>
              </a:rPr>
              <a:t>Convención de Palermo de 2000</a:t>
            </a:r>
            <a:r>
              <a:rPr lang="es-PE" sz="2500" cap="small" dirty="0" smtClean="0">
                <a:latin typeface="Arial Narrow" panose="020B0606020202030204" pitchFamily="34" charset="0"/>
                <a:cs typeface="Aparajita" panose="020B0604020202020204" pitchFamily="34" charset="0"/>
              </a:rPr>
              <a:t>: Convención de las NNUU contra la delincuencia organizada transnacional</a:t>
            </a:r>
            <a:endParaRPr lang="es-PE" sz="2500" cap="small" dirty="0">
              <a:latin typeface="Arial Narrow" panose="020B0606020202030204" pitchFamily="34" charset="0"/>
              <a:cs typeface="Aparajita" panose="020B0604020202020204" pitchFamily="34" charset="0"/>
            </a:endParaRPr>
          </a:p>
        </p:txBody>
      </p:sp>
      <p:sp>
        <p:nvSpPr>
          <p:cNvPr id="3" name="Marcador de contenido 2"/>
          <p:cNvSpPr>
            <a:spLocks noGrp="1"/>
          </p:cNvSpPr>
          <p:nvPr>
            <p:ph idx="1"/>
          </p:nvPr>
        </p:nvSpPr>
        <p:spPr>
          <a:xfrm>
            <a:off x="342900" y="1666875"/>
            <a:ext cx="8448674" cy="4829175"/>
          </a:xfrm>
          <a:solidFill>
            <a:schemeClr val="bg1"/>
          </a:solidFill>
        </p:spPr>
        <p:txBody>
          <a:bodyPr>
            <a:normAutofit/>
          </a:bodyPr>
          <a:lstStyle/>
          <a:p>
            <a:pPr algn="just"/>
            <a:r>
              <a:rPr lang="es-PE" sz="2400" b="1" dirty="0" smtClean="0"/>
              <a:t>Aprobada por el Perú mediante </a:t>
            </a:r>
            <a:r>
              <a:rPr lang="es-PE" sz="2400" b="1" dirty="0" err="1" smtClean="0"/>
              <a:t>RLeg</a:t>
            </a:r>
            <a:r>
              <a:rPr lang="es-PE" sz="2400" b="1" dirty="0" smtClean="0"/>
              <a:t> N° 27527 </a:t>
            </a:r>
            <a:r>
              <a:rPr lang="es-PE" sz="2400" dirty="0" smtClean="0"/>
              <a:t>(del 8/Oct/2001).</a:t>
            </a:r>
          </a:p>
          <a:p>
            <a:pPr algn="just"/>
            <a:r>
              <a:rPr lang="es-PE" sz="2400" b="1" dirty="0" smtClean="0"/>
              <a:t>Incorporó una estructura incriminatoria del lavado de activos muy similar a la establecida en la Convención de Viena de 1988 </a:t>
            </a:r>
            <a:r>
              <a:rPr lang="es-PE" sz="2400" dirty="0" smtClean="0"/>
              <a:t>(que a su vez había sido incorporada en las 40 Recomendaciones del GAFI – Grupo de Acción Financiera Internacional, constituido en sede del G7 en 1989).</a:t>
            </a:r>
          </a:p>
          <a:p>
            <a:pPr algn="just"/>
            <a:r>
              <a:rPr lang="es-PE" sz="2400" dirty="0" smtClean="0"/>
              <a:t>En su Preámbulo señaló que pretendía establecer un </a:t>
            </a:r>
            <a:r>
              <a:rPr lang="es-PE" sz="2400" i="1" dirty="0" smtClean="0"/>
              <a:t>“marco jurídico </a:t>
            </a:r>
            <a:r>
              <a:rPr lang="es-PE" sz="2400" i="1" dirty="0"/>
              <a:t>necesario para la cooperación internacional </a:t>
            </a:r>
            <a:r>
              <a:rPr lang="es-PE" sz="2400" i="1" dirty="0" smtClean="0"/>
              <a:t>con miras a </a:t>
            </a:r>
            <a:r>
              <a:rPr lang="es-PE" sz="2400" i="1" dirty="0"/>
              <a:t>combatir, entre otras cosas, actividades delictivas como el blanqueo de </a:t>
            </a:r>
            <a:r>
              <a:rPr lang="es-PE" sz="2400" i="1" dirty="0" smtClean="0"/>
              <a:t>dinero, la </a:t>
            </a:r>
            <a:r>
              <a:rPr lang="es-PE" sz="2400" i="1" dirty="0"/>
              <a:t>corrupción, el tráfico ilícito de especies de flora y fauna silvestres en </a:t>
            </a:r>
            <a:r>
              <a:rPr lang="es-PE" sz="2400" i="1" dirty="0" smtClean="0"/>
              <a:t>peligro de </a:t>
            </a:r>
            <a:r>
              <a:rPr lang="es-PE" sz="2400" i="1" dirty="0"/>
              <a:t>extinción, los delitos contra el patrimonio cultural y los crecientes </a:t>
            </a:r>
            <a:r>
              <a:rPr lang="es-PE" sz="2400" i="1" dirty="0" smtClean="0"/>
              <a:t>vínculos entre </a:t>
            </a:r>
            <a:r>
              <a:rPr lang="es-PE" sz="2400" i="1" dirty="0"/>
              <a:t>la delincuencia organizada transnacional y los delitos de </a:t>
            </a:r>
            <a:r>
              <a:rPr lang="es-PE" sz="2400" i="1" dirty="0" smtClean="0"/>
              <a:t>terrorismo”.</a:t>
            </a:r>
            <a:endParaRPr lang="es-PE" sz="2400" i="1" dirty="0"/>
          </a:p>
          <a:p>
            <a:pPr algn="just"/>
            <a:endParaRPr lang="es-PE" sz="2400" dirty="0" smtClean="0"/>
          </a:p>
          <a:p>
            <a:pPr algn="just"/>
            <a:endParaRPr lang="es-PE" b="1" u="sng" cap="small"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92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175" y="304009"/>
            <a:ext cx="7467599" cy="686591"/>
          </a:xfrm>
        </p:spPr>
        <p:txBody>
          <a:bodyPr>
            <a:noAutofit/>
          </a:bodyPr>
          <a:lstStyle/>
          <a:p>
            <a:pPr algn="ctr"/>
            <a:r>
              <a:rPr lang="es-PE" sz="2600" cap="small" dirty="0" smtClean="0">
                <a:latin typeface="Arial Narrow" panose="020B0606020202030204" pitchFamily="34" charset="0"/>
                <a:cs typeface="Aparajita" panose="020B0604020202020204" pitchFamily="34" charset="0"/>
              </a:rPr>
              <a:t>I.2.2) </a:t>
            </a:r>
            <a:r>
              <a:rPr lang="es-PE" sz="2600" b="1" cap="small" dirty="0" smtClean="0">
                <a:latin typeface="Arial Narrow" panose="020B0606020202030204" pitchFamily="34" charset="0"/>
                <a:cs typeface="Aparajita" panose="020B0604020202020204" pitchFamily="34" charset="0"/>
              </a:rPr>
              <a:t>Convención de Palermo de 2000</a:t>
            </a:r>
            <a:r>
              <a:rPr lang="es-PE" sz="2600" cap="small" dirty="0" smtClean="0">
                <a:latin typeface="Arial Narrow" panose="020B0606020202030204" pitchFamily="34" charset="0"/>
                <a:cs typeface="Aparajita" panose="020B0604020202020204" pitchFamily="34" charset="0"/>
              </a:rPr>
              <a:t/>
            </a:r>
            <a:br>
              <a:rPr lang="es-PE" sz="2600" cap="small" dirty="0" smtClean="0">
                <a:latin typeface="Arial Narrow" panose="020B0606020202030204" pitchFamily="34" charset="0"/>
                <a:cs typeface="Aparajita" panose="020B0604020202020204" pitchFamily="34" charset="0"/>
              </a:rPr>
            </a:br>
            <a:r>
              <a:rPr lang="es-PE" sz="2600" cap="small" dirty="0" smtClean="0">
                <a:latin typeface="Arial Narrow" panose="020B0606020202030204" pitchFamily="34" charset="0"/>
                <a:cs typeface="Aparajita" panose="020B0604020202020204" pitchFamily="34" charset="0"/>
              </a:rPr>
              <a:t>Art. 6: Penalización del blanqueo</a:t>
            </a:r>
            <a:endParaRPr lang="es-PE" sz="2600" cap="small" dirty="0">
              <a:latin typeface="Arial Narrow" panose="020B0606020202030204" pitchFamily="34" charset="0"/>
              <a:cs typeface="Aparajita" panose="020B0604020202020204" pitchFamily="34" charset="0"/>
            </a:endParaRPr>
          </a:p>
        </p:txBody>
      </p:sp>
      <p:sp>
        <p:nvSpPr>
          <p:cNvPr id="3" name="Marcador de contenido 2"/>
          <p:cNvSpPr>
            <a:spLocks noGrp="1"/>
          </p:cNvSpPr>
          <p:nvPr>
            <p:ph idx="1"/>
          </p:nvPr>
        </p:nvSpPr>
        <p:spPr>
          <a:xfrm>
            <a:off x="133349" y="1171575"/>
            <a:ext cx="8844395" cy="5514976"/>
          </a:xfrm>
          <a:solidFill>
            <a:schemeClr val="bg1"/>
          </a:solidFill>
        </p:spPr>
        <p:txBody>
          <a:bodyPr>
            <a:noAutofit/>
          </a:bodyPr>
          <a:lstStyle/>
          <a:p>
            <a:pPr marL="0" indent="0" algn="just">
              <a:buNone/>
            </a:pPr>
            <a:r>
              <a:rPr lang="es-PE" sz="2100" cap="small" dirty="0" smtClean="0"/>
              <a:t>1. Cada Estado Parte adoptará, de conformidad con los principios fundamentales de su derecho interno, las medidas legislativas y de otra índole que sean necesarias para tipificar como delito, </a:t>
            </a:r>
            <a:r>
              <a:rPr lang="es-PE" sz="2100" u="sng" cap="small" dirty="0" smtClean="0"/>
              <a:t>cuando se cometan intencionalmente</a:t>
            </a:r>
            <a:r>
              <a:rPr lang="es-PE" sz="2100" cap="small" dirty="0" smtClean="0"/>
              <a:t>:</a:t>
            </a:r>
          </a:p>
          <a:p>
            <a:pPr marL="0" indent="0" algn="just">
              <a:buNone/>
            </a:pPr>
            <a:r>
              <a:rPr lang="es-PE" sz="2100" b="1" i="1" dirty="0" smtClean="0"/>
              <a:t>i)</a:t>
            </a:r>
            <a:r>
              <a:rPr lang="es-PE" sz="2100" i="1" dirty="0" smtClean="0"/>
              <a:t> La </a:t>
            </a:r>
            <a:r>
              <a:rPr lang="es-PE" sz="2100" b="1" i="1" u="sng" dirty="0" smtClean="0"/>
              <a:t>conversión</a:t>
            </a:r>
            <a:r>
              <a:rPr lang="es-PE" sz="2100" i="1" dirty="0" smtClean="0"/>
              <a:t> o la </a:t>
            </a:r>
            <a:r>
              <a:rPr lang="es-PE" sz="2100" b="1" i="1" u="sng" dirty="0" smtClean="0"/>
              <a:t>transferencia</a:t>
            </a:r>
            <a:r>
              <a:rPr lang="es-PE" sz="2100" i="1" dirty="0" smtClean="0"/>
              <a:t> de bienes, </a:t>
            </a:r>
            <a:r>
              <a:rPr lang="es-PE" sz="2100" b="1" i="1" dirty="0" smtClean="0"/>
              <a:t>a sabiendas de que </a:t>
            </a:r>
            <a:r>
              <a:rPr lang="es-PE" sz="2100" i="1" dirty="0" smtClean="0"/>
              <a:t>esos bienes son producto del delito, </a:t>
            </a:r>
            <a:r>
              <a:rPr lang="es-PE" sz="2100" b="1" i="1" dirty="0" smtClean="0"/>
              <a:t>con el propósito de ocultar o disimular el origen ilícito </a:t>
            </a:r>
            <a:r>
              <a:rPr lang="es-PE" sz="2100" i="1" dirty="0" smtClean="0"/>
              <a:t>de los bienes </a:t>
            </a:r>
            <a:r>
              <a:rPr lang="es-PE" sz="2100" b="1" i="1" dirty="0" smtClean="0"/>
              <a:t>o ayudar </a:t>
            </a:r>
            <a:r>
              <a:rPr lang="es-PE" sz="2100" i="1" dirty="0" smtClean="0"/>
              <a:t>a cualquier persona involucrada en la comisión del delito determinante </a:t>
            </a:r>
            <a:r>
              <a:rPr lang="es-PE" sz="2100" b="1" i="1" dirty="0" smtClean="0"/>
              <a:t>a eludir </a:t>
            </a:r>
            <a:r>
              <a:rPr lang="es-PE" sz="2100" i="1" dirty="0" smtClean="0"/>
              <a:t>las consecuencias jurídicas de sus actos;</a:t>
            </a:r>
          </a:p>
          <a:p>
            <a:pPr marL="0" indent="0" algn="just">
              <a:buNone/>
            </a:pPr>
            <a:r>
              <a:rPr lang="es-PE" sz="2100" b="1" i="1" dirty="0" smtClean="0"/>
              <a:t>ii</a:t>
            </a:r>
            <a:r>
              <a:rPr lang="es-PE" sz="2100" b="1" i="1" dirty="0"/>
              <a:t>)</a:t>
            </a:r>
            <a:r>
              <a:rPr lang="es-PE" sz="2100" i="1" dirty="0"/>
              <a:t> La </a:t>
            </a:r>
            <a:r>
              <a:rPr lang="es-PE" sz="2100" b="1" i="1" u="sng" dirty="0"/>
              <a:t>ocultación</a:t>
            </a:r>
            <a:r>
              <a:rPr lang="es-PE" sz="2100" i="1" dirty="0"/>
              <a:t> o </a:t>
            </a:r>
            <a:r>
              <a:rPr lang="es-PE" sz="2100" b="1" i="1" u="sng" dirty="0"/>
              <a:t>disimulación de la verdadera naturaleza, origen</a:t>
            </a:r>
            <a:r>
              <a:rPr lang="es-PE" sz="2100" i="1" dirty="0" smtClean="0"/>
              <a:t>, ubicación</a:t>
            </a:r>
            <a:r>
              <a:rPr lang="es-PE" sz="2100" i="1" dirty="0"/>
              <a:t>, disposición, movimiento o propiedad de bienes o </a:t>
            </a:r>
            <a:r>
              <a:rPr lang="es-PE" sz="2100" i="1" dirty="0" smtClean="0"/>
              <a:t>del legítimo </a:t>
            </a:r>
            <a:r>
              <a:rPr lang="es-PE" sz="2100" i="1" dirty="0"/>
              <a:t>derecho a éstos, a sabiendas de que dichos bienes </a:t>
            </a:r>
            <a:r>
              <a:rPr lang="es-PE" sz="2100" i="1" dirty="0" smtClean="0"/>
              <a:t>son producto </a:t>
            </a:r>
            <a:r>
              <a:rPr lang="es-PE" sz="2100" i="1" dirty="0"/>
              <a:t>del delito;</a:t>
            </a:r>
          </a:p>
          <a:p>
            <a:pPr marL="0" indent="0" algn="just">
              <a:buNone/>
            </a:pPr>
            <a:r>
              <a:rPr lang="es-PE" sz="2100" cap="small" dirty="0" smtClean="0"/>
              <a:t>2. </a:t>
            </a:r>
            <a:r>
              <a:rPr lang="es-PE" sz="2100" cap="small" dirty="0"/>
              <a:t>Con sujeción a los conceptos básicos de su ordenamiento jurídico:</a:t>
            </a:r>
          </a:p>
          <a:p>
            <a:pPr marL="0" indent="0" algn="just">
              <a:buNone/>
            </a:pPr>
            <a:r>
              <a:rPr lang="es-PE" sz="2100" i="1" dirty="0"/>
              <a:t>i) La </a:t>
            </a:r>
            <a:r>
              <a:rPr lang="es-PE" sz="2100" b="1" i="1" u="sng" dirty="0"/>
              <a:t>adquisición</a:t>
            </a:r>
            <a:r>
              <a:rPr lang="es-PE" sz="2100" i="1" dirty="0"/>
              <a:t>, </a:t>
            </a:r>
            <a:r>
              <a:rPr lang="es-PE" sz="2100" b="1" i="1" u="sng" dirty="0"/>
              <a:t>posesión</a:t>
            </a:r>
            <a:r>
              <a:rPr lang="es-PE" sz="2100" i="1" dirty="0"/>
              <a:t> o </a:t>
            </a:r>
            <a:r>
              <a:rPr lang="es-PE" sz="2100" b="1" i="1" u="sng" dirty="0"/>
              <a:t>utilización</a:t>
            </a:r>
            <a:r>
              <a:rPr lang="es-PE" sz="2100" b="1" i="1" dirty="0"/>
              <a:t> de bienes</a:t>
            </a:r>
            <a:r>
              <a:rPr lang="es-PE" sz="2100" i="1" dirty="0"/>
              <a:t>, a sabiendas, </a:t>
            </a:r>
            <a:r>
              <a:rPr lang="es-PE" sz="2100" i="1" dirty="0" smtClean="0"/>
              <a:t>en el </a:t>
            </a:r>
            <a:r>
              <a:rPr lang="es-PE" sz="2100" i="1" dirty="0"/>
              <a:t>momento de su recepción, de que son </a:t>
            </a:r>
            <a:r>
              <a:rPr lang="es-PE" sz="2100" b="1" i="1" dirty="0"/>
              <a:t>producto del delito</a:t>
            </a:r>
            <a:r>
              <a:rPr lang="es-PE" sz="2100" i="1" dirty="0"/>
              <a:t>;</a:t>
            </a:r>
          </a:p>
          <a:p>
            <a:pPr marL="0" indent="0" algn="just">
              <a:buNone/>
            </a:pPr>
            <a:r>
              <a:rPr lang="es-PE" sz="2100" i="1" dirty="0"/>
              <a:t>ii) La </a:t>
            </a:r>
            <a:r>
              <a:rPr lang="es-PE" sz="2100" b="1" i="1" dirty="0"/>
              <a:t>participación</a:t>
            </a:r>
            <a:r>
              <a:rPr lang="es-PE" sz="2100" i="1" dirty="0"/>
              <a:t> en la comisión de cualesquiera de los </a:t>
            </a:r>
            <a:r>
              <a:rPr lang="es-PE" sz="2100" i="1" dirty="0" smtClean="0"/>
              <a:t>delitos tipificados </a:t>
            </a:r>
            <a:r>
              <a:rPr lang="es-PE" sz="2100" i="1" dirty="0"/>
              <a:t>con arreglo al presente artículo, así como la </a:t>
            </a:r>
            <a:r>
              <a:rPr lang="es-PE" sz="2100" b="1" i="1" dirty="0"/>
              <a:t>asociación</a:t>
            </a:r>
            <a:r>
              <a:rPr lang="es-PE" sz="2100" i="1" dirty="0"/>
              <a:t> y la </a:t>
            </a:r>
            <a:r>
              <a:rPr lang="es-PE" sz="2100" b="1" i="1" dirty="0"/>
              <a:t>confabulación</a:t>
            </a:r>
            <a:r>
              <a:rPr lang="es-PE" sz="2100" i="1" dirty="0"/>
              <a:t> para cometerlos, el </a:t>
            </a:r>
            <a:r>
              <a:rPr lang="es-PE" sz="2100" b="1" i="1" dirty="0"/>
              <a:t>intento</a:t>
            </a:r>
            <a:r>
              <a:rPr lang="es-PE" sz="2100" i="1" dirty="0"/>
              <a:t> de cometerlos, y la </a:t>
            </a:r>
            <a:r>
              <a:rPr lang="es-PE" sz="2100" b="1" i="1" dirty="0"/>
              <a:t>ayuda</a:t>
            </a:r>
            <a:r>
              <a:rPr lang="es-PE" sz="2100" i="1" dirty="0"/>
              <a:t>, la </a:t>
            </a:r>
            <a:r>
              <a:rPr lang="es-PE" sz="2100" b="1" i="1" dirty="0"/>
              <a:t>incitación</a:t>
            </a:r>
            <a:r>
              <a:rPr lang="es-PE" sz="2100" i="1" dirty="0"/>
              <a:t>, la </a:t>
            </a:r>
            <a:r>
              <a:rPr lang="es-PE" sz="2100" b="1" i="1" dirty="0"/>
              <a:t>facilitación</a:t>
            </a:r>
            <a:r>
              <a:rPr lang="es-PE" sz="2100" i="1" dirty="0"/>
              <a:t> y el </a:t>
            </a:r>
            <a:r>
              <a:rPr lang="es-PE" sz="2100" b="1" i="1" dirty="0"/>
              <a:t>asesoramiento</a:t>
            </a:r>
            <a:r>
              <a:rPr lang="es-PE" sz="2100" i="1" dirty="0"/>
              <a:t> </a:t>
            </a:r>
            <a:r>
              <a:rPr lang="es-PE" sz="2100" i="1" dirty="0" smtClean="0"/>
              <a:t>en aras </a:t>
            </a:r>
            <a:r>
              <a:rPr lang="es-PE" sz="2100" i="1" dirty="0"/>
              <a:t>de su </a:t>
            </a:r>
            <a:r>
              <a:rPr lang="es-PE" sz="2100" i="1" dirty="0" smtClean="0"/>
              <a:t>comisión”.</a:t>
            </a:r>
            <a:endParaRPr lang="es-PE" sz="21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0685" y="96866"/>
            <a:ext cx="884210" cy="884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450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175" y="275434"/>
            <a:ext cx="7467599" cy="1219200"/>
          </a:xfrm>
        </p:spPr>
        <p:txBody>
          <a:bodyPr>
            <a:noAutofit/>
          </a:bodyPr>
          <a:lstStyle/>
          <a:p>
            <a:pPr algn="ctr"/>
            <a:r>
              <a:rPr lang="es-PE" sz="2500" cap="small" dirty="0" smtClean="0">
                <a:latin typeface="Arial Narrow" panose="020B0606020202030204" pitchFamily="34" charset="0"/>
                <a:cs typeface="Aparajita" panose="020B0604020202020204" pitchFamily="34" charset="0"/>
              </a:rPr>
              <a:t>I.2.3) </a:t>
            </a:r>
            <a:r>
              <a:rPr lang="es-PE" sz="2500" b="1" cap="small" dirty="0" smtClean="0">
                <a:latin typeface="Arial Narrow" panose="020B0606020202030204" pitchFamily="34" charset="0"/>
                <a:cs typeface="Aparajita" panose="020B0604020202020204" pitchFamily="34" charset="0"/>
              </a:rPr>
              <a:t>Convención de Mérida de 2003</a:t>
            </a:r>
            <a:r>
              <a:rPr lang="es-PE" sz="2500" cap="small" dirty="0" smtClean="0">
                <a:latin typeface="Arial Narrow" panose="020B0606020202030204" pitchFamily="34" charset="0"/>
                <a:cs typeface="Aparajita" panose="020B0604020202020204" pitchFamily="34" charset="0"/>
              </a:rPr>
              <a:t>: Convención de las NNUU contra la corrupción</a:t>
            </a:r>
            <a:endParaRPr lang="es-PE" sz="2500" cap="small" dirty="0">
              <a:latin typeface="Arial Narrow" panose="020B0606020202030204" pitchFamily="34" charset="0"/>
              <a:cs typeface="Aparajita" panose="020B0604020202020204" pitchFamily="34" charset="0"/>
            </a:endParaRPr>
          </a:p>
        </p:txBody>
      </p:sp>
      <p:sp>
        <p:nvSpPr>
          <p:cNvPr id="3" name="Marcador de contenido 2"/>
          <p:cNvSpPr>
            <a:spLocks noGrp="1"/>
          </p:cNvSpPr>
          <p:nvPr>
            <p:ph idx="1"/>
          </p:nvPr>
        </p:nvSpPr>
        <p:spPr>
          <a:xfrm>
            <a:off x="342900" y="1666875"/>
            <a:ext cx="8448674" cy="4829175"/>
          </a:xfrm>
          <a:solidFill>
            <a:schemeClr val="bg1"/>
          </a:solidFill>
        </p:spPr>
        <p:txBody>
          <a:bodyPr>
            <a:normAutofit fontScale="92500"/>
          </a:bodyPr>
          <a:lstStyle/>
          <a:p>
            <a:pPr algn="just"/>
            <a:r>
              <a:rPr lang="es-PE" sz="2400" b="1" dirty="0" smtClean="0"/>
              <a:t>Aprobada por el Perú mediante </a:t>
            </a:r>
            <a:r>
              <a:rPr lang="es-PE" sz="2400" b="1" dirty="0" err="1" smtClean="0"/>
              <a:t>RLeg</a:t>
            </a:r>
            <a:r>
              <a:rPr lang="es-PE" sz="2400" b="1" dirty="0" smtClean="0"/>
              <a:t> N° 28357 </a:t>
            </a:r>
            <a:r>
              <a:rPr lang="es-PE" sz="2400" dirty="0" smtClean="0"/>
              <a:t>(del 6/Oct/2004).</a:t>
            </a:r>
          </a:p>
          <a:p>
            <a:pPr algn="just"/>
            <a:r>
              <a:rPr lang="es-PE" sz="2400" dirty="0"/>
              <a:t>Los </a:t>
            </a:r>
            <a:r>
              <a:rPr lang="es-PE" sz="2400" dirty="0" smtClean="0"/>
              <a:t>lineamientos </a:t>
            </a:r>
            <a:r>
              <a:rPr lang="es-PE" sz="2400" dirty="0"/>
              <a:t>propuestos para la tipificación </a:t>
            </a:r>
            <a:r>
              <a:rPr lang="es-PE" sz="2400" dirty="0" smtClean="0"/>
              <a:t>del blanqueo reproduce </a:t>
            </a:r>
            <a:r>
              <a:rPr lang="es-PE" sz="2400" dirty="0"/>
              <a:t>íntegramente la estructura típica ya establecida en la Convención de </a:t>
            </a:r>
            <a:r>
              <a:rPr lang="es-PE" sz="2400" dirty="0" smtClean="0"/>
              <a:t>Viena de 1988 y reproducidas por la Convención </a:t>
            </a:r>
            <a:r>
              <a:rPr lang="es-PE" sz="2400" dirty="0"/>
              <a:t>de Palermo </a:t>
            </a:r>
            <a:r>
              <a:rPr lang="es-PE" sz="2400" dirty="0" smtClean="0"/>
              <a:t>de 2000. (con </a:t>
            </a:r>
            <a:r>
              <a:rPr lang="es-PE" sz="2400" dirty="0"/>
              <a:t>la salvedad dirigida a que cada país reformule la extensión de delitos previos, a fin de que se abarque el más amplio espectro posible de actividades criminales idóneas para producir ganancias </a:t>
            </a:r>
            <a:r>
              <a:rPr lang="es-PE" sz="2400" dirty="0" smtClean="0"/>
              <a:t>ilícitas, conforme a su art. 3.2.a y 3.2.b).</a:t>
            </a:r>
          </a:p>
          <a:p>
            <a:pPr algn="just"/>
            <a:r>
              <a:rPr lang="es-PE" sz="2400" dirty="0" smtClean="0"/>
              <a:t>Esta Convención fue </a:t>
            </a:r>
            <a:r>
              <a:rPr lang="es-PE" sz="2400" dirty="0"/>
              <a:t>adoptada </a:t>
            </a:r>
            <a:r>
              <a:rPr lang="es-PE" sz="2400" dirty="0" smtClean="0"/>
              <a:t>con </a:t>
            </a:r>
            <a:r>
              <a:rPr lang="es-PE" sz="2400" dirty="0"/>
              <a:t>el objeto de proporcionar soluciones a </a:t>
            </a:r>
            <a:r>
              <a:rPr lang="es-PE" sz="2400" i="1" dirty="0"/>
              <a:t>“los vínculos existentes entre la corrupción y otras formas de delincuencia, particularmente, la delincuencia organizada y la delincuencia económica, incluido el blanqueo de dinero</a:t>
            </a:r>
            <a:r>
              <a:rPr lang="es-PE" sz="2400" i="1" dirty="0" smtClean="0"/>
              <a:t>”</a:t>
            </a:r>
            <a:r>
              <a:rPr lang="es-PE" sz="2400" dirty="0" smtClean="0"/>
              <a:t>. </a:t>
            </a:r>
          </a:p>
          <a:p>
            <a:pPr algn="just"/>
            <a:r>
              <a:rPr lang="es-PE" sz="2400" dirty="0" smtClean="0"/>
              <a:t>En </a:t>
            </a:r>
            <a:r>
              <a:rPr lang="es-PE" sz="2400" dirty="0"/>
              <a:t>esta Convención se establecieron diversas medidas preventivas para el combate eficaz contra la corrupción, siendo una de éstas la exigencia a los Estados de que adopten mecanismos administrativos o de </a:t>
            </a:r>
            <a:r>
              <a:rPr lang="es-PE" sz="2400" b="1" dirty="0"/>
              <a:t>control </a:t>
            </a:r>
            <a:r>
              <a:rPr lang="es-PE" sz="2400" b="1" dirty="0" err="1" smtClean="0"/>
              <a:t>antilavado</a:t>
            </a:r>
            <a:r>
              <a:rPr lang="es-PE" sz="2400" dirty="0" smtClean="0"/>
              <a:t>.</a:t>
            </a:r>
            <a:endParaRPr lang="es-PE" sz="2400" b="1" dirty="0" smtClean="0"/>
          </a:p>
          <a:p>
            <a:pPr algn="just"/>
            <a:endParaRPr lang="es-PE" b="1" u="sng" cap="small"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579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9433" y="1878131"/>
            <a:ext cx="8286892" cy="4457700"/>
          </a:xfrm>
          <a:solidFill>
            <a:schemeClr val="bg1"/>
          </a:solidFill>
        </p:spPr>
        <p:txBody>
          <a:bodyPr>
            <a:normAutofit/>
          </a:bodyPr>
          <a:lstStyle/>
          <a:p>
            <a:pPr marL="0" indent="0" algn="ctr">
              <a:lnSpc>
                <a:spcPct val="120000"/>
              </a:lnSpc>
              <a:spcBef>
                <a:spcPts val="0"/>
              </a:spcBef>
              <a:buNone/>
            </a:pPr>
            <a:r>
              <a:rPr lang="es-PE" sz="3200" b="1" i="1" dirty="0" smtClean="0"/>
              <a:t>¿QUÉ PAPEL DESEMPEÑAN EN LA CONFIGURACIÓN DEL TIPO PENAL DEL LAVADO DE ACTIVOS, ASÍ COMO EN SU PROCESO DE REFORMA, LAS CONVENCIONES DE LAS NACIONES UNIDAS RATIFICADAS </a:t>
            </a:r>
          </a:p>
          <a:p>
            <a:pPr marL="0" indent="0" algn="ctr">
              <a:lnSpc>
                <a:spcPct val="120000"/>
              </a:lnSpc>
              <a:spcBef>
                <a:spcPts val="0"/>
              </a:spcBef>
              <a:buNone/>
            </a:pPr>
            <a:r>
              <a:rPr lang="es-PE" sz="3200" b="1" i="1" dirty="0" smtClean="0"/>
              <a:t>POR EL PERÚ?</a:t>
            </a:r>
          </a:p>
          <a:p>
            <a:pPr marL="0" indent="0" algn="just">
              <a:buNone/>
            </a:pPr>
            <a:endParaRPr lang="es-PE" sz="3000" b="1"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II.2) Problemática</a:t>
            </a:r>
            <a:endParaRPr lang="es-PE" sz="2500" cap="small" dirty="0"/>
          </a:p>
        </p:txBody>
      </p:sp>
    </p:spTree>
    <p:extLst>
      <p:ext uri="{BB962C8B-B14F-4D97-AF65-F5344CB8AC3E}">
        <p14:creationId xmlns:p14="http://schemas.microsoft.com/office/powerpoint/2010/main" val="148240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82" y="406400"/>
            <a:ext cx="8797635" cy="1006764"/>
          </a:xfrm>
        </p:spPr>
        <p:txBody>
          <a:bodyPr anchor="t"/>
          <a:lstStyle/>
          <a:p>
            <a:r>
              <a:rPr lang="es-MX" sz="3300" cap="small" dirty="0">
                <a:solidFill>
                  <a:srgbClr val="FFC000"/>
                </a:solidFill>
                <a:latin typeface="Arial Narrow" panose="020B0606020202030204" pitchFamily="34" charset="0"/>
              </a:rPr>
              <a:t>CONTENIDO DEL </a:t>
            </a:r>
            <a:r>
              <a:rPr lang="es-MX" sz="3300" cap="small" dirty="0" smtClean="0">
                <a:solidFill>
                  <a:srgbClr val="FFC000"/>
                </a:solidFill>
                <a:latin typeface="Arial Narrow" panose="020B0606020202030204" pitchFamily="34" charset="0"/>
              </a:rPr>
              <a:t>CURSO: </a:t>
            </a:r>
            <a:br>
              <a:rPr lang="es-MX" sz="3300" cap="small" dirty="0" smtClean="0">
                <a:solidFill>
                  <a:srgbClr val="FFC000"/>
                </a:solidFill>
                <a:latin typeface="Arial Narrow" panose="020B0606020202030204" pitchFamily="34" charset="0"/>
              </a:rPr>
            </a:br>
            <a:r>
              <a:rPr lang="es-MX" sz="3300" cap="small" dirty="0" smtClean="0">
                <a:solidFill>
                  <a:srgbClr val="FFC000"/>
                </a:solidFill>
                <a:latin typeface="Arial Narrow" panose="020B0606020202030204" pitchFamily="34" charset="0"/>
              </a:rPr>
              <a:t>DELITO DE LAVADO DE ACTIVOS</a:t>
            </a: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endParaRPr lang="es-PE" sz="3300" i="1" cap="small" dirty="0">
              <a:solidFill>
                <a:srgbClr val="FFC000"/>
              </a:solidFill>
              <a:latin typeface="Arial Narrow" panose="020B0606020202030204" pitchFamily="34" charset="0"/>
            </a:endParaRPr>
          </a:p>
        </p:txBody>
      </p:sp>
      <p:sp>
        <p:nvSpPr>
          <p:cNvPr id="6" name="Marcador de contenido 4">
            <a:extLst>
              <a:ext uri="{FF2B5EF4-FFF2-40B4-BE49-F238E27FC236}">
                <a16:creationId xmlns:a16="http://schemas.microsoft.com/office/drawing/2014/main" id="{B6168728-4C99-4DA4-8ED0-BB0D831820CA}"/>
              </a:ext>
            </a:extLst>
          </p:cNvPr>
          <p:cNvSpPr txBox="1">
            <a:spLocks/>
          </p:cNvSpPr>
          <p:nvPr/>
        </p:nvSpPr>
        <p:spPr>
          <a:xfrm>
            <a:off x="595746" y="1648691"/>
            <a:ext cx="7952510" cy="4682838"/>
          </a:xfrm>
          <a:prstGeom prst="rect">
            <a:avLst/>
          </a:prstGeom>
          <a:solidFill>
            <a:schemeClr val="accent3">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PE" sz="1500" b="1" cap="small" dirty="0" smtClean="0">
              <a:solidFill>
                <a:schemeClr val="tx1"/>
              </a:solidFill>
            </a:endParaRPr>
          </a:p>
          <a:p>
            <a:r>
              <a:rPr lang="es-PE" b="1" cap="small" dirty="0">
                <a:solidFill>
                  <a:srgbClr val="0070C0"/>
                </a:solidFill>
              </a:rPr>
              <a:t>(I) </a:t>
            </a:r>
            <a:r>
              <a:rPr lang="es-PE" b="1" cap="small" dirty="0" smtClean="0">
                <a:solidFill>
                  <a:srgbClr val="0070C0"/>
                </a:solidFill>
              </a:rPr>
              <a:t>FUNDAMENTOS Y ASPECTOS CRIMINOLÓGICOS</a:t>
            </a:r>
            <a:endParaRPr lang="es-PE" b="1" cap="small" dirty="0">
              <a:solidFill>
                <a:srgbClr val="0070C0"/>
              </a:solidFill>
            </a:endParaRPr>
          </a:p>
          <a:p>
            <a:endParaRPr lang="es-PE" sz="100" b="1" u="sng" cap="small" dirty="0" smtClean="0">
              <a:solidFill>
                <a:schemeClr val="tx1"/>
              </a:solidFill>
            </a:endParaRPr>
          </a:p>
          <a:p>
            <a:pPr algn="just"/>
            <a:r>
              <a:rPr lang="es-PE" u="sng" cap="small" dirty="0" smtClean="0">
                <a:solidFill>
                  <a:schemeClr val="tx1"/>
                </a:solidFill>
              </a:rPr>
              <a:t>Tema 1</a:t>
            </a:r>
            <a:r>
              <a:rPr lang="es-PE" cap="small" dirty="0" smtClean="0">
                <a:solidFill>
                  <a:schemeClr val="tx1"/>
                </a:solidFill>
              </a:rPr>
              <a:t>: </a:t>
            </a:r>
            <a:r>
              <a:rPr lang="es-PE" sz="2600" b="1" cap="small" dirty="0" smtClean="0">
                <a:solidFill>
                  <a:schemeClr val="tx1"/>
                </a:solidFill>
              </a:rPr>
              <a:t>Aplicabilidad directa y contenido de las Convenciones de la ONU ratificadas como derecho interno. Americanización del derecho penal económico</a:t>
            </a:r>
            <a:r>
              <a:rPr lang="es-PE" sz="2600" cap="small" dirty="0" smtClean="0">
                <a:solidFill>
                  <a:schemeClr val="tx1"/>
                </a:solidFill>
              </a:rPr>
              <a:t>.</a:t>
            </a:r>
            <a:endParaRPr lang="es-PE" sz="2600" dirty="0" smtClean="0">
              <a:solidFill>
                <a:schemeClr val="tx1"/>
              </a:solidFill>
            </a:endParaRPr>
          </a:p>
          <a:p>
            <a:pPr algn="just"/>
            <a:r>
              <a:rPr lang="es-PE" u="sng" cap="small" dirty="0" smtClean="0">
                <a:solidFill>
                  <a:schemeClr val="tx1"/>
                </a:solidFill>
              </a:rPr>
              <a:t>Tema </a:t>
            </a:r>
            <a:r>
              <a:rPr lang="es-PE" u="sng" cap="small" dirty="0">
                <a:solidFill>
                  <a:schemeClr val="tx1"/>
                </a:solidFill>
              </a:rPr>
              <a:t>2</a:t>
            </a:r>
            <a:r>
              <a:rPr lang="es-PE" cap="small" dirty="0" smtClean="0">
                <a:solidFill>
                  <a:schemeClr val="tx1"/>
                </a:solidFill>
              </a:rPr>
              <a:t>: </a:t>
            </a:r>
            <a:r>
              <a:rPr lang="es-PE" b="1" cap="small" dirty="0" smtClean="0">
                <a:solidFill>
                  <a:schemeClr val="tx1"/>
                </a:solidFill>
              </a:rPr>
              <a:t>Concepto criminológico de lavado de activos (esquema trifásico del GAFI) y concepto jurídico penal</a:t>
            </a:r>
            <a:r>
              <a:rPr lang="es-PE" cap="small" dirty="0" smtClean="0">
                <a:solidFill>
                  <a:schemeClr val="tx1"/>
                </a:solidFill>
              </a:rPr>
              <a:t>.</a:t>
            </a:r>
            <a:endParaRPr lang="es-PE" dirty="0">
              <a:solidFill>
                <a:schemeClr val="tx1"/>
              </a:solidFill>
            </a:endParaRPr>
          </a:p>
          <a:p>
            <a:pPr algn="just"/>
            <a:r>
              <a:rPr lang="es-PE" u="sng" cap="small" dirty="0">
                <a:solidFill>
                  <a:schemeClr val="tx1"/>
                </a:solidFill>
              </a:rPr>
              <a:t>Tema 3</a:t>
            </a:r>
            <a:r>
              <a:rPr lang="es-PE" cap="small" dirty="0" smtClean="0">
                <a:solidFill>
                  <a:schemeClr val="tx1"/>
                </a:solidFill>
              </a:rPr>
              <a:t>: </a:t>
            </a:r>
            <a:r>
              <a:rPr lang="es-PE" b="1" cap="small" dirty="0" smtClean="0">
                <a:solidFill>
                  <a:schemeClr val="tx1"/>
                </a:solidFill>
              </a:rPr>
              <a:t>Características y tipologías</a:t>
            </a:r>
            <a:r>
              <a:rPr lang="es-PE" cap="small" dirty="0" smtClean="0">
                <a:solidFill>
                  <a:schemeClr val="tx1"/>
                </a:solidFill>
              </a:rPr>
              <a:t>.</a:t>
            </a:r>
            <a:endParaRPr lang="es-PE" cap="small" dirty="0">
              <a:solidFill>
                <a:schemeClr val="tx1"/>
              </a:solidFill>
            </a:endParaRPr>
          </a:p>
          <a:p>
            <a:pPr algn="just"/>
            <a:r>
              <a:rPr lang="es-PE" u="sng" cap="small" dirty="0" smtClean="0">
                <a:solidFill>
                  <a:schemeClr val="tx1"/>
                </a:solidFill>
              </a:rPr>
              <a:t>Tema </a:t>
            </a:r>
            <a:r>
              <a:rPr lang="es-PE" u="sng" cap="small" dirty="0">
                <a:solidFill>
                  <a:schemeClr val="tx1"/>
                </a:solidFill>
              </a:rPr>
              <a:t>4</a:t>
            </a:r>
            <a:r>
              <a:rPr lang="es-PE" cap="small" dirty="0">
                <a:solidFill>
                  <a:schemeClr val="tx1"/>
                </a:solidFill>
              </a:rPr>
              <a:t>: </a:t>
            </a:r>
            <a:r>
              <a:rPr lang="es-PE" b="1" cap="small" dirty="0">
                <a:solidFill>
                  <a:schemeClr val="tx1"/>
                </a:solidFill>
              </a:rPr>
              <a:t>Fundamento de la </a:t>
            </a:r>
            <a:r>
              <a:rPr lang="es-PE" b="1" cap="small" dirty="0" smtClean="0">
                <a:solidFill>
                  <a:schemeClr val="tx1"/>
                </a:solidFill>
              </a:rPr>
              <a:t>incriminación del delito de lavado</a:t>
            </a:r>
            <a:r>
              <a:rPr lang="es-PE" cap="small" dirty="0" smtClean="0">
                <a:solidFill>
                  <a:schemeClr val="tx1"/>
                </a:solidFill>
              </a:rPr>
              <a:t>.</a:t>
            </a:r>
          </a:p>
          <a:p>
            <a:pPr algn="just"/>
            <a:r>
              <a:rPr lang="es-PE" u="sng" cap="small" dirty="0">
                <a:solidFill>
                  <a:schemeClr val="tx1"/>
                </a:solidFill>
              </a:rPr>
              <a:t>Tema 5</a:t>
            </a:r>
            <a:r>
              <a:rPr lang="es-PE" cap="small" dirty="0">
                <a:solidFill>
                  <a:schemeClr val="tx1"/>
                </a:solidFill>
              </a:rPr>
              <a:t>: </a:t>
            </a:r>
            <a:r>
              <a:rPr lang="es-PE" b="1" cap="small" dirty="0">
                <a:solidFill>
                  <a:schemeClr val="tx1"/>
                </a:solidFill>
              </a:rPr>
              <a:t>Sucesión de leyes en el tiempo</a:t>
            </a:r>
            <a:r>
              <a:rPr lang="es-PE" cap="small" dirty="0">
                <a:solidFill>
                  <a:schemeClr val="tx1"/>
                </a:solidFill>
              </a:rPr>
              <a:t>.</a:t>
            </a:r>
            <a:endParaRPr lang="es-PE" sz="3600" b="1" cap="small" dirty="0">
              <a:solidFill>
                <a:schemeClr val="tx1"/>
              </a:solidFill>
            </a:endParaRPr>
          </a:p>
          <a:p>
            <a:pPr algn="just"/>
            <a:endParaRPr lang="es-PE" cap="small" dirty="0" smtClean="0">
              <a:solidFill>
                <a:schemeClr val="tx1"/>
              </a:solidFill>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2316" y="106390"/>
            <a:ext cx="965429" cy="965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547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14706"/>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200" b="1" i="1" cap="small" dirty="0" smtClean="0">
                <a:latin typeface="Arial Narrow" panose="020B0606020202030204" pitchFamily="34" charset="0"/>
              </a:rPr>
              <a:t>¿Qué papel desempeñan en la configuración del tipo penal del lavado de activos, así como en su proceso de reforma, las Convenciones de las Naciones Unidas ratificadas por el Perú?</a:t>
            </a:r>
            <a:endParaRPr lang="es-PE" sz="2600" b="1" i="1" cap="small" dirty="0">
              <a:latin typeface="Arial Narrow" panose="020B0606020202030204" pitchFamily="34" charset="0"/>
            </a:endParaRPr>
          </a:p>
        </p:txBody>
      </p:sp>
      <p:sp>
        <p:nvSpPr>
          <p:cNvPr id="8" name="Rectángulo 7"/>
          <p:cNvSpPr/>
          <p:nvPr/>
        </p:nvSpPr>
        <p:spPr>
          <a:xfrm>
            <a:off x="4429124" y="2147777"/>
            <a:ext cx="3886199" cy="133970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i="1" dirty="0" smtClean="0">
                <a:solidFill>
                  <a:schemeClr val="tx1"/>
                </a:solidFill>
              </a:rPr>
              <a:t>“</a:t>
            </a:r>
            <a:r>
              <a:rPr lang="es-PE" b="1" i="1" u="sng" dirty="0" smtClean="0">
                <a:solidFill>
                  <a:schemeClr val="tx1"/>
                </a:solidFill>
              </a:rPr>
              <a:t>No resultan útiles” para interpretar el contenido del </a:t>
            </a:r>
            <a:r>
              <a:rPr lang="es-PE" b="1" i="1" u="sng" dirty="0" err="1" smtClean="0">
                <a:solidFill>
                  <a:schemeClr val="tx1"/>
                </a:solidFill>
              </a:rPr>
              <a:t>DLeg</a:t>
            </a:r>
            <a:r>
              <a:rPr lang="es-PE" b="1" i="1" u="sng" dirty="0" smtClean="0">
                <a:solidFill>
                  <a:schemeClr val="tx1"/>
                </a:solidFill>
              </a:rPr>
              <a:t> 1106</a:t>
            </a:r>
          </a:p>
          <a:p>
            <a:pPr algn="ctr"/>
            <a:r>
              <a:rPr lang="es-PE" dirty="0" smtClean="0">
                <a:solidFill>
                  <a:schemeClr val="tx1"/>
                </a:solidFill>
              </a:rPr>
              <a:t>(Sentencia Plenaria </a:t>
            </a:r>
            <a:r>
              <a:rPr lang="es-PE" dirty="0" err="1" smtClean="0">
                <a:solidFill>
                  <a:schemeClr val="tx1"/>
                </a:solidFill>
              </a:rPr>
              <a:t>Casatoria</a:t>
            </a:r>
            <a:r>
              <a:rPr lang="es-PE" dirty="0" smtClean="0">
                <a:solidFill>
                  <a:schemeClr val="tx1"/>
                </a:solidFill>
              </a:rPr>
              <a:t> 1-2017)</a:t>
            </a:r>
            <a:endParaRPr lang="es-PE" dirty="0"/>
          </a:p>
        </p:txBody>
      </p:sp>
      <p:sp>
        <p:nvSpPr>
          <p:cNvPr id="9" name="Rectángulo 8"/>
          <p:cNvSpPr/>
          <p:nvPr/>
        </p:nvSpPr>
        <p:spPr>
          <a:xfrm>
            <a:off x="4429124" y="3904807"/>
            <a:ext cx="3886199" cy="167684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i="1" u="sng" dirty="0">
                <a:solidFill>
                  <a:schemeClr val="tx1"/>
                </a:solidFill>
              </a:rPr>
              <a:t>Las </a:t>
            </a:r>
            <a:r>
              <a:rPr lang="es-PE" b="1" i="1" u="sng" dirty="0" smtClean="0">
                <a:solidFill>
                  <a:schemeClr val="tx1"/>
                </a:solidFill>
              </a:rPr>
              <a:t>Convenciones ratificadas “son </a:t>
            </a:r>
            <a:r>
              <a:rPr lang="es-PE" b="1" i="1" u="sng" dirty="0">
                <a:solidFill>
                  <a:schemeClr val="tx1"/>
                </a:solidFill>
              </a:rPr>
              <a:t>directamente </a:t>
            </a:r>
            <a:r>
              <a:rPr lang="es-PE" b="1" i="1" u="sng" dirty="0" smtClean="0">
                <a:solidFill>
                  <a:schemeClr val="tx1"/>
                </a:solidFill>
              </a:rPr>
              <a:t>aplicables” </a:t>
            </a:r>
            <a:r>
              <a:rPr lang="es-PE" b="1" i="1" u="sng" dirty="0">
                <a:solidFill>
                  <a:schemeClr val="tx1"/>
                </a:solidFill>
              </a:rPr>
              <a:t>por </a:t>
            </a:r>
            <a:endParaRPr lang="es-PE" b="1" i="1" u="sng" dirty="0" smtClean="0">
              <a:solidFill>
                <a:schemeClr val="tx1"/>
              </a:solidFill>
            </a:endParaRPr>
          </a:p>
          <a:p>
            <a:pPr algn="ctr"/>
            <a:r>
              <a:rPr lang="es-PE" b="1" i="1" u="sng" dirty="0" smtClean="0">
                <a:solidFill>
                  <a:schemeClr val="tx1"/>
                </a:solidFill>
              </a:rPr>
              <a:t>constituir derecho interno</a:t>
            </a:r>
          </a:p>
          <a:p>
            <a:pPr algn="ctr"/>
            <a:r>
              <a:rPr lang="es-PE" dirty="0">
                <a:solidFill>
                  <a:schemeClr val="tx1"/>
                </a:solidFill>
              </a:rPr>
              <a:t>(RN 1483-2017-Lima; Casación 9-2018-Junín; Casación </a:t>
            </a:r>
            <a:r>
              <a:rPr lang="es-PE" dirty="0" smtClean="0">
                <a:solidFill>
                  <a:schemeClr val="tx1"/>
                </a:solidFill>
              </a:rPr>
              <a:t>634-2015-Lima...)</a:t>
            </a:r>
            <a:endParaRPr lang="es-PE" dirty="0">
              <a:solidFill>
                <a:schemeClr val="tx1"/>
              </a:solidFill>
            </a:endParaRPr>
          </a:p>
        </p:txBody>
      </p:sp>
      <p:sp>
        <p:nvSpPr>
          <p:cNvPr id="14" name="Flecha derecha 13"/>
          <p:cNvSpPr/>
          <p:nvPr/>
        </p:nvSpPr>
        <p:spPr>
          <a:xfrm>
            <a:off x="3194848" y="2573079"/>
            <a:ext cx="1010093"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derecha 14"/>
          <p:cNvSpPr/>
          <p:nvPr/>
        </p:nvSpPr>
        <p:spPr>
          <a:xfrm>
            <a:off x="3176365" y="4227773"/>
            <a:ext cx="1010093"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redondeado 15"/>
          <p:cNvSpPr/>
          <p:nvPr/>
        </p:nvSpPr>
        <p:spPr>
          <a:xfrm>
            <a:off x="495300" y="2147777"/>
            <a:ext cx="2552700" cy="326242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u="sng" cap="small" dirty="0">
                <a:solidFill>
                  <a:schemeClr val="tx1"/>
                </a:solidFill>
              </a:rPr>
              <a:t>Posición contradictoria de la Corte Suprema </a:t>
            </a:r>
            <a:r>
              <a:rPr lang="es-PE" sz="2000" b="1" cap="small" dirty="0">
                <a:solidFill>
                  <a:schemeClr val="tx1"/>
                </a:solidFill>
              </a:rPr>
              <a:t>sobre el papel que desempeñan las Convenciones </a:t>
            </a:r>
            <a:r>
              <a:rPr lang="es-PE" sz="2000" b="1" cap="small" dirty="0" smtClean="0">
                <a:solidFill>
                  <a:schemeClr val="tx1"/>
                </a:solidFill>
              </a:rPr>
              <a:t>ratificadas </a:t>
            </a:r>
            <a:r>
              <a:rPr lang="es-PE" sz="2000" b="1" cap="small" dirty="0">
                <a:solidFill>
                  <a:schemeClr val="tx1"/>
                </a:solidFill>
              </a:rPr>
              <a:t>para </a:t>
            </a:r>
            <a:r>
              <a:rPr lang="es-PE" sz="2000" b="1" cap="small" dirty="0" smtClean="0">
                <a:solidFill>
                  <a:schemeClr val="tx1"/>
                </a:solidFill>
              </a:rPr>
              <a:t>interpretar la Ley que reprime al delito de lavado de activos</a:t>
            </a:r>
            <a:endParaRPr lang="es-PE" sz="2000" b="1" cap="small" dirty="0">
              <a:solidFill>
                <a:schemeClr val="tx1"/>
              </a:solidFill>
            </a:endParaRPr>
          </a:p>
        </p:txBody>
      </p:sp>
    </p:spTree>
    <p:extLst>
      <p:ext uri="{BB962C8B-B14F-4D97-AF65-F5344CB8AC3E}">
        <p14:creationId xmlns:p14="http://schemas.microsoft.com/office/powerpoint/2010/main" val="1708237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2400" y="1304926"/>
            <a:ext cx="8844395" cy="5353050"/>
          </a:xfrm>
          <a:solidFill>
            <a:schemeClr val="bg1"/>
          </a:solidFill>
        </p:spPr>
        <p:txBody>
          <a:bodyPr>
            <a:noAutofit/>
          </a:bodyPr>
          <a:lstStyle/>
          <a:p>
            <a:pPr marL="0" indent="0" algn="just">
              <a:buNone/>
            </a:pPr>
            <a:r>
              <a:rPr lang="es-MX" sz="2300" b="1" dirty="0" smtClean="0"/>
              <a:t>7) </a:t>
            </a:r>
            <a:r>
              <a:rPr lang="es-MX" sz="2300" i="1" dirty="0" smtClean="0"/>
              <a:t>“</a:t>
            </a:r>
            <a:r>
              <a:rPr lang="es-PE" sz="2300" i="1" dirty="0" smtClean="0"/>
              <a:t>Sobre </a:t>
            </a:r>
            <a:r>
              <a:rPr lang="es-PE" sz="2300" i="1" dirty="0"/>
              <a:t>el origen, la fuente y la función del </a:t>
            </a:r>
            <a:r>
              <a:rPr lang="es-PE" sz="2300" i="1" dirty="0" smtClean="0"/>
              <a:t>art. 10 </a:t>
            </a:r>
            <a:r>
              <a:rPr lang="es-PE" sz="2300" i="1" dirty="0" err="1" smtClean="0"/>
              <a:t>DLeg</a:t>
            </a:r>
            <a:r>
              <a:rPr lang="es-PE" sz="2300" i="1" dirty="0" smtClean="0"/>
              <a:t> N° 1106</a:t>
            </a:r>
            <a:r>
              <a:rPr lang="es-PE" sz="2300" i="1" dirty="0"/>
              <a:t>, se ha debatido mucho en la doctrina nacional y en decisiones recientes emitidas por algunas Salas Penales de este Supremo Tribunal. </a:t>
            </a:r>
            <a:r>
              <a:rPr lang="es-PE" sz="2300" i="1" dirty="0" smtClean="0"/>
              <a:t>Por </a:t>
            </a:r>
            <a:r>
              <a:rPr lang="es-PE" sz="2300" i="1" dirty="0"/>
              <a:t>lo general </a:t>
            </a:r>
            <a:r>
              <a:rPr lang="es-PE" sz="2300" b="1" i="1" dirty="0"/>
              <a:t>se le ha pretendido vincular, explicar o cuestionar, en base a referencias sobre lo regulado en instrumentos internacionales </a:t>
            </a:r>
            <a:r>
              <a:rPr lang="es-PE" sz="2300" i="1" dirty="0"/>
              <a:t>multilaterales de relevancia global, </a:t>
            </a:r>
            <a:r>
              <a:rPr lang="es-PE" sz="2300" b="1" i="1" dirty="0"/>
              <a:t>como</a:t>
            </a:r>
            <a:r>
              <a:rPr lang="es-PE" sz="2300" i="1" dirty="0"/>
              <a:t> (i) </a:t>
            </a:r>
            <a:r>
              <a:rPr lang="es-PE" sz="2300" b="1" i="1" dirty="0"/>
              <a:t>la </a:t>
            </a:r>
            <a:r>
              <a:rPr lang="es-PE" sz="2300" b="1" i="1" dirty="0" smtClean="0"/>
              <a:t>...Convención </a:t>
            </a:r>
            <a:r>
              <a:rPr lang="es-PE" sz="2300" b="1" i="1" dirty="0"/>
              <a:t>de </a:t>
            </a:r>
            <a:r>
              <a:rPr lang="es-PE" sz="2300" b="1" i="1" dirty="0" smtClean="0"/>
              <a:t>Viena </a:t>
            </a:r>
            <a:r>
              <a:rPr lang="es-PE" sz="2300" i="1" dirty="0" smtClean="0"/>
              <a:t>de 1988; </a:t>
            </a:r>
            <a:r>
              <a:rPr lang="es-PE" sz="2300" i="1" dirty="0"/>
              <a:t>(ii</a:t>
            </a:r>
            <a:r>
              <a:rPr lang="es-PE" sz="2300" i="1" dirty="0" smtClean="0"/>
              <a:t>)…</a:t>
            </a:r>
            <a:r>
              <a:rPr lang="es-PE" sz="2300" b="1" i="1" dirty="0" smtClean="0"/>
              <a:t>Convención </a:t>
            </a:r>
            <a:r>
              <a:rPr lang="es-PE" sz="2300" b="1" i="1" dirty="0"/>
              <a:t>de </a:t>
            </a:r>
            <a:r>
              <a:rPr lang="es-PE" sz="2300" b="1" i="1" dirty="0" smtClean="0"/>
              <a:t>Palermo </a:t>
            </a:r>
            <a:r>
              <a:rPr lang="es-PE" sz="2300" i="1" dirty="0"/>
              <a:t>de </a:t>
            </a:r>
            <a:r>
              <a:rPr lang="es-PE" sz="2300" i="1" dirty="0" smtClean="0"/>
              <a:t>2000; </a:t>
            </a:r>
            <a:r>
              <a:rPr lang="es-PE" sz="2300" i="1" dirty="0"/>
              <a:t>(iii</a:t>
            </a:r>
            <a:r>
              <a:rPr lang="es-PE" sz="2300" i="1" dirty="0" smtClean="0"/>
              <a:t>)…</a:t>
            </a:r>
            <a:r>
              <a:rPr lang="es-PE" sz="2300" b="1" i="1" dirty="0" smtClean="0"/>
              <a:t>Convención </a:t>
            </a:r>
            <a:r>
              <a:rPr lang="es-PE" sz="2300" b="1" i="1" dirty="0"/>
              <a:t>de </a:t>
            </a:r>
            <a:r>
              <a:rPr lang="es-PE" sz="2300" b="1" i="1" dirty="0" smtClean="0"/>
              <a:t>Mérida </a:t>
            </a:r>
            <a:r>
              <a:rPr lang="es-PE" sz="2300" i="1" dirty="0"/>
              <a:t>de </a:t>
            </a:r>
            <a:r>
              <a:rPr lang="es-PE" sz="2300" i="1" dirty="0" smtClean="0"/>
              <a:t>2003; </a:t>
            </a:r>
            <a:r>
              <a:rPr lang="es-PE" sz="2300" i="1" dirty="0"/>
              <a:t>y, (iv) también en programas estratégicas de prevención y control de aplicación asociada internacional como las </a:t>
            </a:r>
            <a:r>
              <a:rPr lang="es-PE" sz="2300" i="1" dirty="0" smtClean="0"/>
              <a:t>40 </a:t>
            </a:r>
            <a:r>
              <a:rPr lang="es-PE" sz="2300" i="1" dirty="0"/>
              <a:t>Recomendaciones del GAFI...</a:t>
            </a:r>
          </a:p>
          <a:p>
            <a:pPr marL="0" indent="0" algn="just">
              <a:buNone/>
            </a:pPr>
            <a:r>
              <a:rPr lang="es-MX" sz="2300" i="1" dirty="0" smtClean="0"/>
              <a:t>Sin embargo, </a:t>
            </a:r>
            <a:r>
              <a:rPr lang="es-MX" sz="2300" b="1" i="1" u="sng" dirty="0" smtClean="0"/>
              <a:t>en </a:t>
            </a:r>
            <a:r>
              <a:rPr lang="es-MX" sz="2300" b="1" i="1" u="sng" dirty="0"/>
              <a:t>ninguno de estos instrumentos internacionales se incluyó una disposición específica</a:t>
            </a:r>
            <a:r>
              <a:rPr lang="es-MX" sz="2300" b="1" i="1" dirty="0"/>
              <a:t> </a:t>
            </a:r>
            <a:r>
              <a:rPr lang="es-MX" sz="2300" i="1" dirty="0"/>
              <a:t>que destaque lo que resulta ser esencial y característico del aludido </a:t>
            </a:r>
            <a:r>
              <a:rPr lang="es-MX" sz="2300" i="1" dirty="0" smtClean="0"/>
              <a:t>dispositivo legal..., cual es </a:t>
            </a:r>
            <a:r>
              <a:rPr lang="es-MX" sz="2300" i="1" dirty="0"/>
              <a:t>declarar expresamente la autonomía plena </a:t>
            </a:r>
            <a:r>
              <a:rPr lang="es-MX" sz="2300" i="1" dirty="0" smtClean="0"/>
              <a:t>del </a:t>
            </a:r>
            <a:r>
              <a:rPr lang="es-MX" sz="2300" i="1" dirty="0"/>
              <a:t>delito de </a:t>
            </a:r>
            <a:r>
              <a:rPr lang="es-MX" sz="2300" i="1" dirty="0" smtClean="0"/>
              <a:t>lavado... </a:t>
            </a:r>
            <a:r>
              <a:rPr lang="es-MX" sz="2300" i="1" dirty="0"/>
              <a:t>No son aquellos instrumentos la fuente legal seguida por el legislador </a:t>
            </a:r>
            <a:r>
              <a:rPr lang="es-MX" sz="2300" i="1" dirty="0" smtClean="0"/>
              <a:t>para </a:t>
            </a:r>
            <a:r>
              <a:rPr lang="es-MX" sz="2300" i="1" dirty="0"/>
              <a:t>construir la mencionada </a:t>
            </a:r>
            <a:r>
              <a:rPr lang="es-MX" sz="2300" i="1" dirty="0" smtClean="0"/>
              <a:t>norma, </a:t>
            </a:r>
            <a:r>
              <a:rPr lang="es-MX" sz="2300" b="1" i="1" u="sng" dirty="0"/>
              <a:t>RAZÓN POR LA CUAL NO RESULTAN ÚTILES SUS CONTENIDOS Y HERMENÉUTICA</a:t>
            </a:r>
            <a:r>
              <a:rPr lang="es-MX" sz="2300" b="1" i="1" dirty="0"/>
              <a:t> </a:t>
            </a:r>
            <a:r>
              <a:rPr lang="es-MX" sz="2300" i="1" dirty="0"/>
              <a:t>sobre el </a:t>
            </a:r>
            <a:r>
              <a:rPr lang="es-MX" sz="2300" i="1" dirty="0" smtClean="0"/>
              <a:t>significado o utilidad </a:t>
            </a:r>
            <a:r>
              <a:rPr lang="es-MX" sz="2300" i="1" dirty="0"/>
              <a:t>que </a:t>
            </a:r>
            <a:r>
              <a:rPr lang="es-MX" sz="2300" i="1" dirty="0" smtClean="0"/>
              <a:t>toca </a:t>
            </a:r>
            <a:r>
              <a:rPr lang="es-MX" sz="2300" i="1" dirty="0"/>
              <a:t>cumplir al art. 10 </a:t>
            </a:r>
            <a:r>
              <a:rPr lang="es-MX" sz="2300" i="1" dirty="0" err="1"/>
              <a:t>DLeg</a:t>
            </a:r>
            <a:r>
              <a:rPr lang="es-MX" sz="2300" i="1" dirty="0"/>
              <a:t> 1106.</a:t>
            </a:r>
            <a:endParaRPr lang="es-PE" sz="2300" i="1" dirty="0"/>
          </a:p>
        </p:txBody>
      </p:sp>
      <p:sp>
        <p:nvSpPr>
          <p:cNvPr id="5" name="Título 4"/>
          <p:cNvSpPr>
            <a:spLocks noGrp="1"/>
          </p:cNvSpPr>
          <p:nvPr>
            <p:ph type="title" idx="4294967295"/>
          </p:nvPr>
        </p:nvSpPr>
        <p:spPr>
          <a:xfrm>
            <a:off x="133350" y="209551"/>
            <a:ext cx="7600950" cy="989016"/>
          </a:xfrm>
        </p:spPr>
        <p:txBody>
          <a:bodyPr>
            <a:normAutofit fontScale="90000"/>
          </a:bodyPr>
          <a:lstStyle/>
          <a:p>
            <a:pPr algn="ctr"/>
            <a:r>
              <a:rPr lang="es-ES" sz="2800" b="1" cap="small" dirty="0">
                <a:latin typeface="Arial Narrow" panose="020B0606020202030204" pitchFamily="34" charset="0"/>
                <a:cs typeface="Aparajita" panose="020B0604020202020204" pitchFamily="34" charset="0"/>
              </a:rPr>
              <a:t>Sentencia Plenaria </a:t>
            </a:r>
            <a:r>
              <a:rPr lang="es-ES" sz="2800" b="1" cap="small" dirty="0" err="1">
                <a:latin typeface="Arial Narrow" panose="020B0606020202030204" pitchFamily="34" charset="0"/>
                <a:cs typeface="Aparajita" panose="020B0604020202020204" pitchFamily="34" charset="0"/>
              </a:rPr>
              <a:t>Casatoria</a:t>
            </a:r>
            <a:r>
              <a:rPr lang="es-ES" sz="2800" b="1" cap="small" dirty="0">
                <a:latin typeface="Arial Narrow" panose="020B0606020202030204" pitchFamily="34" charset="0"/>
                <a:cs typeface="Aparajita" panose="020B0604020202020204" pitchFamily="34" charset="0"/>
              </a:rPr>
              <a:t> </a:t>
            </a:r>
            <a:r>
              <a:rPr lang="es-ES" sz="2800" b="1" cap="small" dirty="0" smtClean="0">
                <a:latin typeface="Arial Narrow" panose="020B0606020202030204" pitchFamily="34" charset="0"/>
                <a:cs typeface="Aparajita" panose="020B0604020202020204" pitchFamily="34" charset="0"/>
              </a:rPr>
              <a:t>N° 1-2017 (Del 11-Oct-2017): </a:t>
            </a:r>
            <a:r>
              <a:rPr lang="es-ES" sz="2800" b="1" i="1" cap="small" dirty="0" smtClean="0">
                <a:latin typeface="Arial Narrow" panose="020B0606020202030204" pitchFamily="34" charset="0"/>
                <a:cs typeface="Aparajita" panose="020B0604020202020204" pitchFamily="34" charset="0"/>
              </a:rPr>
              <a:t>El contenido de las Convenciones “no resulta útil” para interpretar el </a:t>
            </a:r>
            <a:r>
              <a:rPr lang="es-ES" sz="2800" b="1" i="1" cap="small" dirty="0" err="1" smtClean="0">
                <a:latin typeface="Arial Narrow" panose="020B0606020202030204" pitchFamily="34" charset="0"/>
                <a:cs typeface="Aparajita" panose="020B0604020202020204" pitchFamily="34" charset="0"/>
              </a:rPr>
              <a:t>DLeg</a:t>
            </a:r>
            <a:r>
              <a:rPr lang="es-ES" sz="2800" b="1" i="1" cap="small" dirty="0" smtClean="0">
                <a:latin typeface="Arial Narrow" panose="020B0606020202030204" pitchFamily="34" charset="0"/>
                <a:cs typeface="Aparajita" panose="020B0604020202020204" pitchFamily="34" charset="0"/>
              </a:rPr>
              <a:t> 1106</a:t>
            </a:r>
            <a:endParaRPr lang="es-ES" sz="2800" b="1" i="1" cap="small" dirty="0">
              <a:latin typeface="Arial Narrow" panose="020B0606020202030204" pitchFamily="34" charset="0"/>
              <a:cs typeface="Aparajita" panose="020B0604020202020204" pitchFamily="34" charset="0"/>
            </a:endParaRP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760" y="106390"/>
            <a:ext cx="988985" cy="98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568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57175" y="1371601"/>
            <a:ext cx="8601075" cy="5229224"/>
          </a:xfrm>
          <a:solidFill>
            <a:schemeClr val="bg1"/>
          </a:solidFill>
        </p:spPr>
        <p:txBody>
          <a:bodyPr>
            <a:noAutofit/>
          </a:bodyPr>
          <a:lstStyle/>
          <a:p>
            <a:pPr marL="0" indent="0" algn="just">
              <a:buNone/>
            </a:pPr>
            <a:r>
              <a:rPr lang="es-MX" sz="2400" b="1" u="sng" dirty="0"/>
              <a:t>Objeto</a:t>
            </a:r>
            <a:r>
              <a:rPr lang="es-MX" sz="2400" b="1" dirty="0"/>
              <a:t>: </a:t>
            </a:r>
            <a:r>
              <a:rPr lang="es-MX" sz="2400" dirty="0"/>
              <a:t>RN interpuesto por la FSEDCF contra la sentencia del 27-Mar-2016, por la cual la </a:t>
            </a:r>
            <a:r>
              <a:rPr lang="es-MX" sz="2400" dirty="0" err="1"/>
              <a:t>SPLiquidadora</a:t>
            </a:r>
            <a:r>
              <a:rPr lang="es-MX" sz="2400" dirty="0"/>
              <a:t> declaró: </a:t>
            </a:r>
            <a:r>
              <a:rPr lang="es-MX" sz="2400" b="1" dirty="0"/>
              <a:t>fundada</a:t>
            </a:r>
            <a:r>
              <a:rPr lang="es-MX" sz="2400" dirty="0"/>
              <a:t> por mayoría la ENA contra la acusación por LA procedente del TID (</a:t>
            </a:r>
            <a:r>
              <a:rPr lang="es-MX" sz="2400" dirty="0" err="1"/>
              <a:t>autolavado</a:t>
            </a:r>
            <a:r>
              <a:rPr lang="es-MX" sz="2400" dirty="0"/>
              <a:t>) y </a:t>
            </a:r>
            <a:r>
              <a:rPr lang="es-MX" sz="2400" b="1" dirty="0"/>
              <a:t>absolución </a:t>
            </a:r>
            <a:r>
              <a:rPr lang="es-MX" sz="2400" dirty="0"/>
              <a:t>por mayoría a la familia </a:t>
            </a:r>
            <a:r>
              <a:rPr lang="es-MX" sz="2400" dirty="0" err="1"/>
              <a:t>Aybar</a:t>
            </a:r>
            <a:r>
              <a:rPr lang="es-MX" sz="2400" dirty="0"/>
              <a:t> Cancho (actos de ocultamiento y tenencia</a:t>
            </a:r>
            <a:r>
              <a:rPr lang="es-MX" sz="2400" dirty="0" smtClean="0"/>
              <a:t>).</a:t>
            </a:r>
          </a:p>
          <a:p>
            <a:pPr marL="0" indent="0" algn="just">
              <a:buNone/>
            </a:pPr>
            <a:r>
              <a:rPr lang="es-MX" sz="2400" b="1" u="sng" dirty="0" smtClean="0"/>
              <a:t>Imputación</a:t>
            </a:r>
            <a:r>
              <a:rPr lang="es-MX" sz="2400" b="1" dirty="0" smtClean="0"/>
              <a:t>:</a:t>
            </a:r>
            <a:r>
              <a:rPr lang="es-MX" sz="2400" dirty="0" smtClean="0"/>
              <a:t> </a:t>
            </a:r>
            <a:r>
              <a:rPr lang="es-MX" sz="2400" dirty="0"/>
              <a:t>Se les </a:t>
            </a:r>
            <a:r>
              <a:rPr lang="es-MX" sz="2400" dirty="0" smtClean="0"/>
              <a:t>imputó </a:t>
            </a:r>
            <a:r>
              <a:rPr lang="es-MX" sz="2400" i="1" dirty="0"/>
              <a:t>haber adquirido propiedades con dinero procedente del TIA </a:t>
            </a:r>
            <a:r>
              <a:rPr lang="es-MX" sz="2400" i="1" dirty="0" smtClean="0"/>
              <a:t>y TID en </a:t>
            </a:r>
            <a:r>
              <a:rPr lang="es-MX" sz="2400" i="1" dirty="0"/>
              <a:t>favor de las FARC ejecutado por </a:t>
            </a:r>
            <a:r>
              <a:rPr lang="es-MX" sz="2400" i="1" dirty="0" err="1" smtClean="0"/>
              <a:t>hnos</a:t>
            </a:r>
            <a:r>
              <a:rPr lang="es-MX" sz="2400" dirty="0"/>
              <a:t> </a:t>
            </a:r>
            <a:r>
              <a:rPr lang="es-MX" sz="2400" dirty="0" err="1" smtClean="0"/>
              <a:t>Aybar</a:t>
            </a:r>
            <a:r>
              <a:rPr lang="es-MX" sz="2400" dirty="0" smtClean="0"/>
              <a:t> Cancho (quienes </a:t>
            </a:r>
            <a:r>
              <a:rPr lang="es-MX" sz="2400" dirty="0"/>
              <a:t>entregaron 7,000 rifles a las FARC a cambio de cocaína y dinero en </a:t>
            </a:r>
            <a:r>
              <a:rPr lang="es-MX" sz="2400" dirty="0" smtClean="0"/>
              <a:t>efectivo; armamento </a:t>
            </a:r>
            <a:r>
              <a:rPr lang="es-MX" sz="2400" dirty="0"/>
              <a:t>adquirido en </a:t>
            </a:r>
            <a:r>
              <a:rPr lang="es-MX" sz="2400" dirty="0" smtClean="0"/>
              <a:t>Jordania), </a:t>
            </a:r>
            <a:r>
              <a:rPr lang="es-MX" sz="2400" i="1" dirty="0"/>
              <a:t>así como haber introducido en el sistema económico dinero valiéndose de sus empresas fachada (</a:t>
            </a:r>
            <a:r>
              <a:rPr lang="es-MX" sz="2400" i="1" dirty="0" err="1"/>
              <a:t>p.e</a:t>
            </a:r>
            <a:r>
              <a:rPr lang="es-MX" sz="2400" i="1" dirty="0"/>
              <a:t>. </a:t>
            </a:r>
            <a:r>
              <a:rPr lang="es-MX" sz="2400" i="1" dirty="0" err="1"/>
              <a:t>Nippon</a:t>
            </a:r>
            <a:r>
              <a:rPr lang="es-MX" sz="2400" i="1" dirty="0"/>
              <a:t> Textil S.A.). El periodo </a:t>
            </a:r>
            <a:r>
              <a:rPr lang="es-MX" sz="2400" i="1" dirty="0" smtClean="0"/>
              <a:t>económico: 1997 </a:t>
            </a:r>
            <a:r>
              <a:rPr lang="es-MX" sz="2400" i="1" dirty="0"/>
              <a:t>al 2000.</a:t>
            </a:r>
            <a:endParaRPr lang="es-MX" sz="2400" b="1" i="1" dirty="0"/>
          </a:p>
          <a:p>
            <a:pPr marL="0" indent="0" algn="just">
              <a:buNone/>
            </a:pPr>
            <a:r>
              <a:rPr lang="es-MX" sz="2400" b="1" u="sng" dirty="0"/>
              <a:t>Decisión</a:t>
            </a:r>
            <a:r>
              <a:rPr lang="es-MX" sz="2400" b="1" dirty="0"/>
              <a:t>: </a:t>
            </a:r>
            <a:r>
              <a:rPr lang="es-MX" sz="2400" dirty="0"/>
              <a:t>Se confirmó el extremo de la sentencia que declaró fundada la ENA, estableciendo que </a:t>
            </a:r>
            <a:r>
              <a:rPr lang="es-MX" sz="2400" dirty="0" smtClean="0"/>
              <a:t>no </a:t>
            </a:r>
            <a:r>
              <a:rPr lang="es-MX" sz="2400" dirty="0"/>
              <a:t>era típico el lavado procedente del TIA por razón no habérsele previsto como delito fuente </a:t>
            </a:r>
            <a:r>
              <a:rPr lang="es-MX" sz="2400" dirty="0" smtClean="0"/>
              <a:t>durante la fecha de los hechos acusados. </a:t>
            </a:r>
            <a:r>
              <a:rPr lang="es-MX" sz="2400" dirty="0"/>
              <a:t>Se anuló la absolución por lavado procedente del TID, </a:t>
            </a:r>
            <a:r>
              <a:rPr lang="es-MX" sz="2400" dirty="0" smtClean="0"/>
              <a:t>ordenándose se realice un </a:t>
            </a:r>
            <a:r>
              <a:rPr lang="es-MX" sz="2400" dirty="0"/>
              <a:t>nuevo juicio oral.</a:t>
            </a:r>
          </a:p>
        </p:txBody>
      </p:sp>
      <p:sp>
        <p:nvSpPr>
          <p:cNvPr id="5" name="Título 4"/>
          <p:cNvSpPr>
            <a:spLocks noGrp="1"/>
          </p:cNvSpPr>
          <p:nvPr>
            <p:ph type="title" idx="4294967295"/>
          </p:nvPr>
        </p:nvSpPr>
        <p:spPr>
          <a:xfrm>
            <a:off x="0" y="190500"/>
            <a:ext cx="7772400" cy="1069541"/>
          </a:xfrm>
        </p:spPr>
        <p:txBody>
          <a:bodyPr>
            <a:noAutofit/>
          </a:bodyPr>
          <a:lstStyle/>
          <a:p>
            <a:pPr algn="ctr"/>
            <a:r>
              <a:rPr lang="es-ES" sz="2500" b="1" cap="small" dirty="0" smtClean="0">
                <a:latin typeface="Arial Narrow" panose="020B0606020202030204" pitchFamily="34" charset="0"/>
              </a:rPr>
              <a:t>Jurisprudencia suprema uniforme: Las convenciones son directamente aplicables por tratarse de derecho interno: </a:t>
            </a:r>
            <a:r>
              <a:rPr lang="es-ES" sz="2500" b="1" dirty="0" smtClean="0">
                <a:latin typeface="Arial Narrow" panose="020B0606020202030204" pitchFamily="34" charset="0"/>
              </a:rPr>
              <a:t>SPP</a:t>
            </a:r>
            <a:r>
              <a:rPr lang="es-ES" sz="2500" b="1" dirty="0">
                <a:latin typeface="Arial Narrow" panose="020B0606020202030204" pitchFamily="34" charset="0"/>
              </a:rPr>
              <a:t>, RN 1483-2017-Lima (29-Nov-2017). </a:t>
            </a:r>
            <a:r>
              <a:rPr lang="es-ES" sz="2500" i="1" dirty="0" smtClean="0">
                <a:latin typeface="Arial Narrow" panose="020B0606020202030204" pitchFamily="34" charset="0"/>
              </a:rPr>
              <a:t>Caso </a:t>
            </a:r>
            <a:r>
              <a:rPr lang="es-ES" sz="2500" i="1" dirty="0" err="1" smtClean="0">
                <a:latin typeface="Arial Narrow" panose="020B0606020202030204" pitchFamily="34" charset="0"/>
              </a:rPr>
              <a:t>Aybar</a:t>
            </a:r>
            <a:r>
              <a:rPr lang="es-ES" sz="2500" i="1" dirty="0" smtClean="0">
                <a:latin typeface="Arial Narrow" panose="020B0606020202030204" pitchFamily="34" charset="0"/>
              </a:rPr>
              <a:t> </a:t>
            </a:r>
            <a:r>
              <a:rPr lang="es-ES" sz="2500" i="1" dirty="0">
                <a:latin typeface="Arial Narrow" panose="020B0606020202030204" pitchFamily="34" charset="0"/>
              </a:rPr>
              <a:t>Cancho</a:t>
            </a: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760" y="106390"/>
            <a:ext cx="988985" cy="98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589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57175" y="1590675"/>
            <a:ext cx="8601075" cy="5010150"/>
          </a:xfrm>
          <a:solidFill>
            <a:schemeClr val="bg1"/>
          </a:solidFill>
        </p:spPr>
        <p:txBody>
          <a:bodyPr>
            <a:noAutofit/>
          </a:bodyPr>
          <a:lstStyle/>
          <a:p>
            <a:pPr marL="0" indent="0" algn="just">
              <a:buNone/>
            </a:pPr>
            <a:r>
              <a:rPr lang="es-MX" sz="2400" b="1" dirty="0" smtClean="0"/>
              <a:t>14)</a:t>
            </a:r>
            <a:r>
              <a:rPr lang="es-MX" sz="2400" dirty="0" smtClean="0"/>
              <a:t> </a:t>
            </a:r>
            <a:r>
              <a:rPr lang="es-MX" sz="2400" i="1" dirty="0"/>
              <a:t>“Asimismo, el art. 55 de la </a:t>
            </a:r>
            <a:r>
              <a:rPr lang="es-MX" sz="2400" i="1" dirty="0" smtClean="0"/>
              <a:t>Constitución </a:t>
            </a:r>
            <a:r>
              <a:rPr lang="es-MX" sz="2400" i="1" dirty="0"/>
              <a:t>establece que </a:t>
            </a:r>
            <a:r>
              <a:rPr lang="es-MX" sz="2400" i="1" dirty="0" smtClean="0"/>
              <a:t>«los </a:t>
            </a:r>
            <a:r>
              <a:rPr lang="es-MX" sz="2400" i="1" dirty="0"/>
              <a:t>tratados celebrados por el Estado y en vigor forman parte del derecho </a:t>
            </a:r>
            <a:r>
              <a:rPr lang="es-MX" sz="2400" i="1" dirty="0" smtClean="0"/>
              <a:t>nacional</a:t>
            </a:r>
            <a:r>
              <a:rPr lang="es-MX" sz="2400" i="1" dirty="0"/>
              <a:t>»</a:t>
            </a:r>
            <a:r>
              <a:rPr lang="es-MX" sz="2400" i="1" dirty="0" smtClean="0"/>
              <a:t>, y la sentada jurisprudencia del TC (STC 2798-2004-HC/TC, FJ 8), </a:t>
            </a:r>
            <a:r>
              <a:rPr lang="es-MX" sz="2400" i="1" dirty="0"/>
              <a:t>ya se había </a:t>
            </a:r>
            <a:r>
              <a:rPr lang="es-MX" sz="2400" i="1" dirty="0" smtClean="0"/>
              <a:t>pronunciado respecto a la aplicación de los tratados internacionales:</a:t>
            </a:r>
          </a:p>
          <a:p>
            <a:pPr marL="1438275" indent="0" algn="just">
              <a:buNone/>
            </a:pPr>
            <a:r>
              <a:rPr lang="es-MX" sz="2200" i="1" dirty="0" smtClean="0"/>
              <a:t>En ese sentido, es un principio general del derecho internacional el que un Estado no puede invocar las disposiciones de su derecho interno como justificación para el incumplimiento de un Tratado o normas imperativas de derecho internacional.</a:t>
            </a:r>
            <a:endParaRPr lang="es-MX" sz="2200" i="1" dirty="0"/>
          </a:p>
          <a:p>
            <a:pPr marL="0" indent="0" algn="just">
              <a:buNone/>
            </a:pPr>
            <a:r>
              <a:rPr lang="es-MX" sz="2400" i="1" dirty="0"/>
              <a:t>En consecuencia, </a:t>
            </a:r>
            <a:r>
              <a:rPr lang="es-MX" sz="2400" b="1" i="1" u="sng" dirty="0" smtClean="0"/>
              <a:t>LOS TRATADOS QUE NOS VINCULAN CON EL APARATO NORMATIVO DEL GAFI Y DE LA ONU DEBEN SER APLICADOS A NUESTRO TRATAMIENTO DEL LAVADO</a:t>
            </a:r>
            <a:r>
              <a:rPr lang="es-MX" sz="2400" b="1" i="1" dirty="0" smtClean="0"/>
              <a:t>, </a:t>
            </a:r>
            <a:r>
              <a:rPr lang="es-MX" sz="2400" b="1" i="1" dirty="0"/>
              <a:t>inclusive antes de la Ley </a:t>
            </a:r>
            <a:r>
              <a:rPr lang="es-MX" sz="2400" b="1" i="1" dirty="0" smtClean="0"/>
              <a:t>N° 27765</a:t>
            </a:r>
            <a:r>
              <a:rPr lang="es-MX" sz="2400" i="1" dirty="0"/>
              <a:t>, que fue posterior y la que reguló recién la figura del </a:t>
            </a:r>
            <a:r>
              <a:rPr lang="es-MX" sz="2400" i="1" dirty="0" err="1"/>
              <a:t>autolavado</a:t>
            </a:r>
            <a:r>
              <a:rPr lang="es-MX" sz="2400" i="1" dirty="0"/>
              <a:t>”.</a:t>
            </a:r>
          </a:p>
          <a:p>
            <a:pPr marL="0" indent="0" algn="r">
              <a:buNone/>
            </a:pPr>
            <a:r>
              <a:rPr lang="es-MX" sz="2400" i="1" dirty="0" smtClean="0"/>
              <a:t>SS</a:t>
            </a:r>
            <a:r>
              <a:rPr lang="es-MX" sz="2400" i="1" dirty="0"/>
              <a:t>. San Martín / Prado / Salas Arenas / </a:t>
            </a:r>
            <a:r>
              <a:rPr lang="es-MX" sz="2400" i="1" u="sng" cap="small" dirty="0" err="1"/>
              <a:t>Neyra</a:t>
            </a:r>
            <a:r>
              <a:rPr lang="es-MX" sz="2400" b="1" i="1" dirty="0"/>
              <a:t> </a:t>
            </a:r>
            <a:r>
              <a:rPr lang="es-MX" sz="2400" i="1" dirty="0"/>
              <a:t>/ Chávez Mella.</a:t>
            </a:r>
          </a:p>
          <a:p>
            <a:pPr marL="0" indent="0" algn="just">
              <a:buNone/>
            </a:pPr>
            <a:endParaRPr lang="es-MX" sz="2400" dirty="0" smtClean="0"/>
          </a:p>
        </p:txBody>
      </p:sp>
      <p:sp>
        <p:nvSpPr>
          <p:cNvPr id="5" name="Título 4"/>
          <p:cNvSpPr>
            <a:spLocks noGrp="1"/>
          </p:cNvSpPr>
          <p:nvPr>
            <p:ph type="title" idx="4294967295"/>
          </p:nvPr>
        </p:nvSpPr>
        <p:spPr>
          <a:xfrm>
            <a:off x="0" y="190500"/>
            <a:ext cx="7772400" cy="1069541"/>
          </a:xfrm>
        </p:spPr>
        <p:txBody>
          <a:bodyPr>
            <a:noAutofit/>
          </a:bodyPr>
          <a:lstStyle/>
          <a:p>
            <a:pPr algn="ctr"/>
            <a:r>
              <a:rPr lang="es-ES" sz="2500" b="1" cap="small" dirty="0" smtClean="0">
                <a:latin typeface="Arial Narrow" panose="020B0606020202030204" pitchFamily="34" charset="0"/>
              </a:rPr>
              <a:t>Las convenciones son directamente aplicables por tratarse de derecho interno: </a:t>
            </a:r>
            <a:r>
              <a:rPr lang="es-ES" sz="2500" b="1" dirty="0" smtClean="0">
                <a:latin typeface="Arial Narrow" panose="020B0606020202030204" pitchFamily="34" charset="0"/>
              </a:rPr>
              <a:t>SPP</a:t>
            </a:r>
            <a:r>
              <a:rPr lang="es-ES" sz="2500" b="1" dirty="0">
                <a:latin typeface="Arial Narrow" panose="020B0606020202030204" pitchFamily="34" charset="0"/>
              </a:rPr>
              <a:t>, RN 1483-2017-Lima (29-Nov-2017). </a:t>
            </a:r>
            <a:r>
              <a:rPr lang="es-ES" sz="2500" i="1" dirty="0" smtClean="0">
                <a:latin typeface="Arial Narrow" panose="020B0606020202030204" pitchFamily="34" charset="0"/>
              </a:rPr>
              <a:t>Caso </a:t>
            </a:r>
            <a:r>
              <a:rPr lang="es-ES" sz="2500" i="1" dirty="0" err="1" smtClean="0">
                <a:latin typeface="Arial Narrow" panose="020B0606020202030204" pitchFamily="34" charset="0"/>
              </a:rPr>
              <a:t>Aybar</a:t>
            </a:r>
            <a:r>
              <a:rPr lang="es-ES" sz="2500" i="1" dirty="0" smtClean="0">
                <a:latin typeface="Arial Narrow" panose="020B0606020202030204" pitchFamily="34" charset="0"/>
              </a:rPr>
              <a:t> </a:t>
            </a:r>
            <a:r>
              <a:rPr lang="es-ES" sz="2500" i="1" dirty="0">
                <a:latin typeface="Arial Narrow" panose="020B0606020202030204" pitchFamily="34" charset="0"/>
              </a:rPr>
              <a:t>Cancho</a:t>
            </a: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760" y="106390"/>
            <a:ext cx="988985" cy="98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74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71450" y="1533525"/>
            <a:ext cx="8806295" cy="5219699"/>
          </a:xfrm>
          <a:solidFill>
            <a:schemeClr val="bg1"/>
          </a:solidFill>
        </p:spPr>
        <p:txBody>
          <a:bodyPr>
            <a:noAutofit/>
          </a:bodyPr>
          <a:lstStyle/>
          <a:p>
            <a:pPr marL="0" indent="0" algn="just">
              <a:buNone/>
            </a:pPr>
            <a:r>
              <a:rPr lang="es-MX" sz="2350" b="1" dirty="0" smtClean="0"/>
              <a:t>1)</a:t>
            </a:r>
            <a:r>
              <a:rPr lang="es-MX" sz="2350" dirty="0" smtClean="0"/>
              <a:t> </a:t>
            </a:r>
            <a:r>
              <a:rPr lang="es-MX" sz="2350" i="1" dirty="0" smtClean="0"/>
              <a:t>“</a:t>
            </a:r>
            <a:r>
              <a:rPr lang="es-PE" sz="2350" i="1" dirty="0" smtClean="0"/>
              <a:t>Respecto </a:t>
            </a:r>
            <a:r>
              <a:rPr lang="es-PE" sz="2350" i="1" dirty="0"/>
              <a:t>a la naturaleza jurídica del delito de </a:t>
            </a:r>
            <a:r>
              <a:rPr lang="es-PE" sz="2350" i="1" dirty="0" smtClean="0"/>
              <a:t>colusión.., las </a:t>
            </a:r>
            <a:r>
              <a:rPr lang="es-PE" sz="2350" i="1" dirty="0"/>
              <a:t>sentencias emitidas tanto en primera como en </a:t>
            </a:r>
            <a:r>
              <a:rPr lang="es-PE" sz="2350" i="1" dirty="0" smtClean="0"/>
              <a:t>segunda instancia </a:t>
            </a:r>
            <a:r>
              <a:rPr lang="es-PE" sz="2350" i="1" dirty="0"/>
              <a:t>dan cuenta de que la imputación contra </a:t>
            </a:r>
            <a:r>
              <a:rPr lang="es-PE" sz="2350" i="1" dirty="0" smtClean="0"/>
              <a:t>Camacho Galván </a:t>
            </a:r>
            <a:r>
              <a:rPr lang="es-PE" sz="2350" i="1" dirty="0"/>
              <a:t>fue por la comisión del delito de </a:t>
            </a:r>
            <a:r>
              <a:rPr lang="es-PE" sz="2350" i="1" dirty="0" smtClean="0"/>
              <a:t>colusión (art. 384 CP, </a:t>
            </a:r>
            <a:r>
              <a:rPr lang="es-PE" sz="2350" i="1" dirty="0"/>
              <a:t>correspondiente a la </a:t>
            </a:r>
            <a:r>
              <a:rPr lang="es-PE" sz="2350" i="1" dirty="0" smtClean="0"/>
              <a:t>Ley 26713). </a:t>
            </a:r>
            <a:endParaRPr lang="es-PE" sz="2350" i="1" dirty="0"/>
          </a:p>
          <a:p>
            <a:pPr marL="0" indent="0" algn="just">
              <a:buNone/>
            </a:pPr>
            <a:r>
              <a:rPr lang="es-PE" sz="2350" i="1" dirty="0"/>
              <a:t>1.2. </a:t>
            </a:r>
            <a:r>
              <a:rPr lang="es-PE" sz="2350" b="1" i="1" u="sng" dirty="0" smtClean="0"/>
              <a:t>LA INTERPRETACIÓN</a:t>
            </a:r>
            <a:r>
              <a:rPr lang="es-PE" sz="2350" b="1" i="1" dirty="0" smtClean="0"/>
              <a:t> DEL MENCIONADO TIPO PENAL </a:t>
            </a:r>
            <a:r>
              <a:rPr lang="es-PE" sz="2350" b="1" i="1" u="sng" dirty="0" smtClean="0"/>
              <a:t>DEBE EFECTUARSE CONFORME A LA CONVENCIÓN DE LAS NACIONES UNIDAS CONTRA LA CORRUPCIÓN</a:t>
            </a:r>
            <a:r>
              <a:rPr lang="es-PE" sz="2350" i="1" dirty="0" smtClean="0"/>
              <a:t>, </a:t>
            </a:r>
            <a:r>
              <a:rPr lang="es-PE" sz="2350" i="1" dirty="0"/>
              <a:t>que en </a:t>
            </a:r>
            <a:r>
              <a:rPr lang="es-PE" sz="2350" i="1" dirty="0" smtClean="0"/>
              <a:t>art. 3.2 </a:t>
            </a:r>
            <a:r>
              <a:rPr lang="es-PE" sz="2350" i="1" dirty="0"/>
              <a:t>establece: </a:t>
            </a:r>
            <a:r>
              <a:rPr lang="es-PE" sz="2350" i="1" dirty="0" smtClean="0"/>
              <a:t>«Para la </a:t>
            </a:r>
            <a:r>
              <a:rPr lang="es-PE" sz="2350" i="1" dirty="0"/>
              <a:t>aplicación de la presente convención, a menos que contenga </a:t>
            </a:r>
            <a:r>
              <a:rPr lang="es-PE" sz="2350" i="1" dirty="0" smtClean="0"/>
              <a:t>una disposición </a:t>
            </a:r>
            <a:r>
              <a:rPr lang="es-PE" sz="2350" i="1" dirty="0"/>
              <a:t>en contrario, no será necesario que los delitos enunciados </a:t>
            </a:r>
            <a:r>
              <a:rPr lang="es-PE" sz="2350" i="1" dirty="0" smtClean="0"/>
              <a:t>en ella </a:t>
            </a:r>
            <a:r>
              <a:rPr lang="es-PE" sz="2350" i="1" dirty="0"/>
              <a:t>produzcan daño o perjuicio patrimonial al </a:t>
            </a:r>
            <a:r>
              <a:rPr lang="es-PE" sz="2350" i="1" dirty="0" smtClean="0"/>
              <a:t>Estado».</a:t>
            </a:r>
            <a:endParaRPr lang="es-PE" sz="2350" i="1" dirty="0"/>
          </a:p>
          <a:p>
            <a:pPr marL="0" indent="0" algn="just">
              <a:buNone/>
            </a:pPr>
            <a:r>
              <a:rPr lang="es-PE" sz="2350" i="1" dirty="0"/>
              <a:t>1.3. </a:t>
            </a:r>
            <a:r>
              <a:rPr lang="es-PE" sz="2350" b="1" i="1" dirty="0"/>
              <a:t>A partir de lo expresado, </a:t>
            </a:r>
            <a:r>
              <a:rPr lang="es-PE" sz="2350" b="1" i="1" u="sng" dirty="0" smtClean="0"/>
              <a:t>VÍA CONTROL CONVENCIONAL</a:t>
            </a:r>
            <a:r>
              <a:rPr lang="es-PE" sz="2350" i="1" dirty="0" smtClean="0"/>
              <a:t>, resulta válido </a:t>
            </a:r>
            <a:r>
              <a:rPr lang="es-PE" sz="2350" i="1" dirty="0"/>
              <a:t>afirmar que el término </a:t>
            </a:r>
            <a:r>
              <a:rPr lang="es-PE" sz="2350" i="1" dirty="0" smtClean="0"/>
              <a:t>«defraudar </a:t>
            </a:r>
            <a:r>
              <a:rPr lang="es-PE" sz="2350" i="1" dirty="0"/>
              <a:t>al </a:t>
            </a:r>
            <a:r>
              <a:rPr lang="es-PE" sz="2350" i="1" dirty="0" smtClean="0"/>
              <a:t>Estado» </a:t>
            </a:r>
            <a:r>
              <a:rPr lang="es-PE" sz="2350" i="1" dirty="0"/>
              <a:t>no </a:t>
            </a:r>
            <a:r>
              <a:rPr lang="es-PE" sz="2350" i="1" dirty="0" smtClean="0"/>
              <a:t>tiene una </a:t>
            </a:r>
            <a:r>
              <a:rPr lang="es-PE" sz="2350" i="1" dirty="0"/>
              <a:t>connotación patrimonial; por ello, no es una </a:t>
            </a:r>
            <a:r>
              <a:rPr lang="es-PE" sz="2350" i="1" dirty="0" smtClean="0"/>
              <a:t>exigencia objetiva... para </a:t>
            </a:r>
            <a:r>
              <a:rPr lang="es-PE" sz="2350" i="1" dirty="0"/>
              <a:t>determinar la configuración </a:t>
            </a:r>
            <a:r>
              <a:rPr lang="es-PE" sz="2350" i="1" dirty="0" smtClean="0"/>
              <a:t>del tipo </a:t>
            </a:r>
            <a:r>
              <a:rPr lang="es-PE" sz="2350" i="1" dirty="0"/>
              <a:t>la acreditación de un perjuicio material o </a:t>
            </a:r>
            <a:r>
              <a:rPr lang="es-PE" sz="2350" i="1" dirty="0" smtClean="0"/>
              <a:t>económico...”.</a:t>
            </a:r>
          </a:p>
          <a:p>
            <a:pPr marL="0" indent="0" algn="r">
              <a:buNone/>
            </a:pPr>
            <a:r>
              <a:rPr lang="es-MX" sz="2350" i="1" dirty="0"/>
              <a:t>SS. San Martín / </a:t>
            </a:r>
            <a:r>
              <a:rPr lang="es-MX" sz="2350" i="1" dirty="0" smtClean="0"/>
              <a:t>Príncipe / Castañeda E. / </a:t>
            </a:r>
            <a:r>
              <a:rPr lang="es-MX" sz="2350" i="1" u="sng" cap="small" dirty="0" smtClean="0"/>
              <a:t>Sequeiros</a:t>
            </a:r>
            <a:r>
              <a:rPr lang="es-MX" sz="2350" i="1" cap="small" dirty="0" smtClean="0"/>
              <a:t> </a:t>
            </a:r>
            <a:r>
              <a:rPr lang="es-MX" sz="2350" i="1" dirty="0" smtClean="0"/>
              <a:t>/ </a:t>
            </a:r>
            <a:r>
              <a:rPr lang="es-MX" sz="2350" i="1" dirty="0"/>
              <a:t>Chávez </a:t>
            </a:r>
            <a:r>
              <a:rPr lang="es-MX" sz="2350" i="1" dirty="0" smtClean="0"/>
              <a:t>M.</a:t>
            </a:r>
            <a:endParaRPr lang="es-MX" sz="2350" i="1" dirty="0"/>
          </a:p>
        </p:txBody>
      </p:sp>
      <p:sp>
        <p:nvSpPr>
          <p:cNvPr id="5" name="Título 4"/>
          <p:cNvSpPr>
            <a:spLocks noGrp="1"/>
          </p:cNvSpPr>
          <p:nvPr>
            <p:ph type="title" idx="4294967295"/>
          </p:nvPr>
        </p:nvSpPr>
        <p:spPr>
          <a:xfrm>
            <a:off x="0" y="175086"/>
            <a:ext cx="8086726" cy="1153651"/>
          </a:xfrm>
        </p:spPr>
        <p:txBody>
          <a:bodyPr>
            <a:noAutofit/>
          </a:bodyPr>
          <a:lstStyle/>
          <a:p>
            <a:pPr algn="ctr"/>
            <a:r>
              <a:rPr lang="es-ES" sz="2400" b="1" cap="small" dirty="0" smtClean="0">
                <a:latin typeface="Arial Narrow" panose="020B0606020202030204" pitchFamily="34" charset="0"/>
              </a:rPr>
              <a:t>Las convenciones son directamente aplicables por tratarse de derecho interno: </a:t>
            </a:r>
            <a:r>
              <a:rPr lang="es-ES" sz="2400" b="1" dirty="0" smtClean="0">
                <a:latin typeface="Arial Narrow" panose="020B0606020202030204" pitchFamily="34" charset="0"/>
              </a:rPr>
              <a:t>SPP, Casación 9-2018-Junín (26-Jun-2019). </a:t>
            </a:r>
            <a:br>
              <a:rPr lang="es-ES" sz="2400" b="1" dirty="0" smtClean="0">
                <a:latin typeface="Arial Narrow" panose="020B0606020202030204" pitchFamily="34" charset="0"/>
              </a:rPr>
            </a:br>
            <a:r>
              <a:rPr lang="es-ES" sz="2400" i="1" dirty="0" smtClean="0">
                <a:latin typeface="Arial Narrow" panose="020B0606020202030204" pitchFamily="34" charset="0"/>
              </a:rPr>
              <a:t>Caso </a:t>
            </a:r>
            <a:r>
              <a:rPr lang="es-ES" sz="2400" i="1" dirty="0">
                <a:latin typeface="Arial Narrow" panose="020B0606020202030204" pitchFamily="34" charset="0"/>
              </a:rPr>
              <a:t>Camacho </a:t>
            </a:r>
            <a:r>
              <a:rPr lang="es-ES" sz="2400" i="1" dirty="0" smtClean="0">
                <a:latin typeface="Arial Narrow" panose="020B0606020202030204" pitchFamily="34" charset="0"/>
              </a:rPr>
              <a:t>Galván, Entidad </a:t>
            </a:r>
            <a:r>
              <a:rPr lang="es-ES" sz="2400" i="1" dirty="0">
                <a:latin typeface="Arial Narrow" panose="020B0606020202030204" pitchFamily="34" charset="0"/>
              </a:rPr>
              <a:t>Prestadora de Servicios </a:t>
            </a:r>
            <a:r>
              <a:rPr lang="es-ES" sz="2400" i="1" dirty="0" smtClean="0">
                <a:latin typeface="Arial Narrow" panose="020B0606020202030204" pitchFamily="34" charset="0"/>
              </a:rPr>
              <a:t>de Saneamiento </a:t>
            </a:r>
            <a:r>
              <a:rPr lang="es-ES" sz="2400" i="1" dirty="0">
                <a:latin typeface="Arial Narrow" panose="020B0606020202030204" pitchFamily="34" charset="0"/>
              </a:rPr>
              <a:t>Mantaro SA</a:t>
            </a: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760" y="106390"/>
            <a:ext cx="988985" cy="98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158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71450" y="1533525"/>
            <a:ext cx="8806295" cy="5219699"/>
          </a:xfrm>
          <a:solidFill>
            <a:schemeClr val="bg1"/>
          </a:solidFill>
        </p:spPr>
        <p:txBody>
          <a:bodyPr>
            <a:noAutofit/>
          </a:bodyPr>
          <a:lstStyle/>
          <a:p>
            <a:pPr marL="0" indent="0" algn="just">
              <a:buNone/>
            </a:pPr>
            <a:r>
              <a:rPr lang="es-MX" sz="2350" b="1" dirty="0" smtClean="0"/>
              <a:t>3)</a:t>
            </a:r>
            <a:r>
              <a:rPr lang="es-MX" sz="2350" dirty="0" smtClean="0"/>
              <a:t> </a:t>
            </a:r>
            <a:r>
              <a:rPr lang="es-MX" sz="2350" i="1" dirty="0" smtClean="0"/>
              <a:t>“</a:t>
            </a:r>
            <a:r>
              <a:rPr lang="es-PE" sz="2350" i="1" dirty="0" smtClean="0"/>
              <a:t>Es imprescindible </a:t>
            </a:r>
            <a:r>
              <a:rPr lang="es-PE" sz="2350" i="1" dirty="0"/>
              <a:t>tener en cuenta la </a:t>
            </a:r>
            <a:r>
              <a:rPr lang="es-PE" sz="2350" b="1" i="1" dirty="0"/>
              <a:t>Convención Interamericana contra la </a:t>
            </a:r>
            <a:r>
              <a:rPr lang="es-PE" sz="2350" b="1" i="1" dirty="0" smtClean="0"/>
              <a:t>Corrupción</a:t>
            </a:r>
            <a:r>
              <a:rPr lang="es-PE" sz="2350" i="1" dirty="0" smtClean="0"/>
              <a:t>... aprobada </a:t>
            </a:r>
            <a:r>
              <a:rPr lang="es-PE" sz="2350" i="1" dirty="0"/>
              <a:t>por </a:t>
            </a:r>
            <a:r>
              <a:rPr lang="es-PE" sz="2350" i="1" dirty="0" err="1" smtClean="0"/>
              <a:t>RLeg</a:t>
            </a:r>
            <a:r>
              <a:rPr lang="es-PE" sz="2350" i="1" dirty="0" smtClean="0"/>
              <a:t> 26757, </a:t>
            </a:r>
            <a:r>
              <a:rPr lang="es-PE" sz="2350" i="1" dirty="0"/>
              <a:t>y ratificada por </a:t>
            </a:r>
            <a:r>
              <a:rPr lang="es-PE" sz="2350" i="1" dirty="0" smtClean="0"/>
              <a:t>DS 19-97-RE, del 24-Mar-1997. </a:t>
            </a:r>
            <a:r>
              <a:rPr lang="es-PE" sz="2350" i="1" dirty="0"/>
              <a:t>El </a:t>
            </a:r>
            <a:r>
              <a:rPr lang="es-PE" sz="2350" i="1" dirty="0" smtClean="0"/>
              <a:t>art. 1 </a:t>
            </a:r>
            <a:r>
              <a:rPr lang="es-PE" sz="2350" i="1" dirty="0"/>
              <a:t>de la Convención </a:t>
            </a:r>
            <a:r>
              <a:rPr lang="es-PE" sz="2350" i="1" dirty="0" smtClean="0"/>
              <a:t>entiende por... funcionario </a:t>
            </a:r>
            <a:r>
              <a:rPr lang="es-PE" sz="2350" i="1" dirty="0"/>
              <a:t>o servidor público</a:t>
            </a:r>
            <a:r>
              <a:rPr lang="es-PE" sz="2350" i="1" dirty="0" smtClean="0"/>
              <a:t>, a </a:t>
            </a:r>
            <a:r>
              <a:rPr lang="es-PE" sz="2350" i="1" dirty="0"/>
              <a:t>cualquier funcionario o empleado del Estado o de sus entidades, incluso </a:t>
            </a:r>
            <a:r>
              <a:rPr lang="es-PE" sz="2350" i="1" dirty="0" smtClean="0"/>
              <a:t>los...seleccionados</a:t>
            </a:r>
            <a:r>
              <a:rPr lang="es-PE" sz="2350" i="1" dirty="0"/>
              <a:t>, designados o electos para desempeñar actividades </a:t>
            </a:r>
            <a:r>
              <a:rPr lang="es-PE" sz="2350" i="1" dirty="0" smtClean="0"/>
              <a:t>en </a:t>
            </a:r>
            <a:r>
              <a:rPr lang="es-PE" sz="2350" i="1" dirty="0"/>
              <a:t>nombre del Estado o </a:t>
            </a:r>
            <a:r>
              <a:rPr lang="es-PE" sz="2350" i="1" dirty="0" smtClean="0"/>
              <a:t>su servicio en </a:t>
            </a:r>
            <a:r>
              <a:rPr lang="es-PE" sz="2350" i="1" dirty="0"/>
              <a:t>todos sus niveles jerárquicos. </a:t>
            </a:r>
            <a:endParaRPr lang="es-PE" sz="2350" i="1" dirty="0" smtClean="0"/>
          </a:p>
          <a:p>
            <a:pPr marL="0" indent="0" algn="just">
              <a:buNone/>
            </a:pPr>
            <a:r>
              <a:rPr lang="es-PE" sz="2350" b="1" i="1" dirty="0"/>
              <a:t>6)</a:t>
            </a:r>
            <a:r>
              <a:rPr lang="es-PE" sz="2350" i="1" dirty="0"/>
              <a:t> </a:t>
            </a:r>
            <a:r>
              <a:rPr lang="es-PE" sz="2350" i="1" dirty="0" smtClean="0"/>
              <a:t>Según el art. 55 </a:t>
            </a:r>
            <a:r>
              <a:rPr lang="es-PE" sz="2350" i="1" dirty="0"/>
              <a:t>de la Constitución, </a:t>
            </a:r>
            <a:r>
              <a:rPr lang="es-PE" sz="2350" i="1" dirty="0" smtClean="0"/>
              <a:t>«Los </a:t>
            </a:r>
            <a:r>
              <a:rPr lang="es-PE" sz="2350" i="1" dirty="0"/>
              <a:t>tratados celebrados por el Estado y en vigor forman parte del derecho </a:t>
            </a:r>
            <a:r>
              <a:rPr lang="es-PE" sz="2350" i="1" dirty="0" smtClean="0"/>
              <a:t>nacional». </a:t>
            </a:r>
            <a:r>
              <a:rPr lang="es-PE" sz="2350" b="1" i="1" dirty="0"/>
              <a:t>La Convención Interamericana contra la Corrupción ya estaba en vigencia cuando se produjeron los hechos </a:t>
            </a:r>
            <a:r>
              <a:rPr lang="es-PE" sz="2350" i="1" dirty="0"/>
              <a:t>objeto de inculpación formal. </a:t>
            </a:r>
            <a:r>
              <a:rPr lang="es-PE" sz="2350" b="1" i="1" dirty="0"/>
              <a:t>Si se estima que el </a:t>
            </a:r>
            <a:r>
              <a:rPr lang="es-PE" sz="2350" b="1" i="1" dirty="0" smtClean="0"/>
              <a:t>art. 425.3 CP no </a:t>
            </a:r>
            <a:r>
              <a:rPr lang="es-PE" sz="2350" b="1" i="1" dirty="0"/>
              <a:t>era aplicable al sub </a:t>
            </a:r>
            <a:r>
              <a:rPr lang="es-PE" sz="2350" b="1" i="1" dirty="0" smtClean="0"/>
              <a:t>lite, </a:t>
            </a:r>
            <a:r>
              <a:rPr lang="es-PE" sz="2350" b="1" i="1" u="sng" dirty="0" smtClean="0"/>
              <a:t>SÍ SE SUBSUMÍA INEVITABLEMENTE en </a:t>
            </a:r>
            <a:r>
              <a:rPr lang="es-PE" sz="2350" b="1" i="1" u="sng" dirty="0"/>
              <a:t>el numeral 6</a:t>
            </a:r>
            <a:r>
              <a:rPr lang="es-PE" sz="2350" i="1" dirty="0"/>
              <a:t>, que remitía los alcances del término “funcionario público’’ a otros preceptos, en este caso, </a:t>
            </a:r>
            <a:r>
              <a:rPr lang="es-PE" sz="2350" b="1" i="1" u="sng" dirty="0" smtClean="0"/>
              <a:t>DIRECTAMENTE AL ART. I DE LA </a:t>
            </a:r>
            <a:r>
              <a:rPr lang="es-PE" sz="2350" b="1" i="1" u="sng" smtClean="0"/>
              <a:t>CITADA CONVENCIÓN –YA </a:t>
            </a:r>
            <a:r>
              <a:rPr lang="es-PE" sz="2350" b="1" i="1" u="sng" dirty="0" smtClean="0"/>
              <a:t>INTEGRADA AL ORDENAMIENTO NACIONAL</a:t>
            </a:r>
            <a:r>
              <a:rPr lang="es-PE" sz="2350" i="1" dirty="0" smtClean="0"/>
              <a:t>–.</a:t>
            </a:r>
          </a:p>
          <a:p>
            <a:pPr marL="0" indent="0" algn="r">
              <a:buNone/>
            </a:pPr>
            <a:r>
              <a:rPr lang="es-MX" sz="2350" i="1" dirty="0" smtClean="0"/>
              <a:t>SS</a:t>
            </a:r>
            <a:r>
              <a:rPr lang="es-MX" sz="2350" i="1" dirty="0"/>
              <a:t>. </a:t>
            </a:r>
            <a:r>
              <a:rPr lang="es-MX" sz="2350" i="1" u="sng" cap="small" dirty="0"/>
              <a:t>San Martín</a:t>
            </a:r>
            <a:r>
              <a:rPr lang="es-MX" sz="2350" i="1" cap="small" dirty="0"/>
              <a:t> </a:t>
            </a:r>
            <a:r>
              <a:rPr lang="es-MX" sz="2350" i="1" dirty="0"/>
              <a:t>/ </a:t>
            </a:r>
            <a:r>
              <a:rPr lang="es-MX" sz="2350" i="1" dirty="0" smtClean="0"/>
              <a:t>Prado / Barrios / Salas / Príncipe.</a:t>
            </a:r>
            <a:endParaRPr lang="es-MX" sz="2350" i="1" dirty="0"/>
          </a:p>
        </p:txBody>
      </p:sp>
      <p:sp>
        <p:nvSpPr>
          <p:cNvPr id="5" name="Título 4"/>
          <p:cNvSpPr>
            <a:spLocks noGrp="1"/>
          </p:cNvSpPr>
          <p:nvPr>
            <p:ph type="title" idx="4294967295"/>
          </p:nvPr>
        </p:nvSpPr>
        <p:spPr>
          <a:xfrm>
            <a:off x="0" y="175086"/>
            <a:ext cx="8086726" cy="1153651"/>
          </a:xfrm>
        </p:spPr>
        <p:txBody>
          <a:bodyPr>
            <a:noAutofit/>
          </a:bodyPr>
          <a:lstStyle/>
          <a:p>
            <a:pPr algn="ctr"/>
            <a:r>
              <a:rPr lang="es-ES" sz="2400" b="1" cap="small" dirty="0" smtClean="0">
                <a:latin typeface="Arial Narrow" panose="020B0606020202030204" pitchFamily="34" charset="0"/>
              </a:rPr>
              <a:t>Las convenciones son directamente aplicables por tratarse de derecho interno: </a:t>
            </a:r>
            <a:r>
              <a:rPr lang="es-ES" sz="2400" b="1" dirty="0" smtClean="0">
                <a:latin typeface="Arial Narrow" panose="020B0606020202030204" pitchFamily="34" charset="0"/>
              </a:rPr>
              <a:t>SPT, Casación 634-2015-Lima (28-Jun-2016). </a:t>
            </a:r>
            <a:br>
              <a:rPr lang="es-ES" sz="2400" b="1" dirty="0" smtClean="0">
                <a:latin typeface="Arial Narrow" panose="020B0606020202030204" pitchFamily="34" charset="0"/>
              </a:rPr>
            </a:br>
            <a:r>
              <a:rPr lang="es-ES" sz="2400" i="1" dirty="0" smtClean="0">
                <a:latin typeface="Arial Narrow" panose="020B0606020202030204" pitchFamily="34" charset="0"/>
              </a:rPr>
              <a:t>Caso Marcelo </a:t>
            </a:r>
            <a:r>
              <a:rPr lang="es-ES" sz="2400" i="1" dirty="0" err="1" smtClean="0">
                <a:latin typeface="Arial Narrow" panose="020B0606020202030204" pitchFamily="34" charset="0"/>
              </a:rPr>
              <a:t>Ciccone</a:t>
            </a:r>
            <a:r>
              <a:rPr lang="es-ES" sz="2400" i="1" dirty="0" smtClean="0">
                <a:latin typeface="Arial Narrow" panose="020B0606020202030204" pitchFamily="34" charset="0"/>
              </a:rPr>
              <a:t>, RELIMA - EMMSA</a:t>
            </a:r>
            <a:endParaRPr lang="es-ES" sz="2400" i="1" dirty="0">
              <a:latin typeface="Arial Narrow" panose="020B0606020202030204" pitchFamily="34" charset="0"/>
            </a:endParaRP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8760" y="106390"/>
            <a:ext cx="988985" cy="98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988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47651" y="1085851"/>
            <a:ext cx="8639174" cy="5562600"/>
          </a:xfrm>
          <a:solidFill>
            <a:schemeClr val="bg1"/>
          </a:solidFill>
        </p:spPr>
        <p:txBody>
          <a:bodyPr>
            <a:noAutofit/>
          </a:bodyPr>
          <a:lstStyle/>
          <a:p>
            <a:pPr algn="just"/>
            <a:endParaRPr lang="es-PE" sz="100" dirty="0"/>
          </a:p>
          <a:p>
            <a:pPr algn="just"/>
            <a:r>
              <a:rPr lang="es-PE" sz="2400" b="1" dirty="0" smtClean="0"/>
              <a:t>Las Convenciones de la ONU ratificadas como derecho interno son directamente aplicables para la interpretación del delito de lavado </a:t>
            </a:r>
            <a:r>
              <a:rPr lang="es-PE" sz="2400" b="1" dirty="0"/>
              <a:t>de activos (</a:t>
            </a:r>
            <a:r>
              <a:rPr lang="es-PE" sz="2400" b="1" dirty="0" err="1"/>
              <a:t>DLeg</a:t>
            </a:r>
            <a:r>
              <a:rPr lang="es-PE" sz="2400" b="1" dirty="0"/>
              <a:t> Nº </a:t>
            </a:r>
            <a:r>
              <a:rPr lang="es-PE" sz="2400" b="1" dirty="0" smtClean="0"/>
              <a:t>1106), por disposición constitucional:</a:t>
            </a:r>
            <a:r>
              <a:rPr lang="es-PE" sz="2400" dirty="0" smtClean="0"/>
              <a:t> </a:t>
            </a:r>
          </a:p>
          <a:p>
            <a:pPr marL="809625" indent="-447675" algn="just">
              <a:buFont typeface="Wingdings" panose="05000000000000000000" pitchFamily="2" charset="2"/>
              <a:buChar char="Ø"/>
            </a:pPr>
            <a:r>
              <a:rPr lang="es-PE" sz="2400" dirty="0" smtClean="0"/>
              <a:t>Art. </a:t>
            </a:r>
            <a:r>
              <a:rPr lang="es-PE" sz="2400" dirty="0"/>
              <a:t>55 </a:t>
            </a:r>
            <a:r>
              <a:rPr lang="es-PE" sz="2400" dirty="0" smtClean="0"/>
              <a:t>Const.: </a:t>
            </a:r>
            <a:r>
              <a:rPr lang="es-PE" sz="2400" i="1" dirty="0" smtClean="0"/>
              <a:t>“</a:t>
            </a:r>
            <a:r>
              <a:rPr lang="es-PE" sz="2400" i="1" dirty="0"/>
              <a:t>Los tratados celebrados por el Estado y en vigor forman parte del derecho nacional</a:t>
            </a:r>
            <a:r>
              <a:rPr lang="es-PE" sz="2400" i="1" dirty="0" smtClean="0"/>
              <a:t>”</a:t>
            </a:r>
            <a:r>
              <a:rPr lang="es-PE" sz="2400" dirty="0" smtClean="0"/>
              <a:t>.</a:t>
            </a:r>
          </a:p>
          <a:p>
            <a:pPr algn="just"/>
            <a:r>
              <a:rPr lang="es-PE" sz="2400" b="1" dirty="0" smtClean="0"/>
              <a:t>Las Convenciones de la ONU tienen </a:t>
            </a:r>
            <a:r>
              <a:rPr lang="es-PE" sz="2400" b="1" dirty="0"/>
              <a:t>el mismo rango y fuerza de ley que el </a:t>
            </a:r>
            <a:r>
              <a:rPr lang="es-PE" sz="2400" b="1" dirty="0" err="1"/>
              <a:t>DLeg</a:t>
            </a:r>
            <a:r>
              <a:rPr lang="es-PE" sz="2400" b="1" dirty="0"/>
              <a:t> Nº </a:t>
            </a:r>
            <a:r>
              <a:rPr lang="es-PE" sz="2400" b="1" dirty="0" smtClean="0"/>
              <a:t>1106, por disposición constitucional:</a:t>
            </a:r>
            <a:r>
              <a:rPr lang="es-PE" sz="2400" dirty="0" smtClean="0"/>
              <a:t> </a:t>
            </a:r>
          </a:p>
          <a:p>
            <a:pPr marL="809625" indent="-447675" algn="just">
              <a:buFont typeface="Wingdings" panose="05000000000000000000" pitchFamily="2" charset="2"/>
              <a:buChar char="Ø"/>
            </a:pPr>
            <a:r>
              <a:rPr lang="es-PE" sz="2400" dirty="0"/>
              <a:t>Art. 200.4 Const.: “</a:t>
            </a:r>
            <a:r>
              <a:rPr lang="es-PE" sz="2400" i="1" dirty="0"/>
              <a:t>La acción</a:t>
            </a:r>
            <a:r>
              <a:rPr lang="es-ES" sz="2400" i="1" dirty="0"/>
              <a:t> de inconstitucionalidad... procede contra las </a:t>
            </a:r>
            <a:r>
              <a:rPr lang="es-ES" sz="2400" b="1" i="1" dirty="0"/>
              <a:t>normas que tienen rango de ley</a:t>
            </a:r>
            <a:r>
              <a:rPr lang="es-ES" sz="2400" i="1" dirty="0"/>
              <a:t>: leyes, </a:t>
            </a:r>
            <a:r>
              <a:rPr lang="es-ES" sz="2400" b="1" i="1" u="sng" dirty="0"/>
              <a:t>decretos legislativos</a:t>
            </a:r>
            <a:r>
              <a:rPr lang="es-ES" sz="2400" i="1" dirty="0"/>
              <a:t>, decretos de urgencia, </a:t>
            </a:r>
            <a:r>
              <a:rPr lang="es-ES" sz="2400" b="1" i="1" u="sng" dirty="0" smtClean="0"/>
              <a:t>Tratados</a:t>
            </a:r>
            <a:r>
              <a:rPr lang="es-ES" sz="2400" i="1" dirty="0" smtClean="0"/>
              <a:t>...”</a:t>
            </a:r>
            <a:r>
              <a:rPr lang="es-PE" sz="2400" dirty="0"/>
              <a:t>. </a:t>
            </a:r>
            <a:endParaRPr lang="es-PE" sz="2400" dirty="0" smtClean="0"/>
          </a:p>
          <a:p>
            <a:pPr marL="809625" indent="-447675" algn="just">
              <a:buFont typeface="Wingdings" panose="05000000000000000000" pitchFamily="2" charset="2"/>
              <a:buChar char="Ø"/>
            </a:pPr>
            <a:r>
              <a:rPr lang="es-PE" sz="2400" dirty="0" smtClean="0"/>
              <a:t>Sentencia Plenaria </a:t>
            </a:r>
            <a:r>
              <a:rPr lang="es-ES" sz="2400" dirty="0" smtClean="0"/>
              <a:t>del Tribunal Constitucional (</a:t>
            </a:r>
            <a:r>
              <a:rPr lang="es-ES" sz="2400" dirty="0" err="1" smtClean="0"/>
              <a:t>Exp</a:t>
            </a:r>
            <a:r>
              <a:rPr lang="es-ES" sz="2400" dirty="0"/>
              <a:t>. Nº 047-2004-AI/TC, FJ </a:t>
            </a:r>
            <a:r>
              <a:rPr lang="es-ES" sz="2400" dirty="0" smtClean="0"/>
              <a:t>21): </a:t>
            </a:r>
            <a:r>
              <a:rPr lang="es-ES" sz="2400" i="1" dirty="0" smtClean="0"/>
              <a:t>“</a:t>
            </a:r>
            <a:r>
              <a:rPr lang="es-ES" sz="2400" i="1" dirty="0"/>
              <a:t>A diferencia de las demás formas normativas que se producen en el ámbito del derecho interno peruano, </a:t>
            </a:r>
            <a:r>
              <a:rPr lang="es-ES" sz="2400" b="1" i="1" dirty="0"/>
              <a:t>los tratados son fuente normativa</a:t>
            </a:r>
            <a:r>
              <a:rPr lang="es-ES" sz="2400" i="1" dirty="0"/>
              <a:t>, no porque se produzcan internamente, sino </a:t>
            </a:r>
            <a:r>
              <a:rPr lang="es-ES" sz="2400" b="1" i="1" dirty="0"/>
              <a:t>porque la Constitución así lo dispone</a:t>
            </a:r>
            <a:r>
              <a:rPr lang="es-ES" sz="2400" i="1" dirty="0" smtClean="0"/>
              <a:t>”</a:t>
            </a:r>
            <a:r>
              <a:rPr lang="es-ES" sz="2400" dirty="0" smtClean="0"/>
              <a:t>.</a:t>
            </a:r>
            <a:endParaRPr lang="es-PE" sz="2400" dirty="0"/>
          </a:p>
        </p:txBody>
      </p:sp>
      <p:sp>
        <p:nvSpPr>
          <p:cNvPr id="5" name="Título 4"/>
          <p:cNvSpPr>
            <a:spLocks noGrp="1"/>
          </p:cNvSpPr>
          <p:nvPr>
            <p:ph type="title" idx="4294967295"/>
          </p:nvPr>
        </p:nvSpPr>
        <p:spPr>
          <a:xfrm>
            <a:off x="1343889" y="220951"/>
            <a:ext cx="6528955" cy="596900"/>
          </a:xfrm>
        </p:spPr>
        <p:txBody>
          <a:bodyPr>
            <a:normAutofit/>
          </a:bodyPr>
          <a:lstStyle/>
          <a:p>
            <a:pPr algn="ctr"/>
            <a:r>
              <a:rPr lang="es-ES" sz="3000" b="1" u="sng" dirty="0" smtClean="0">
                <a:latin typeface="Arial Narrow" panose="020B0606020202030204" pitchFamily="34" charset="0"/>
              </a:rPr>
              <a:t>CONCLUSIONES</a:t>
            </a:r>
            <a:endParaRPr lang="es-ES" sz="3000" b="1" u="sng" dirty="0">
              <a:latin typeface="Arial Narrow" panose="020B0606020202030204" pitchFamily="34" charset="0"/>
            </a:endParaRP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4485" y="106391"/>
            <a:ext cx="903259" cy="903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040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2700812"/>
            <a:ext cx="8984512" cy="1754230"/>
          </a:xfrm>
        </p:spPr>
        <p:txBody>
          <a:bodyPr anchor="t"/>
          <a:lstStyle/>
          <a:p>
            <a:pPr marL="539750" indent="-539750"/>
            <a:r>
              <a:rPr lang="es-PE" sz="3300" b="1" cap="small" dirty="0" smtClean="0">
                <a:solidFill>
                  <a:srgbClr val="FFC000"/>
                </a:solidFill>
                <a:latin typeface="Arial Narrow" panose="020B0606020202030204" pitchFamily="34" charset="0"/>
              </a:rPr>
              <a:t>II) CONCEPTUALIZACIÓN DEL LAVADO DE ACTIVOS: CONCEPTO CRIMINOLÓGICO U OPERATIVO (VS) CONCEPTO JURÍDICO PENAL</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763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II.1) Problemática</a:t>
            </a:r>
            <a:endParaRPr lang="es-PE" sz="2500" cap="small" dirty="0"/>
          </a:p>
        </p:txBody>
      </p:sp>
      <p:sp>
        <p:nvSpPr>
          <p:cNvPr id="3" name="Marcador de contenido 2"/>
          <p:cNvSpPr>
            <a:spLocks noGrp="1"/>
          </p:cNvSpPr>
          <p:nvPr>
            <p:ph idx="1"/>
          </p:nvPr>
        </p:nvSpPr>
        <p:spPr>
          <a:xfrm>
            <a:off x="436728" y="1745672"/>
            <a:ext cx="8259596" cy="4931353"/>
          </a:xfrm>
          <a:solidFill>
            <a:schemeClr val="bg1"/>
          </a:solidFill>
        </p:spPr>
        <p:txBody>
          <a:bodyPr>
            <a:normAutofit/>
          </a:bodyPr>
          <a:lstStyle/>
          <a:p>
            <a:pPr marL="0" indent="0" algn="ctr">
              <a:lnSpc>
                <a:spcPct val="120000"/>
              </a:lnSpc>
              <a:spcBef>
                <a:spcPts val="0"/>
              </a:spcBef>
              <a:buNone/>
            </a:pPr>
            <a:r>
              <a:rPr lang="es-PE" sz="3200" b="1" i="1" dirty="0" smtClean="0"/>
              <a:t>¿LA CONCEPTUALIZACIÓN DEL LAVADO DE ACTIVOS COMO PROCESO DE INTEGRACIÓN Y RETORNO DE LOS ACTIVOS DE ORIGEN DELICTUOSO AL CIRCUITO ECONÓMICO, SE ENCUENTRA DEFINIDO INCRIMINATORIAMENTE EN LA LEY PENAL?</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0532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0975" y="1657349"/>
            <a:ext cx="8777720" cy="5038726"/>
          </a:xfrm>
          <a:solidFill>
            <a:schemeClr val="bg1"/>
          </a:solidFill>
        </p:spPr>
        <p:txBody>
          <a:bodyPr>
            <a:noAutofit/>
          </a:bodyPr>
          <a:lstStyle/>
          <a:p>
            <a:pPr algn="just"/>
            <a:r>
              <a:rPr lang="es-PE" sz="2300" dirty="0"/>
              <a:t>Desde la perspectiva criminológica</a:t>
            </a:r>
            <a:r>
              <a:rPr lang="es-PE" sz="2300" dirty="0" smtClean="0"/>
              <a:t>, </a:t>
            </a:r>
            <a:r>
              <a:rPr lang="es-PE" sz="2300" b="1" dirty="0"/>
              <a:t>el </a:t>
            </a:r>
            <a:r>
              <a:rPr lang="es-PE" sz="2300" b="1" dirty="0" smtClean="0"/>
              <a:t>lavado de activos constituye </a:t>
            </a:r>
            <a:r>
              <a:rPr lang="es-PE" sz="2300" b="1" dirty="0"/>
              <a:t>un </a:t>
            </a:r>
            <a:r>
              <a:rPr lang="es-PE" sz="2300" b="1" dirty="0" smtClean="0"/>
              <a:t>proceso más </a:t>
            </a:r>
            <a:r>
              <a:rPr lang="es-PE" sz="2300" b="1" dirty="0"/>
              <a:t>que el resultado de un proceso </a:t>
            </a:r>
            <a:r>
              <a:rPr lang="es-PE" sz="2300" dirty="0" smtClean="0"/>
              <a:t>(</a:t>
            </a:r>
            <a:r>
              <a:rPr lang="es-PE" sz="2300" cap="small" dirty="0" smtClean="0"/>
              <a:t>Fabián</a:t>
            </a:r>
            <a:r>
              <a:rPr lang="es-PE" sz="2300" dirty="0" smtClean="0"/>
              <a:t>, 1998, p. 49). En tal sentido, es un </a:t>
            </a:r>
            <a:r>
              <a:rPr lang="es-PE" sz="2300" b="1" dirty="0"/>
              <a:t>proceso continuo y dinámico cuyo desarrollo se produce en diversas etapas secuenciales</a:t>
            </a:r>
            <a:r>
              <a:rPr lang="es-PE" sz="2300" dirty="0"/>
              <a:t>. </a:t>
            </a:r>
            <a:endParaRPr lang="es-PE" sz="2300" dirty="0" smtClean="0"/>
          </a:p>
          <a:p>
            <a:pPr algn="just"/>
            <a:r>
              <a:rPr lang="es-PE" sz="2300" dirty="0" smtClean="0"/>
              <a:t>No </a:t>
            </a:r>
            <a:r>
              <a:rPr lang="es-PE" sz="2300" dirty="0"/>
              <a:t>constituye un hecho puntual en el que instantáneamente se logra </a:t>
            </a:r>
            <a:r>
              <a:rPr lang="es-PE" sz="2300" b="1" dirty="0"/>
              <a:t>dotar de </a:t>
            </a:r>
            <a:r>
              <a:rPr lang="es-PE" sz="2300" b="1" u="sng" dirty="0"/>
              <a:t>apariencia de </a:t>
            </a:r>
            <a:r>
              <a:rPr lang="es-PE" sz="2300" b="1" u="sng" dirty="0" smtClean="0"/>
              <a:t>legalidad </a:t>
            </a:r>
            <a:r>
              <a:rPr lang="es-PE" sz="2300" b="1" u="sng" dirty="0"/>
              <a:t>al origen</a:t>
            </a:r>
            <a:r>
              <a:rPr lang="es-PE" sz="2300" dirty="0"/>
              <a:t> de los bienes producidos por el </a:t>
            </a:r>
            <a:r>
              <a:rPr lang="es-PE" sz="2300" dirty="0" smtClean="0"/>
              <a:t>delito. Antes </a:t>
            </a:r>
            <a:r>
              <a:rPr lang="es-PE" sz="2300" dirty="0"/>
              <a:t>bien, se trata de un conjunto de actos coordinados dirigidos </a:t>
            </a:r>
            <a:r>
              <a:rPr lang="es-PE" sz="2300" dirty="0" smtClean="0"/>
              <a:t>a tal fin. Tiene </a:t>
            </a:r>
            <a:r>
              <a:rPr lang="es-PE" sz="2300" dirty="0"/>
              <a:t>un punto de inicio definido, </a:t>
            </a:r>
            <a:r>
              <a:rPr lang="es-PE" sz="2300" dirty="0" smtClean="0"/>
              <a:t>pero </a:t>
            </a:r>
            <a:r>
              <a:rPr lang="es-PE" sz="2300" b="1" dirty="0" smtClean="0"/>
              <a:t>no necesariamente se identifica un </a:t>
            </a:r>
            <a:r>
              <a:rPr lang="es-PE" sz="2300" b="1" dirty="0"/>
              <a:t>punto de finalización</a:t>
            </a:r>
            <a:r>
              <a:rPr lang="es-PE" sz="2300" dirty="0"/>
              <a:t>, ya que puede ser continuamente perfeccionado a través de futuras nuevas operaciones </a:t>
            </a:r>
            <a:r>
              <a:rPr lang="es-PE" sz="2300" dirty="0" smtClean="0"/>
              <a:t>que “</a:t>
            </a:r>
            <a:r>
              <a:rPr lang="es-PE" sz="2300" dirty="0"/>
              <a:t>distancien, aún más, al bien de su ilícita procedencia” </a:t>
            </a:r>
            <a:r>
              <a:rPr lang="es-PE" sz="2300" dirty="0" smtClean="0"/>
              <a:t>(</a:t>
            </a:r>
            <a:r>
              <a:rPr lang="es-PE" sz="2300" cap="small" dirty="0" err="1" smtClean="0"/>
              <a:t>Aránguez</a:t>
            </a:r>
            <a:r>
              <a:rPr lang="es-PE" sz="2300" dirty="0" smtClean="0"/>
              <a:t>, 2000, p. 33).</a:t>
            </a:r>
          </a:p>
          <a:p>
            <a:pPr algn="just"/>
            <a:r>
              <a:rPr lang="es-PE" sz="2300" b="1" i="1" dirty="0" smtClean="0"/>
              <a:t>En suma, el lavado de activos constituye un proceso económico ilícito realizado para enmascarar el origen real de los activos producidos por el delito previo, a </a:t>
            </a:r>
            <a:r>
              <a:rPr lang="es-PE" sz="2300" b="1" i="1" dirty="0"/>
              <a:t>fin de </a:t>
            </a:r>
            <a:r>
              <a:rPr lang="es-PE" sz="2300" b="1" i="1" u="sng" dirty="0"/>
              <a:t>simular</a:t>
            </a:r>
            <a:r>
              <a:rPr lang="es-PE" sz="2300" b="1" i="1" dirty="0"/>
              <a:t> su auténtica naturaleza y, así, conseguir que aparezcan como </a:t>
            </a:r>
            <a:r>
              <a:rPr lang="es-PE" sz="2300" b="1" i="1" dirty="0" smtClean="0"/>
              <a:t>legítimos, </a:t>
            </a:r>
            <a:r>
              <a:rPr lang="es-PE" sz="2300" b="1" i="1" u="sng" dirty="0" smtClean="0"/>
              <a:t>reintegrándolos</a:t>
            </a:r>
            <a:r>
              <a:rPr lang="es-PE" sz="2300" b="1" i="1" dirty="0" smtClean="0"/>
              <a:t> al sistema económico</a:t>
            </a:r>
            <a:r>
              <a:rPr lang="es-PE" sz="2300" i="1"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35973"/>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el lavado de activos como proceso de reintegración de activos delictuosos con apariencia de licitud</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427340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83" y="157019"/>
            <a:ext cx="8797635" cy="1006764"/>
          </a:xfrm>
        </p:spPr>
        <p:txBody>
          <a:bodyPr anchor="t"/>
          <a:lstStyle/>
          <a:p>
            <a:r>
              <a:rPr lang="es-MX" sz="3300" cap="small" dirty="0">
                <a:solidFill>
                  <a:srgbClr val="FFC000"/>
                </a:solidFill>
                <a:latin typeface="Arial Narrow" panose="020B0606020202030204" pitchFamily="34" charset="0"/>
              </a:rPr>
              <a:t>CONTENIDO DEL CURSO: </a:t>
            </a:r>
            <a:br>
              <a:rPr lang="es-MX" sz="3300" cap="small" dirty="0">
                <a:solidFill>
                  <a:srgbClr val="FFC000"/>
                </a:solidFill>
                <a:latin typeface="Arial Narrow" panose="020B0606020202030204" pitchFamily="34" charset="0"/>
              </a:rPr>
            </a:br>
            <a:r>
              <a:rPr lang="es-MX" sz="3300" cap="small" dirty="0">
                <a:solidFill>
                  <a:srgbClr val="FFC000"/>
                </a:solidFill>
                <a:latin typeface="Arial Narrow" panose="020B0606020202030204" pitchFamily="34" charset="0"/>
              </a:rPr>
              <a:t>DELITO DE </a:t>
            </a:r>
            <a:r>
              <a:rPr lang="es-MX" sz="3300" cap="small" dirty="0" smtClean="0">
                <a:solidFill>
                  <a:srgbClr val="FFC000"/>
                </a:solidFill>
                <a:latin typeface="Arial Narrow" panose="020B0606020202030204" pitchFamily="34" charset="0"/>
              </a:rPr>
              <a:t>LAVADO </a:t>
            </a:r>
            <a:r>
              <a:rPr lang="es-MX" sz="3300" cap="small" dirty="0">
                <a:solidFill>
                  <a:srgbClr val="FFC000"/>
                </a:solidFill>
                <a:latin typeface="Arial Narrow" panose="020B0606020202030204" pitchFamily="34" charset="0"/>
              </a:rPr>
              <a:t>DE ACTIVOS</a:t>
            </a:r>
            <a:br>
              <a:rPr lang="es-MX" sz="3300" cap="small" dirty="0">
                <a:solidFill>
                  <a:srgbClr val="FFC000"/>
                </a:solidFill>
                <a:latin typeface="Arial Narrow" panose="020B0606020202030204" pitchFamily="34" charset="0"/>
              </a:rPr>
            </a:b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endParaRPr lang="es-PE" sz="3300" i="1" cap="small" dirty="0">
              <a:solidFill>
                <a:srgbClr val="FFC000"/>
              </a:solidFill>
              <a:latin typeface="Arial Narrow" panose="020B0606020202030204" pitchFamily="34" charset="0"/>
            </a:endParaRPr>
          </a:p>
        </p:txBody>
      </p:sp>
      <p:sp>
        <p:nvSpPr>
          <p:cNvPr id="6" name="Marcador de contenido 4">
            <a:extLst>
              <a:ext uri="{FF2B5EF4-FFF2-40B4-BE49-F238E27FC236}">
                <a16:creationId xmlns:a16="http://schemas.microsoft.com/office/drawing/2014/main" id="{B6168728-4C99-4DA4-8ED0-BB0D831820CA}"/>
              </a:ext>
            </a:extLst>
          </p:cNvPr>
          <p:cNvSpPr txBox="1">
            <a:spLocks/>
          </p:cNvSpPr>
          <p:nvPr/>
        </p:nvSpPr>
        <p:spPr>
          <a:xfrm>
            <a:off x="443345" y="1376218"/>
            <a:ext cx="8303491" cy="5135418"/>
          </a:xfrm>
          <a:prstGeom prst="rect">
            <a:avLst/>
          </a:prstGeom>
          <a:solidFill>
            <a:schemeClr val="accent3">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b="1" cap="small" dirty="0" smtClean="0">
                <a:solidFill>
                  <a:srgbClr val="0070C0"/>
                </a:solidFill>
              </a:rPr>
              <a:t>(II) ASPECTOS JURÍDICO PENALES: ELEMENTOS TÍPICOS DEL LAVADO Y DELITOS PERIFÉRICOS</a:t>
            </a:r>
            <a:endParaRPr lang="es-PE" b="1" u="sng" cap="small" dirty="0" smtClean="0">
              <a:solidFill>
                <a:srgbClr val="0070C0"/>
              </a:solidFill>
            </a:endParaRPr>
          </a:p>
          <a:p>
            <a:endParaRPr lang="es-PE" sz="100" b="1" u="sng" cap="small" dirty="0" smtClean="0">
              <a:solidFill>
                <a:schemeClr val="tx1"/>
              </a:solidFill>
            </a:endParaRPr>
          </a:p>
          <a:p>
            <a:pPr algn="just"/>
            <a:r>
              <a:rPr lang="es-PE" u="sng" cap="small" dirty="0" smtClean="0">
                <a:solidFill>
                  <a:schemeClr val="tx1"/>
                </a:solidFill>
              </a:rPr>
              <a:t>Tema </a:t>
            </a:r>
            <a:r>
              <a:rPr lang="es-PE" u="sng" cap="small" dirty="0">
                <a:solidFill>
                  <a:schemeClr val="tx1"/>
                </a:solidFill>
              </a:rPr>
              <a:t>6</a:t>
            </a:r>
            <a:r>
              <a:rPr lang="es-PE" cap="small" dirty="0" smtClean="0">
                <a:solidFill>
                  <a:schemeClr val="tx1"/>
                </a:solidFill>
              </a:rPr>
              <a:t>: </a:t>
            </a:r>
            <a:r>
              <a:rPr lang="es-PE" b="1" cap="small" dirty="0" smtClean="0">
                <a:solidFill>
                  <a:schemeClr val="tx1"/>
                </a:solidFill>
              </a:rPr>
              <a:t>Procedencia delictiva de los activos</a:t>
            </a:r>
            <a:r>
              <a:rPr lang="es-PE" cap="small" dirty="0" smtClean="0">
                <a:solidFill>
                  <a:schemeClr val="tx1"/>
                </a:solidFill>
              </a:rPr>
              <a:t>.</a:t>
            </a:r>
          </a:p>
          <a:p>
            <a:pPr algn="just"/>
            <a:r>
              <a:rPr lang="es-PE" u="sng" cap="small" dirty="0">
                <a:solidFill>
                  <a:schemeClr val="tx1"/>
                </a:solidFill>
              </a:rPr>
              <a:t>Tema </a:t>
            </a:r>
            <a:r>
              <a:rPr lang="es-PE" u="sng" cap="small" dirty="0" smtClean="0">
                <a:solidFill>
                  <a:schemeClr val="tx1"/>
                </a:solidFill>
              </a:rPr>
              <a:t>7</a:t>
            </a:r>
            <a:r>
              <a:rPr lang="es-PE" cap="small" dirty="0" smtClean="0">
                <a:solidFill>
                  <a:schemeClr val="tx1"/>
                </a:solidFill>
              </a:rPr>
              <a:t>: </a:t>
            </a:r>
            <a:r>
              <a:rPr lang="es-PE" b="1" cap="small" dirty="0" smtClean="0">
                <a:solidFill>
                  <a:schemeClr val="tx1"/>
                </a:solidFill>
              </a:rPr>
              <a:t>Sujetos intervinientes</a:t>
            </a:r>
            <a:r>
              <a:rPr lang="es-PE" cap="small" dirty="0" smtClean="0">
                <a:solidFill>
                  <a:schemeClr val="tx1"/>
                </a:solidFill>
              </a:rPr>
              <a:t>.</a:t>
            </a:r>
            <a:endParaRPr lang="es-PE" b="1" cap="small" dirty="0" smtClean="0">
              <a:solidFill>
                <a:schemeClr val="tx1"/>
              </a:solidFill>
            </a:endParaRPr>
          </a:p>
          <a:p>
            <a:pPr algn="just"/>
            <a:r>
              <a:rPr lang="es-PE" u="sng" cap="small" dirty="0">
                <a:solidFill>
                  <a:schemeClr val="tx1"/>
                </a:solidFill>
              </a:rPr>
              <a:t>Tema </a:t>
            </a:r>
            <a:r>
              <a:rPr lang="es-PE" u="sng" cap="small" dirty="0" smtClean="0">
                <a:solidFill>
                  <a:schemeClr val="tx1"/>
                </a:solidFill>
              </a:rPr>
              <a:t>8</a:t>
            </a:r>
            <a:r>
              <a:rPr lang="es-PE" cap="small" dirty="0" smtClean="0">
                <a:solidFill>
                  <a:schemeClr val="tx1"/>
                </a:solidFill>
              </a:rPr>
              <a:t>: </a:t>
            </a:r>
            <a:r>
              <a:rPr lang="es-PE" b="1" cap="small" dirty="0" smtClean="0">
                <a:solidFill>
                  <a:schemeClr val="tx1"/>
                </a:solidFill>
              </a:rPr>
              <a:t>Conductas típicas</a:t>
            </a:r>
            <a:r>
              <a:rPr lang="es-PE" cap="small" dirty="0" smtClean="0">
                <a:solidFill>
                  <a:schemeClr val="tx1"/>
                </a:solidFill>
              </a:rPr>
              <a:t>.</a:t>
            </a:r>
            <a:endParaRPr lang="es-PE" b="1" cap="small" dirty="0" smtClean="0">
              <a:solidFill>
                <a:schemeClr val="tx1"/>
              </a:solidFill>
            </a:endParaRPr>
          </a:p>
          <a:p>
            <a:pPr algn="just"/>
            <a:r>
              <a:rPr lang="es-PE" u="sng" cap="small" dirty="0">
                <a:solidFill>
                  <a:schemeClr val="tx1"/>
                </a:solidFill>
              </a:rPr>
              <a:t>Tema </a:t>
            </a:r>
            <a:r>
              <a:rPr lang="es-PE" u="sng" cap="small" dirty="0" smtClean="0">
                <a:solidFill>
                  <a:schemeClr val="tx1"/>
                </a:solidFill>
              </a:rPr>
              <a:t>9</a:t>
            </a:r>
            <a:r>
              <a:rPr lang="es-PE" cap="small" dirty="0" smtClean="0">
                <a:solidFill>
                  <a:schemeClr val="tx1"/>
                </a:solidFill>
              </a:rPr>
              <a:t>: </a:t>
            </a:r>
            <a:r>
              <a:rPr lang="es-PE" b="1" cap="small" dirty="0" smtClean="0">
                <a:solidFill>
                  <a:schemeClr val="tx1"/>
                </a:solidFill>
              </a:rPr>
              <a:t>Aspecto subjetivo</a:t>
            </a:r>
            <a:r>
              <a:rPr lang="es-PE" cap="small" dirty="0" smtClean="0">
                <a:solidFill>
                  <a:schemeClr val="tx1"/>
                </a:solidFill>
              </a:rPr>
              <a:t>.</a:t>
            </a:r>
            <a:endParaRPr lang="es-PE" b="1" cap="small" dirty="0" smtClean="0">
              <a:solidFill>
                <a:schemeClr val="tx1"/>
              </a:solidFill>
            </a:endParaRPr>
          </a:p>
          <a:p>
            <a:pPr algn="just"/>
            <a:r>
              <a:rPr lang="es-PE" u="sng" cap="small" dirty="0">
                <a:solidFill>
                  <a:schemeClr val="tx1"/>
                </a:solidFill>
              </a:rPr>
              <a:t>Tema </a:t>
            </a:r>
            <a:r>
              <a:rPr lang="es-PE" u="sng" cap="small" dirty="0" smtClean="0">
                <a:solidFill>
                  <a:schemeClr val="tx1"/>
                </a:solidFill>
              </a:rPr>
              <a:t>10</a:t>
            </a:r>
            <a:r>
              <a:rPr lang="es-PE" cap="small" dirty="0" smtClean="0">
                <a:solidFill>
                  <a:schemeClr val="tx1"/>
                </a:solidFill>
              </a:rPr>
              <a:t>: </a:t>
            </a:r>
            <a:r>
              <a:rPr lang="es-PE" b="1" cap="small" dirty="0">
                <a:solidFill>
                  <a:schemeClr val="tx1"/>
                </a:solidFill>
              </a:rPr>
              <a:t>Circunstancias específicas modificatorias de la </a:t>
            </a:r>
            <a:r>
              <a:rPr lang="es-PE" b="1" cap="small" dirty="0" smtClean="0">
                <a:solidFill>
                  <a:schemeClr val="tx1"/>
                </a:solidFill>
              </a:rPr>
              <a:t>responsabilidad en el delito de lavado de activos</a:t>
            </a:r>
            <a:r>
              <a:rPr lang="es-PE" cap="small" dirty="0" smtClean="0">
                <a:solidFill>
                  <a:schemeClr val="tx1"/>
                </a:solidFill>
              </a:rPr>
              <a:t>.</a:t>
            </a:r>
          </a:p>
          <a:p>
            <a:pPr algn="just"/>
            <a:r>
              <a:rPr lang="es-PE" u="sng" cap="small" dirty="0">
                <a:solidFill>
                  <a:schemeClr val="tx1"/>
                </a:solidFill>
              </a:rPr>
              <a:t>Tema </a:t>
            </a:r>
            <a:r>
              <a:rPr lang="es-PE" u="sng" cap="small" dirty="0" smtClean="0">
                <a:solidFill>
                  <a:schemeClr val="tx1"/>
                </a:solidFill>
              </a:rPr>
              <a:t>11</a:t>
            </a:r>
            <a:r>
              <a:rPr lang="es-PE" cap="small" dirty="0">
                <a:solidFill>
                  <a:schemeClr val="tx1"/>
                </a:solidFill>
              </a:rPr>
              <a:t>: </a:t>
            </a:r>
            <a:r>
              <a:rPr lang="es-PE" b="1" cap="small" dirty="0" smtClean="0">
                <a:solidFill>
                  <a:schemeClr val="tx1"/>
                </a:solidFill>
              </a:rPr>
              <a:t>Delito de omitir comunicar </a:t>
            </a:r>
            <a:r>
              <a:rPr lang="es-PE" b="1" cap="small" dirty="0">
                <a:solidFill>
                  <a:schemeClr val="tx1"/>
                </a:solidFill>
              </a:rPr>
              <a:t>operaciones sospechosas</a:t>
            </a:r>
            <a:r>
              <a:rPr lang="es-PE" cap="small" dirty="0" smtClean="0">
                <a:solidFill>
                  <a:schemeClr val="tx1"/>
                </a:solidFill>
              </a:rPr>
              <a:t>.</a:t>
            </a:r>
            <a:endParaRPr lang="es-PE" b="1" dirty="0">
              <a:solidFill>
                <a:schemeClr val="tx1"/>
              </a:solidFill>
            </a:endParaRPr>
          </a:p>
          <a:p>
            <a:pPr algn="just"/>
            <a:r>
              <a:rPr lang="es-PE" u="sng" cap="small" dirty="0" smtClean="0">
                <a:solidFill>
                  <a:schemeClr val="tx1"/>
                </a:solidFill>
              </a:rPr>
              <a:t>Tema 12</a:t>
            </a:r>
            <a:r>
              <a:rPr lang="es-PE" cap="small" dirty="0" smtClean="0">
                <a:solidFill>
                  <a:schemeClr val="tx1"/>
                </a:solidFill>
              </a:rPr>
              <a:t>: </a:t>
            </a:r>
            <a:r>
              <a:rPr lang="es-PE" b="1" cap="small" dirty="0" smtClean="0">
                <a:solidFill>
                  <a:schemeClr val="tx1"/>
                </a:solidFill>
              </a:rPr>
              <a:t>Delito </a:t>
            </a:r>
            <a:r>
              <a:rPr lang="es-PE" b="1" cap="small" dirty="0">
                <a:solidFill>
                  <a:schemeClr val="tx1"/>
                </a:solidFill>
              </a:rPr>
              <a:t>de </a:t>
            </a:r>
            <a:r>
              <a:rPr lang="es-PE" b="1" cap="small" dirty="0" err="1">
                <a:solidFill>
                  <a:schemeClr val="tx1"/>
                </a:solidFill>
              </a:rPr>
              <a:t>rehusamiento</a:t>
            </a:r>
            <a:r>
              <a:rPr lang="es-PE" b="1" cap="small" dirty="0">
                <a:solidFill>
                  <a:schemeClr val="tx1"/>
                </a:solidFill>
              </a:rPr>
              <a:t>, falsedad o </a:t>
            </a:r>
            <a:r>
              <a:rPr lang="es-PE" b="1" cap="small" dirty="0" smtClean="0">
                <a:solidFill>
                  <a:schemeClr val="tx1"/>
                </a:solidFill>
              </a:rPr>
              <a:t>retraso </a:t>
            </a:r>
            <a:r>
              <a:rPr lang="es-PE" b="1" cap="small" dirty="0">
                <a:solidFill>
                  <a:schemeClr val="tx1"/>
                </a:solidFill>
              </a:rPr>
              <a:t>en el suministro de información requerida en el marco de investigaciones o juicios por lavado de activos</a:t>
            </a:r>
            <a:r>
              <a:rPr lang="es-PE" cap="small" dirty="0" smtClean="0">
                <a:solidFill>
                  <a:schemeClr val="tx1"/>
                </a:solidFill>
              </a:rPr>
              <a:t>.</a:t>
            </a:r>
            <a:endParaRPr lang="es-PE" dirty="0">
              <a:solidFill>
                <a:schemeClr val="tx1"/>
              </a:solidFill>
            </a:endParaRPr>
          </a:p>
          <a:p>
            <a:pPr algn="just"/>
            <a:endParaRPr lang="es-PE" b="1" dirty="0" smtClean="0">
              <a:solidFill>
                <a:schemeClr val="tx1"/>
              </a:solidFill>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2316" y="106390"/>
            <a:ext cx="965429" cy="965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600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8625" y="1428751"/>
            <a:ext cx="8362950" cy="5181600"/>
          </a:xfrm>
          <a:solidFill>
            <a:schemeClr val="bg1"/>
          </a:solidFill>
        </p:spPr>
        <p:txBody>
          <a:bodyPr>
            <a:noAutofit/>
          </a:bodyPr>
          <a:lstStyle/>
          <a:p>
            <a:pPr algn="just"/>
            <a:r>
              <a:rPr lang="es-PE" sz="2400" dirty="0"/>
              <a:t>En el </a:t>
            </a:r>
            <a:r>
              <a:rPr lang="de-CH" sz="2400" b="1" dirty="0"/>
              <a:t>Acuerdo Plenario Nº 3-2010 </a:t>
            </a:r>
            <a:r>
              <a:rPr lang="de-CH" sz="2400" dirty="0"/>
              <a:t>(del </a:t>
            </a:r>
            <a:r>
              <a:rPr lang="de-CH" sz="2400" dirty="0" smtClean="0"/>
              <a:t>17/Nov/2010, FJ 14), la Corte Suprema sostuvo que:</a:t>
            </a:r>
          </a:p>
          <a:p>
            <a:pPr marL="714375" indent="-352425" algn="just">
              <a:buFont typeface="Wingdings" panose="05000000000000000000" pitchFamily="2" charset="2"/>
              <a:buChar char="Ø"/>
              <a:tabLst>
                <a:tab pos="714375" algn="l"/>
              </a:tabLst>
            </a:pPr>
            <a:r>
              <a:rPr lang="es-PE" sz="2400" i="1" dirty="0" smtClean="0"/>
              <a:t>“El lavado de activos involucra el </a:t>
            </a:r>
            <a:r>
              <a:rPr lang="es-PE" sz="2400" b="1" i="1" dirty="0"/>
              <a:t>tránsito por tres etapas sucesivas conocidas como </a:t>
            </a:r>
            <a:r>
              <a:rPr lang="es-PE" sz="2400" b="1" i="1" u="sng" dirty="0"/>
              <a:t>colocación</a:t>
            </a:r>
            <a:r>
              <a:rPr lang="es-PE" sz="2400" b="1" i="1" dirty="0"/>
              <a:t>, </a:t>
            </a:r>
            <a:r>
              <a:rPr lang="es-PE" sz="2400" b="1" i="1" u="sng" dirty="0"/>
              <a:t>intercalación</a:t>
            </a:r>
            <a:r>
              <a:rPr lang="es-PE" sz="2400" b="1" i="1" dirty="0"/>
              <a:t> e </a:t>
            </a:r>
            <a:r>
              <a:rPr lang="es-PE" sz="2400" b="1" i="1" u="sng" dirty="0"/>
              <a:t>integración</a:t>
            </a:r>
            <a:r>
              <a:rPr lang="es-PE" sz="2400" i="1" dirty="0"/>
              <a:t>”. </a:t>
            </a:r>
            <a:endParaRPr lang="es-PE" sz="2400" i="1" dirty="0" smtClean="0"/>
          </a:p>
          <a:p>
            <a:pPr algn="just"/>
            <a:r>
              <a:rPr lang="es-PE" sz="2400" dirty="0" smtClean="0"/>
              <a:t>De modo similar, </a:t>
            </a:r>
            <a:r>
              <a:rPr lang="es-PE" sz="2400" dirty="0"/>
              <a:t>el Tribunal Supremo </a:t>
            </a:r>
            <a:r>
              <a:rPr lang="es-PE" sz="2400" dirty="0" smtClean="0"/>
              <a:t>español (</a:t>
            </a:r>
            <a:r>
              <a:rPr lang="es-PE" sz="2400" b="1" dirty="0" smtClean="0"/>
              <a:t>STS 156/2011</a:t>
            </a:r>
            <a:r>
              <a:rPr lang="es-PE" sz="2400" dirty="0" smtClean="0"/>
              <a:t>, del </a:t>
            </a:r>
            <a:r>
              <a:rPr lang="es-PE" sz="2400" dirty="0"/>
              <a:t>21/Mar/2011),</a:t>
            </a:r>
            <a:r>
              <a:rPr lang="es-PE" sz="2400" i="1" dirty="0"/>
              <a:t> </a:t>
            </a:r>
            <a:r>
              <a:rPr lang="es-PE" sz="2400" dirty="0" smtClean="0"/>
              <a:t>señaló</a:t>
            </a:r>
            <a:r>
              <a:rPr lang="es-PE" sz="2400" i="1" dirty="0" smtClean="0"/>
              <a:t> </a:t>
            </a:r>
            <a:r>
              <a:rPr lang="es-PE" sz="2400" dirty="0" smtClean="0"/>
              <a:t>que</a:t>
            </a:r>
            <a:r>
              <a:rPr lang="es-PE" sz="2400" i="1" dirty="0"/>
              <a:t>:</a:t>
            </a:r>
            <a:endParaRPr lang="es-PE" sz="2400" i="1" dirty="0" smtClean="0"/>
          </a:p>
          <a:p>
            <a:pPr marL="714375" indent="-352425" algn="just">
              <a:buFont typeface="Wingdings" panose="05000000000000000000" pitchFamily="2" charset="2"/>
              <a:buChar char="Ø"/>
              <a:tabLst>
                <a:tab pos="714375" algn="l"/>
              </a:tabLst>
            </a:pPr>
            <a:r>
              <a:rPr lang="es-PE" sz="2400" i="1" dirty="0" smtClean="0"/>
              <a:t>“El blanqueo </a:t>
            </a:r>
            <a:r>
              <a:rPr lang="es-PE" sz="2400" i="1" dirty="0"/>
              <a:t>de capitales se vertebra en tres fases sucesivas y enlazadas. La primera fase está constituida por la </a:t>
            </a:r>
            <a:r>
              <a:rPr lang="es-PE" sz="2400" b="1" i="1" u="sng" dirty="0"/>
              <a:t>colocación</a:t>
            </a:r>
            <a:r>
              <a:rPr lang="es-PE" sz="2400" i="1" dirty="0"/>
              <a:t> de los capitales en el mercado. La segunda consiste en una técnica de </a:t>
            </a:r>
            <a:r>
              <a:rPr lang="es-PE" sz="2400" b="1" i="1" u="sng" dirty="0"/>
              <a:t>distracción para disimular</a:t>
            </a:r>
            <a:r>
              <a:rPr lang="es-PE" sz="2400" i="1" dirty="0"/>
              <a:t> su origen delictivo. La tercera es la </a:t>
            </a:r>
            <a:r>
              <a:rPr lang="es-PE" sz="2400" b="1" i="1" u="sng" dirty="0"/>
              <a:t>reintegración</a:t>
            </a:r>
            <a:r>
              <a:rPr lang="es-PE" sz="2400" i="1" dirty="0"/>
              <a:t> </a:t>
            </a:r>
            <a:r>
              <a:rPr lang="es-PE" sz="2400" b="1" i="1" dirty="0"/>
              <a:t>en virtud de la cual el dinero, ya blanqueado vuelve a su titular</a:t>
            </a:r>
            <a:r>
              <a:rPr lang="es-PE" sz="2400" i="1" dirty="0" smtClean="0"/>
              <a:t>”.</a:t>
            </a:r>
            <a:endParaRPr lang="es-PE" sz="24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35973"/>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a:t>
            </a:r>
          </a:p>
          <a:p>
            <a:pPr algn="ctr">
              <a:lnSpc>
                <a:spcPts val="2500"/>
              </a:lnSpc>
            </a:pPr>
            <a:r>
              <a:rPr lang="es-PE" sz="2600" b="1" cap="small" dirty="0" smtClean="0">
                <a:latin typeface="Arial Narrow" panose="020B0606020202030204" pitchFamily="34" charset="0"/>
              </a:rPr>
              <a:t>     clasificación trifásica del GAFI</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712502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0500" y="1428751"/>
            <a:ext cx="8601075" cy="5267324"/>
          </a:xfrm>
          <a:solidFill>
            <a:schemeClr val="bg1"/>
          </a:solidFill>
        </p:spPr>
        <p:txBody>
          <a:bodyPr>
            <a:noAutofit/>
          </a:bodyPr>
          <a:lstStyle/>
          <a:p>
            <a:pPr algn="just"/>
            <a:r>
              <a:rPr lang="es-PE" sz="2400" b="1" u="sng" dirty="0" smtClean="0"/>
              <a:t>COLOCACIÓN</a:t>
            </a:r>
            <a:r>
              <a:rPr lang="de-CH" sz="2400" b="1" dirty="0" smtClean="0"/>
              <a:t>:</a:t>
            </a:r>
          </a:p>
          <a:p>
            <a:pPr marL="714375" indent="-352425" algn="just">
              <a:buFont typeface="Wingdings" panose="05000000000000000000" pitchFamily="2" charset="2"/>
              <a:buChar char="Ø"/>
              <a:tabLst>
                <a:tab pos="714375" algn="l"/>
              </a:tabLst>
            </a:pPr>
            <a:r>
              <a:rPr lang="es-PE" sz="2400" dirty="0" smtClean="0"/>
              <a:t>Dado </a:t>
            </a:r>
            <a:r>
              <a:rPr lang="es-PE" sz="2400" dirty="0"/>
              <a:t>que la acumulación de riquezas obtenidas delictivamente puede llamar la </a:t>
            </a:r>
            <a:r>
              <a:rPr lang="es-PE" sz="2400" dirty="0" smtClean="0"/>
              <a:t>atención </a:t>
            </a:r>
            <a:r>
              <a:rPr lang="es-PE" sz="2400" dirty="0"/>
              <a:t>en relación con su ilícita procedencia, el lavador busca desprenderse materialmente de importantes sumas de </a:t>
            </a:r>
            <a:r>
              <a:rPr lang="es-PE" sz="2400" dirty="0" smtClean="0"/>
              <a:t>dinero </a:t>
            </a:r>
            <a:r>
              <a:rPr lang="es-PE" sz="2400" dirty="0"/>
              <a:t>sin tener aún por objeto ocultar la identidad de los </a:t>
            </a:r>
            <a:r>
              <a:rPr lang="es-PE" sz="2400" dirty="0" smtClean="0"/>
              <a:t>titulares.</a:t>
            </a:r>
          </a:p>
          <a:p>
            <a:pPr marL="714375" indent="-352425" algn="just">
              <a:buFont typeface="Wingdings" panose="05000000000000000000" pitchFamily="2" charset="2"/>
              <a:buChar char="Ø"/>
              <a:tabLst>
                <a:tab pos="714375" algn="l"/>
              </a:tabLst>
            </a:pPr>
            <a:r>
              <a:rPr lang="es-PE" sz="2400" dirty="0"/>
              <a:t>Esta </a:t>
            </a:r>
            <a:r>
              <a:rPr lang="es-PE" sz="2400" dirty="0" smtClean="0"/>
              <a:t>etapa </a:t>
            </a:r>
            <a:r>
              <a:rPr lang="es-PE" sz="2400" dirty="0"/>
              <a:t>está constituida por la colocación de grandes cantidades de dinero en metálico a través de establecimientos financieros nacionales, o el traslado de dinero al </a:t>
            </a:r>
            <a:r>
              <a:rPr lang="es-PE" sz="2400" dirty="0" smtClean="0"/>
              <a:t>extranjero (principalmente </a:t>
            </a:r>
            <a:r>
              <a:rPr lang="es-PE" sz="2400" dirty="0"/>
              <a:t>a los denominados “paraísos fiscales” o centros financieros </a:t>
            </a:r>
            <a:r>
              <a:rPr lang="es-PE" sz="2400" i="1" dirty="0"/>
              <a:t>off </a:t>
            </a:r>
            <a:r>
              <a:rPr lang="es-PE" sz="2400" i="1" dirty="0" smtClean="0"/>
              <a:t>shore</a:t>
            </a:r>
            <a:r>
              <a:rPr lang="es-PE" sz="2400" dirty="0" smtClean="0"/>
              <a:t>).</a:t>
            </a:r>
          </a:p>
          <a:p>
            <a:pPr marL="714375" indent="-352425" algn="just">
              <a:buFont typeface="Wingdings" panose="05000000000000000000" pitchFamily="2" charset="2"/>
              <a:buChar char="Ø"/>
              <a:tabLst>
                <a:tab pos="714375" algn="l"/>
              </a:tabLst>
            </a:pPr>
            <a:r>
              <a:rPr lang="es-PE" sz="2400" dirty="0" smtClean="0"/>
              <a:t>En las </a:t>
            </a:r>
            <a:r>
              <a:rPr lang="es-PE" sz="2400" dirty="0"/>
              <a:t>instituciones financieras </a:t>
            </a:r>
            <a:r>
              <a:rPr lang="es-PE" sz="2400" dirty="0" smtClean="0"/>
              <a:t>tradicionales </a:t>
            </a:r>
            <a:r>
              <a:rPr lang="es-PE" sz="2400" dirty="0"/>
              <a:t>se adquieren </a:t>
            </a:r>
            <a:r>
              <a:rPr lang="es-PE" sz="2400" dirty="0" err="1" smtClean="0"/>
              <a:t>instru-mentos</a:t>
            </a:r>
            <a:r>
              <a:rPr lang="es-PE" sz="2400" dirty="0" smtClean="0"/>
              <a:t> </a:t>
            </a:r>
            <a:r>
              <a:rPr lang="es-PE" sz="2400" dirty="0"/>
              <a:t>financieros con el dinero de origen delictivo o se lo deposita en forma </a:t>
            </a:r>
            <a:r>
              <a:rPr lang="es-PE" sz="2400" dirty="0" smtClean="0"/>
              <a:t>fraccionada, de </a:t>
            </a:r>
            <a:r>
              <a:rPr lang="es-PE" sz="2400" dirty="0"/>
              <a:t>modo que </a:t>
            </a:r>
            <a:r>
              <a:rPr lang="es-PE" sz="2400" b="1" dirty="0"/>
              <a:t>no genere la obligación a la institución bancaria de reportarla como </a:t>
            </a:r>
            <a:r>
              <a:rPr lang="es-PE" sz="2400" b="1" dirty="0" smtClean="0"/>
              <a:t>sospechosa </a:t>
            </a:r>
            <a:r>
              <a:rPr lang="es-PE" sz="2400" dirty="0" smtClean="0"/>
              <a:t>(se </a:t>
            </a:r>
            <a:r>
              <a:rPr lang="es-PE" sz="2400" dirty="0"/>
              <a:t>busca evadir las obligaciones de control o comunicación a través de la técnica coloquialmente denominada como </a:t>
            </a:r>
            <a:r>
              <a:rPr lang="es-PE" sz="2400" dirty="0" err="1" smtClean="0"/>
              <a:t>pitufeo</a:t>
            </a:r>
            <a:r>
              <a:rPr lang="es-PE" sz="2400"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clasificación trifásica del GAFI (colocación, </a:t>
            </a:r>
            <a:r>
              <a:rPr lang="es-PE" sz="2600" b="1" cap="small" dirty="0" err="1" smtClean="0">
                <a:latin typeface="Arial Narrow" panose="020B0606020202030204" pitchFamily="34" charset="0"/>
              </a:rPr>
              <a:t>ensombrecimiento</a:t>
            </a:r>
            <a:r>
              <a:rPr lang="es-PE" sz="2600" b="1" cap="small" dirty="0" smtClean="0">
                <a:latin typeface="Arial Narrow" panose="020B0606020202030204" pitchFamily="34" charset="0"/>
              </a:rPr>
              <a:t> y reintegración)</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966454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0500" y="1381125"/>
            <a:ext cx="8601075" cy="5314950"/>
          </a:xfrm>
          <a:solidFill>
            <a:schemeClr val="bg1"/>
          </a:solidFill>
        </p:spPr>
        <p:txBody>
          <a:bodyPr>
            <a:noAutofit/>
          </a:bodyPr>
          <a:lstStyle/>
          <a:p>
            <a:pPr algn="just"/>
            <a:r>
              <a:rPr lang="es-PE" sz="2400" b="1" u="sng" dirty="0" smtClean="0"/>
              <a:t>ENSOMBRECIMIENTO</a:t>
            </a:r>
            <a:r>
              <a:rPr lang="de-CH" sz="2400" b="1" dirty="0" smtClean="0"/>
              <a:t>:</a:t>
            </a:r>
          </a:p>
          <a:p>
            <a:pPr marL="714375" indent="-352425" algn="just">
              <a:buFont typeface="Wingdings" panose="05000000000000000000" pitchFamily="2" charset="2"/>
              <a:buChar char="Ø"/>
              <a:tabLst>
                <a:tab pos="714375" algn="l"/>
              </a:tabLst>
            </a:pPr>
            <a:r>
              <a:rPr lang="es-PE" sz="2400" dirty="0" smtClean="0"/>
              <a:t>Una vez </a:t>
            </a:r>
            <a:r>
              <a:rPr lang="es-PE" sz="2400" dirty="0"/>
              <a:t>que los capitales han sido convertidos en instrumentos o bienes que permitan su fácil manejo (colocación), se oculta o separa su origen delictivo mediante la realización de numerosas transacciones financieras o </a:t>
            </a:r>
            <a:r>
              <a:rPr lang="es-PE" sz="2400" dirty="0" smtClean="0"/>
              <a:t>similares. </a:t>
            </a:r>
          </a:p>
          <a:p>
            <a:pPr marL="714375" indent="-352425" algn="just">
              <a:buFont typeface="Wingdings" panose="05000000000000000000" pitchFamily="2" charset="2"/>
              <a:buChar char="Ø"/>
              <a:tabLst>
                <a:tab pos="714375" algn="l"/>
              </a:tabLst>
            </a:pPr>
            <a:r>
              <a:rPr lang="es-PE" sz="2400" dirty="0" smtClean="0"/>
              <a:t>Es preciso hacer </a:t>
            </a:r>
            <a:r>
              <a:rPr lang="es-PE" sz="2400" dirty="0"/>
              <a:t>desaparecer el vínculo existente entre el delincuente y el bien procedente de su actuar delictuoso, razón por la cual es usual el recurso a la </a:t>
            </a:r>
            <a:r>
              <a:rPr lang="es-PE" sz="2400" b="1" dirty="0"/>
              <a:t>superposición y combinación de complicadas operaciones financieras </a:t>
            </a:r>
            <a:r>
              <a:rPr lang="es-PE" sz="2400" dirty="0"/>
              <a:t>que tratan de dificultar el origen de los </a:t>
            </a:r>
            <a:r>
              <a:rPr lang="es-PE" sz="2400" dirty="0" smtClean="0"/>
              <a:t>activos. </a:t>
            </a:r>
          </a:p>
          <a:p>
            <a:pPr marL="714375" indent="-352425" algn="just">
              <a:buFont typeface="Wingdings" panose="05000000000000000000" pitchFamily="2" charset="2"/>
              <a:buChar char="Ø"/>
              <a:tabLst>
                <a:tab pos="714375" algn="l"/>
              </a:tabLst>
            </a:pPr>
            <a:r>
              <a:rPr lang="es-PE" sz="2400" dirty="0" smtClean="0"/>
              <a:t>Luego de </a:t>
            </a:r>
            <a:r>
              <a:rPr lang="es-PE" sz="2400" dirty="0"/>
              <a:t>haber colocado los bienes en establecimientos financieros, el lavador buscará dificultar la detección de su origen delictivo mediante la </a:t>
            </a:r>
            <a:r>
              <a:rPr lang="es-PE" sz="2400" b="1" dirty="0"/>
              <a:t>realización de múltiples transacciones </a:t>
            </a:r>
            <a:r>
              <a:rPr lang="es-PE" sz="2400" dirty="0"/>
              <a:t>que, al igual que capas, se irán acumulando unas sobre otras “ensombreciendo” </a:t>
            </a:r>
            <a:r>
              <a:rPr lang="es-PE" sz="2400" dirty="0" smtClean="0"/>
              <a:t>el </a:t>
            </a:r>
            <a:r>
              <a:rPr lang="es-PE" sz="2400" dirty="0"/>
              <a:t>descubrimiento de su </a:t>
            </a:r>
            <a:r>
              <a:rPr lang="es-PE" sz="2400" dirty="0" smtClean="0"/>
              <a:t>origen.</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clasificación trifásica del GAFI (colocación, </a:t>
            </a:r>
            <a:r>
              <a:rPr lang="es-PE" sz="2600" b="1" cap="small" dirty="0" err="1" smtClean="0">
                <a:latin typeface="Arial Narrow" panose="020B0606020202030204" pitchFamily="34" charset="0"/>
              </a:rPr>
              <a:t>ensombrecimiento</a:t>
            </a:r>
            <a:r>
              <a:rPr lang="es-PE" sz="2600" b="1" cap="small" dirty="0" smtClean="0">
                <a:latin typeface="Arial Narrow" panose="020B0606020202030204" pitchFamily="34" charset="0"/>
              </a:rPr>
              <a:t> y reintegración)</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394704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0500" y="1381125"/>
            <a:ext cx="8601075" cy="5314950"/>
          </a:xfrm>
          <a:solidFill>
            <a:schemeClr val="bg1"/>
          </a:solidFill>
        </p:spPr>
        <p:txBody>
          <a:bodyPr>
            <a:noAutofit/>
          </a:bodyPr>
          <a:lstStyle/>
          <a:p>
            <a:pPr algn="just"/>
            <a:r>
              <a:rPr lang="es-PE" sz="2400" b="1" u="sng" dirty="0" smtClean="0"/>
              <a:t>REINTEGRACIÓN</a:t>
            </a:r>
            <a:r>
              <a:rPr lang="de-CH" sz="2400" b="1" dirty="0" smtClean="0"/>
              <a:t>:</a:t>
            </a:r>
          </a:p>
          <a:p>
            <a:pPr marL="714375" indent="-352425" algn="just">
              <a:buFont typeface="Wingdings" panose="05000000000000000000" pitchFamily="2" charset="2"/>
              <a:buChar char="Ø"/>
              <a:tabLst>
                <a:tab pos="714375" algn="l"/>
              </a:tabLst>
            </a:pPr>
            <a:r>
              <a:rPr lang="es-PE" sz="2400" dirty="0" smtClean="0"/>
              <a:t>Consiste en </a:t>
            </a:r>
            <a:r>
              <a:rPr lang="es-PE" sz="2400" b="1" dirty="0"/>
              <a:t>introducir los bienes de origen delictivo a la economía legal sin levantar sospechas sobre su fuente criminal</a:t>
            </a:r>
            <a:r>
              <a:rPr lang="es-PE" sz="2400" dirty="0"/>
              <a:t>, otorgándoles a su origen una apariencia de haber sido obtenido de forma legítima</a:t>
            </a:r>
            <a:r>
              <a:rPr lang="es-PE" sz="2400" dirty="0" smtClean="0"/>
              <a:t>.</a:t>
            </a:r>
          </a:p>
          <a:p>
            <a:pPr marL="714375" indent="-352425" algn="just">
              <a:buFont typeface="Wingdings" panose="05000000000000000000" pitchFamily="2" charset="2"/>
              <a:buChar char="Ø"/>
              <a:tabLst>
                <a:tab pos="714375" algn="l"/>
              </a:tabLst>
            </a:pPr>
            <a:r>
              <a:rPr lang="es-PE" sz="2400" dirty="0" smtClean="0"/>
              <a:t>Los sistemas </a:t>
            </a:r>
            <a:r>
              <a:rPr lang="es-PE" sz="2400" dirty="0"/>
              <a:t>de integración introducen los activos ya lavados en la economía, de manera que </a:t>
            </a:r>
            <a:r>
              <a:rPr lang="es-PE" sz="2400" b="1" dirty="0"/>
              <a:t>aparecen como inversiones normales, créditos o reinversiones de ahorros</a:t>
            </a:r>
            <a:r>
              <a:rPr lang="es-PE" sz="2400" dirty="0"/>
              <a:t>. </a:t>
            </a:r>
            <a:r>
              <a:rPr lang="es-PE" sz="2400" u="sng" dirty="0"/>
              <a:t>La detección de la fuente delictiva de los </a:t>
            </a:r>
            <a:r>
              <a:rPr lang="es-PE" sz="2400" u="sng" dirty="0" smtClean="0"/>
              <a:t>activos resulta </a:t>
            </a:r>
            <a:r>
              <a:rPr lang="es-PE" sz="2400" u="sng" dirty="0"/>
              <a:t>por demás difícil en esta fase, si previamente no lo ha sido en las fases de colocación o </a:t>
            </a:r>
            <a:r>
              <a:rPr lang="es-PE" sz="2400" u="sng" dirty="0" err="1" smtClean="0"/>
              <a:t>ensombrecimiento</a:t>
            </a:r>
            <a:r>
              <a:rPr lang="es-PE" sz="2400" dirty="0" smtClean="0"/>
              <a:t>.</a:t>
            </a:r>
          </a:p>
          <a:p>
            <a:pPr marL="714375" indent="-352425" algn="just">
              <a:buFont typeface="Wingdings" panose="05000000000000000000" pitchFamily="2" charset="2"/>
              <a:buChar char="Ø"/>
              <a:tabLst>
                <a:tab pos="714375" algn="l"/>
              </a:tabLst>
            </a:pPr>
            <a:r>
              <a:rPr lang="es-PE" sz="2400" dirty="0" smtClean="0"/>
              <a:t>Suele sostenerse que en esta fase </a:t>
            </a:r>
            <a:r>
              <a:rPr lang="es-PE" sz="2400" b="1" dirty="0" smtClean="0"/>
              <a:t>se produce el denominado “retorno” o “cierre del circuito” de lavado</a:t>
            </a:r>
            <a:r>
              <a:rPr lang="es-PE" sz="2400" dirty="0" smtClean="0"/>
              <a:t>. De manera que los activos de origen delictivo </a:t>
            </a:r>
            <a:r>
              <a:rPr lang="es-PE" sz="2400" b="1" dirty="0" smtClean="0"/>
              <a:t>retornan a su beneficiario final</a:t>
            </a:r>
            <a:r>
              <a:rPr lang="es-PE" sz="2400"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clasificación trifásica del GAFI (colocación, </a:t>
            </a:r>
            <a:r>
              <a:rPr lang="es-PE" sz="2600" b="1" cap="small" dirty="0" err="1" smtClean="0">
                <a:latin typeface="Arial Narrow" panose="020B0606020202030204" pitchFamily="34" charset="0"/>
              </a:rPr>
              <a:t>ensombrecimiento</a:t>
            </a:r>
            <a:r>
              <a:rPr lang="es-PE" sz="2600" b="1" cap="small" dirty="0" smtClean="0">
                <a:latin typeface="Arial Narrow" panose="020B0606020202030204" pitchFamily="34" charset="0"/>
              </a:rPr>
              <a:t> y reintegración)</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2816788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250" y="335973"/>
            <a:ext cx="7504567" cy="1092777"/>
          </a:xfrm>
        </p:spPr>
        <p:txBody>
          <a:bodyPr>
            <a:noAutofit/>
          </a:bodyPr>
          <a:lstStyle/>
          <a:p>
            <a:pPr algn="ctr">
              <a:lnSpc>
                <a:spcPts val="2500"/>
              </a:lnSpc>
            </a:pPr>
            <a:r>
              <a:rPr lang="es-PE" sz="2600" cap="small" dirty="0" smtClean="0">
                <a:latin typeface="Arial Narrow" panose="020B0606020202030204" pitchFamily="34" charset="0"/>
              </a:rPr>
              <a:t>II.2) </a:t>
            </a:r>
            <a:r>
              <a:rPr lang="es-PE" sz="2600" b="1" cap="small" dirty="0" smtClean="0">
                <a:latin typeface="Arial Narrow" panose="020B0606020202030204" pitchFamily="34" charset="0"/>
              </a:rPr>
              <a:t>Concepto “operativo o criminológico”: El lavado de activos como proceso de retorno o de circuito cerrado</a:t>
            </a:r>
            <a:endParaRPr lang="es-PE" sz="2600" cap="small" dirty="0">
              <a:latin typeface="Arial Narrow" panose="020B0606020202030204" pitchFamily="34" charset="0"/>
            </a:endParaRPr>
          </a:p>
        </p:txBody>
      </p:sp>
      <p:sp>
        <p:nvSpPr>
          <p:cNvPr id="3" name="Marcador de contenido 2"/>
          <p:cNvSpPr>
            <a:spLocks noGrp="1"/>
          </p:cNvSpPr>
          <p:nvPr>
            <p:ph idx="1"/>
          </p:nvPr>
        </p:nvSpPr>
        <p:spPr>
          <a:xfrm>
            <a:off x="419101" y="1657349"/>
            <a:ext cx="8086724" cy="5038726"/>
          </a:xfrm>
          <a:solidFill>
            <a:schemeClr val="bg1"/>
          </a:solidFill>
        </p:spPr>
        <p:txBody>
          <a:bodyPr>
            <a:noAutofit/>
          </a:bodyPr>
          <a:lstStyle/>
          <a:p>
            <a:pPr marL="0" indent="0" algn="just">
              <a:buNone/>
            </a:pPr>
            <a:endParaRPr lang="es-PE" sz="2300" dirty="0" smtClean="0"/>
          </a:p>
          <a:p>
            <a:pPr algn="just"/>
            <a:endParaRPr lang="es-PE" sz="2300" i="1" dirty="0" smtClean="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marmolblum.files.wordpress.com/2016/07/imagen-etapas-del-lavado-de-activos.jpg?w=4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538" y="1849248"/>
            <a:ext cx="6398935" cy="47992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685800" y="6143625"/>
            <a:ext cx="7199768" cy="504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516550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0975" y="1657349"/>
            <a:ext cx="8777720" cy="5038726"/>
          </a:xfrm>
          <a:solidFill>
            <a:schemeClr val="bg1"/>
          </a:solidFill>
        </p:spPr>
        <p:txBody>
          <a:bodyPr>
            <a:noAutofit/>
          </a:bodyPr>
          <a:lstStyle/>
          <a:p>
            <a:pPr algn="just"/>
            <a:r>
              <a:rPr lang="es-PE" sz="2300" dirty="0" smtClean="0"/>
              <a:t>La </a:t>
            </a:r>
            <a:r>
              <a:rPr lang="es-PE" sz="2300" b="1" dirty="0"/>
              <a:t>conceptualización criminológica permite identificar los aspectos medulares y fases que, comúnmente, se emplean en un proceso de reciclaje</a:t>
            </a:r>
            <a:r>
              <a:rPr lang="es-PE" sz="2300" dirty="0"/>
              <a:t>. Esto es, que se logre, mediante operaciones comerciales diversas, que los activos de origen delictivo retornen al tráfico económico legal con apariencia de tener fuente lícita. </a:t>
            </a:r>
            <a:endParaRPr lang="es-PE" sz="2300" dirty="0" smtClean="0"/>
          </a:p>
          <a:p>
            <a:pPr algn="just"/>
            <a:r>
              <a:rPr lang="es-PE" sz="2300" dirty="0" smtClean="0"/>
              <a:t>Sin </a:t>
            </a:r>
            <a:r>
              <a:rPr lang="es-PE" sz="2300" dirty="0"/>
              <a:t>embargo, </a:t>
            </a:r>
            <a:r>
              <a:rPr lang="es-PE" sz="2300" b="1" dirty="0"/>
              <a:t>esta representación acabada de un proceso de lavado </a:t>
            </a:r>
            <a:r>
              <a:rPr lang="es-PE" sz="2300" dirty="0"/>
              <a:t>–con fundamento en dicho retorno– </a:t>
            </a:r>
            <a:r>
              <a:rPr lang="es-PE" sz="2300" b="1" u="sng" dirty="0"/>
              <a:t>no debe generar el error de desconocer la relevancia punitiva de las etapas previas</a:t>
            </a:r>
            <a:r>
              <a:rPr lang="es-PE" sz="2300" dirty="0"/>
              <a:t>. Por lo tanto, la reintegración de los activos al circuito económico, si bien constituye tanto la esencia misma como la etapa consumada de un proceso de reciclaje, </a:t>
            </a:r>
            <a:r>
              <a:rPr lang="es-PE" sz="2300" b="1" u="sng" dirty="0"/>
              <a:t>no excluye sin embargo que fases anteriores a ésta puedan ser jurídico penalmente </a:t>
            </a:r>
            <a:r>
              <a:rPr lang="es-PE" sz="2300" b="1" u="sng" dirty="0" err="1"/>
              <a:t>disvaliosas</a:t>
            </a:r>
            <a:r>
              <a:rPr lang="es-PE" sz="2300" dirty="0"/>
              <a:t>. </a:t>
            </a:r>
            <a:endParaRPr lang="es-PE" sz="2300" dirty="0" smtClean="0"/>
          </a:p>
          <a:p>
            <a:pPr algn="just"/>
            <a:r>
              <a:rPr lang="es-PE" sz="2300" dirty="0" smtClean="0"/>
              <a:t>En </a:t>
            </a:r>
            <a:r>
              <a:rPr lang="es-PE" sz="2300" dirty="0"/>
              <a:t>consecuencia, </a:t>
            </a:r>
            <a:r>
              <a:rPr lang="es-PE" sz="2300" b="1" u="sng" dirty="0" smtClean="0"/>
              <a:t>PARA DEFINIR PENALMENTE EL LAVADO DE ACTIVOS, DEBE ANALIZARSE CADA TIPO DELICTIVO QUE CONSTITUYA AUTÓNOMAMENTE UN ACTO REPRIMIBLE DE LAVADO</a:t>
            </a:r>
            <a:r>
              <a:rPr lang="es-PE" sz="2300" dirty="0" smtClean="0"/>
              <a:t>. </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35973"/>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II.3) </a:t>
            </a:r>
            <a:r>
              <a:rPr lang="es-PE" sz="2600" b="1" cap="small" dirty="0" smtClean="0">
                <a:latin typeface="Arial Narrow" panose="020B0606020202030204" pitchFamily="34" charset="0"/>
              </a:rPr>
              <a:t>Concepto jurídico penal de lavado de activos: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autonomía típica del delito de lavado en</a:t>
            </a:r>
          </a:p>
          <a:p>
            <a:pPr algn="ctr">
              <a:lnSpc>
                <a:spcPts val="2500"/>
              </a:lnSpc>
            </a:pPr>
            <a:r>
              <a:rPr lang="es-PE" sz="2600" cap="small" dirty="0" smtClean="0">
                <a:latin typeface="Arial Narrow" panose="020B0606020202030204" pitchFamily="34" charset="0"/>
              </a:rPr>
              <a:t>15 formas de realización</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4106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1608" y="1552353"/>
            <a:ext cx="8777720" cy="5143722"/>
          </a:xfrm>
          <a:solidFill>
            <a:schemeClr val="bg1"/>
          </a:solidFill>
        </p:spPr>
        <p:txBody>
          <a:bodyPr>
            <a:noAutofit/>
          </a:bodyPr>
          <a:lstStyle/>
          <a:p>
            <a:pPr algn="just"/>
            <a:r>
              <a:rPr lang="es-PE" sz="2300" dirty="0" smtClean="0"/>
              <a:t>Al </a:t>
            </a:r>
            <a:r>
              <a:rPr lang="es-PE" sz="2300" dirty="0"/>
              <a:t>respecto, el </a:t>
            </a:r>
            <a:r>
              <a:rPr lang="es-PE" sz="2300" b="1" dirty="0" smtClean="0"/>
              <a:t>AP 7-2011/CJ-116 </a:t>
            </a:r>
            <a:r>
              <a:rPr lang="es-PE" sz="2300" dirty="0"/>
              <a:t>(del 06/Dic/2011, FJ 8) sostuvo </a:t>
            </a:r>
            <a:r>
              <a:rPr lang="es-PE" sz="2300" dirty="0" smtClean="0"/>
              <a:t>que:</a:t>
            </a:r>
          </a:p>
          <a:p>
            <a:pPr marL="712788" indent="0" algn="just">
              <a:buNone/>
            </a:pPr>
            <a:r>
              <a:rPr lang="es-PE" sz="2300" i="1" dirty="0" smtClean="0"/>
              <a:t>“</a:t>
            </a:r>
            <a:r>
              <a:rPr lang="es-PE" sz="2300" b="1" i="1" dirty="0" smtClean="0"/>
              <a:t>El lavado </a:t>
            </a:r>
            <a:r>
              <a:rPr lang="es-PE" sz="2300" b="1" i="1" dirty="0"/>
              <a:t>de activos es un delito que se expresa como un proceso o secuencia de actos o etapas, que </a:t>
            </a:r>
            <a:r>
              <a:rPr lang="es-PE" sz="2300" b="1" i="1" u="sng" dirty="0" smtClean="0"/>
              <a:t>dogmáticamente ADQUIEREN AUTONOMÍA TÍPICA, </a:t>
            </a:r>
            <a:r>
              <a:rPr lang="es-PE" sz="2300" b="1" i="1" u="sng" dirty="0"/>
              <a:t>así como un desarrollo operativo y un momento consumativo diferentes</a:t>
            </a:r>
            <a:r>
              <a:rPr lang="es-PE" sz="2300" i="1" dirty="0"/>
              <a:t>”</a:t>
            </a:r>
            <a:r>
              <a:rPr lang="es-PE" sz="2300" dirty="0"/>
              <a:t>. </a:t>
            </a:r>
          </a:p>
          <a:p>
            <a:pPr algn="just"/>
            <a:r>
              <a:rPr lang="es-PE" sz="2300" dirty="0" smtClean="0"/>
              <a:t>En </a:t>
            </a:r>
            <a:r>
              <a:rPr lang="es-PE" sz="2300" dirty="0"/>
              <a:t>el mismo sentido se emitieron, en la Suprema </a:t>
            </a:r>
            <a:r>
              <a:rPr lang="es-PE" sz="2300" dirty="0" smtClean="0"/>
              <a:t>SPT, </a:t>
            </a:r>
            <a:r>
              <a:rPr lang="es-PE" sz="2300" dirty="0"/>
              <a:t>las ejecutorias recaídas </a:t>
            </a:r>
            <a:r>
              <a:rPr lang="es-PE" sz="2300" dirty="0" smtClean="0"/>
              <a:t>sobre el </a:t>
            </a:r>
            <a:r>
              <a:rPr lang="es-PE" sz="2300" b="1" dirty="0" smtClean="0"/>
              <a:t>RN 2071-2011</a:t>
            </a:r>
            <a:r>
              <a:rPr lang="es-PE" sz="2300" dirty="0" smtClean="0"/>
              <a:t>-Lima; </a:t>
            </a:r>
            <a:r>
              <a:rPr lang="es-PE" sz="2300" b="1" dirty="0" smtClean="0"/>
              <a:t>RN 3474-2012</a:t>
            </a:r>
            <a:r>
              <a:rPr lang="es-PE" sz="2300" dirty="0" smtClean="0"/>
              <a:t>-Lima; </a:t>
            </a:r>
            <a:r>
              <a:rPr lang="es-PE" sz="2300" b="1" dirty="0" smtClean="0"/>
              <a:t>RN </a:t>
            </a:r>
            <a:r>
              <a:rPr lang="es-PE" sz="2300" b="1" dirty="0"/>
              <a:t>2444-2013</a:t>
            </a:r>
            <a:r>
              <a:rPr lang="es-PE" sz="2300" dirty="0"/>
              <a:t>-Lima y </a:t>
            </a:r>
            <a:r>
              <a:rPr lang="es-PE" sz="2300" b="1" dirty="0" smtClean="0"/>
              <a:t>RN 2082-2013</a:t>
            </a:r>
            <a:r>
              <a:rPr lang="es-PE" sz="2300" dirty="0" smtClean="0"/>
              <a:t>-Lima </a:t>
            </a:r>
            <a:r>
              <a:rPr lang="es-PE" sz="2300" dirty="0"/>
              <a:t>(del 06/Dic/2012, FJ III.5; del 22/</a:t>
            </a:r>
            <a:r>
              <a:rPr lang="es-PE" sz="2300" dirty="0" err="1"/>
              <a:t>Ago</a:t>
            </a:r>
            <a:r>
              <a:rPr lang="es-PE" sz="2300" dirty="0"/>
              <a:t>/2013, FJ 6 y 7d; del 09/Dic/2014, FJ 5c; y del 14/Ene/2015, FJ </a:t>
            </a:r>
            <a:r>
              <a:rPr lang="es-PE" sz="2300" dirty="0" smtClean="0"/>
              <a:t>6).</a:t>
            </a:r>
          </a:p>
          <a:p>
            <a:pPr algn="just"/>
            <a:r>
              <a:rPr lang="es-PE" sz="2300" b="1" dirty="0" smtClean="0"/>
              <a:t>El concepto </a:t>
            </a:r>
            <a:r>
              <a:rPr lang="es-PE" sz="2300" b="1" dirty="0"/>
              <a:t>jurídico penal </a:t>
            </a:r>
            <a:r>
              <a:rPr lang="es-PE" sz="2300" dirty="0" smtClean="0"/>
              <a:t>de </a:t>
            </a:r>
            <a:r>
              <a:rPr lang="es-PE" sz="2300" dirty="0"/>
              <a:t>lavado de activos </a:t>
            </a:r>
            <a:r>
              <a:rPr lang="es-PE" sz="2300" b="1" u="sng" dirty="0" smtClean="0"/>
              <a:t>ABARCA DIFERENTES ACTOS QUE SON REPRIMIDOS AUTÓNOMAMENTE</a:t>
            </a:r>
            <a:r>
              <a:rPr lang="es-PE" sz="2300" dirty="0" smtClean="0"/>
              <a:t>, </a:t>
            </a:r>
            <a:r>
              <a:rPr lang="es-PE" sz="2300" dirty="0"/>
              <a:t>no es necesario que concurran en un mismo caso, aunque eventualmente puedan confluir </a:t>
            </a:r>
            <a:r>
              <a:rPr lang="es-PE" sz="2300" dirty="0" smtClean="0"/>
              <a:t>(estamos ante una </a:t>
            </a:r>
            <a:r>
              <a:rPr lang="es-PE" sz="2300" dirty="0"/>
              <a:t>estructura de </a:t>
            </a:r>
            <a:r>
              <a:rPr lang="es-PE" sz="2300" b="1" dirty="0" smtClean="0"/>
              <a:t>tipo </a:t>
            </a:r>
            <a:r>
              <a:rPr lang="es-PE" sz="2300" b="1" dirty="0"/>
              <a:t>penal </a:t>
            </a:r>
            <a:r>
              <a:rPr lang="es-PE" sz="2300" b="1" dirty="0" smtClean="0"/>
              <a:t>alternativo </a:t>
            </a:r>
            <a:r>
              <a:rPr lang="es-PE" sz="2300" dirty="0" smtClean="0"/>
              <a:t>y de </a:t>
            </a:r>
            <a:r>
              <a:rPr lang="es-PE" sz="2300" b="1" dirty="0" smtClean="0"/>
              <a:t>peligro </a:t>
            </a:r>
            <a:r>
              <a:rPr lang="es-PE" sz="2300" b="1" dirty="0"/>
              <a:t>abstracto</a:t>
            </a:r>
            <a:r>
              <a:rPr lang="es-PE" sz="2300" dirty="0"/>
              <a:t> </a:t>
            </a:r>
            <a:r>
              <a:rPr lang="es-PE" sz="2300" dirty="0" smtClean="0"/>
              <a:t>–</a:t>
            </a:r>
            <a:r>
              <a:rPr lang="es-PE" sz="2300" cap="small" dirty="0" smtClean="0"/>
              <a:t>Prado</a:t>
            </a:r>
            <a:r>
              <a:rPr lang="es-PE" sz="2300" dirty="0"/>
              <a:t>, 2013, p. 251; </a:t>
            </a:r>
            <a:r>
              <a:rPr lang="es-PE" sz="2300" cap="small" dirty="0"/>
              <a:t>Gálvez</a:t>
            </a:r>
            <a:r>
              <a:rPr lang="es-PE" sz="2300" dirty="0"/>
              <a:t>, 2009, p. 96; </a:t>
            </a:r>
            <a:r>
              <a:rPr lang="es-PE" sz="2300" cap="small" dirty="0"/>
              <a:t>García</a:t>
            </a:r>
            <a:r>
              <a:rPr lang="es-PE" sz="2300" dirty="0"/>
              <a:t>, 2015, p. 137; </a:t>
            </a:r>
            <a:r>
              <a:rPr lang="es-PE" sz="2300" cap="small" dirty="0"/>
              <a:t>Mendoza</a:t>
            </a:r>
            <a:r>
              <a:rPr lang="es-PE" sz="2300" dirty="0"/>
              <a:t>, 2017, p. </a:t>
            </a:r>
            <a:r>
              <a:rPr lang="es-PE" sz="2300" dirty="0" smtClean="0"/>
              <a:t>81–).</a:t>
            </a:r>
            <a:endParaRPr lang="es-PE" sz="2300" dirty="0"/>
          </a:p>
          <a:p>
            <a:pPr algn="just"/>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14706"/>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II.3) </a:t>
            </a:r>
            <a:r>
              <a:rPr lang="es-PE" sz="2600" b="1" cap="small" dirty="0" smtClean="0">
                <a:latin typeface="Arial Narrow" panose="020B0606020202030204" pitchFamily="34" charset="0"/>
              </a:rPr>
              <a:t>Concepto jurídico penal de lavado de activos: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autonomía típica del delito de lavado en</a:t>
            </a:r>
          </a:p>
          <a:p>
            <a:pPr algn="ctr">
              <a:lnSpc>
                <a:spcPts val="2500"/>
              </a:lnSpc>
            </a:pPr>
            <a:r>
              <a:rPr lang="es-PE" sz="2600" cap="small" dirty="0" smtClean="0">
                <a:latin typeface="Arial Narrow" panose="020B0606020202030204" pitchFamily="34" charset="0"/>
              </a:rPr>
              <a:t>15 formas de realización</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1818357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14706"/>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II.3) </a:t>
            </a:r>
            <a:r>
              <a:rPr lang="es-PE" sz="2600" b="1" cap="small" dirty="0" smtClean="0">
                <a:latin typeface="Arial Narrow" panose="020B0606020202030204" pitchFamily="34" charset="0"/>
              </a:rPr>
              <a:t>Concepto jurídico penal de lavado de activos: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autonomía típica del delito de lavado en</a:t>
            </a:r>
          </a:p>
          <a:p>
            <a:pPr algn="ctr">
              <a:lnSpc>
                <a:spcPts val="2500"/>
              </a:lnSpc>
            </a:pPr>
            <a:r>
              <a:rPr lang="es-PE" sz="2600" cap="small" dirty="0" smtClean="0">
                <a:latin typeface="Arial Narrow" panose="020B0606020202030204" pitchFamily="34" charset="0"/>
              </a:rPr>
              <a:t>15 formas de realización</a:t>
            </a:r>
            <a:endParaRPr lang="es-PE" sz="2600" cap="small" dirty="0">
              <a:latin typeface="Arial Narrow" panose="020B0606020202030204" pitchFamily="34" charset="0"/>
            </a:endParaRPr>
          </a:p>
        </p:txBody>
      </p:sp>
      <p:sp>
        <p:nvSpPr>
          <p:cNvPr id="2" name="Elipse 1"/>
          <p:cNvSpPr/>
          <p:nvPr/>
        </p:nvSpPr>
        <p:spPr>
          <a:xfrm>
            <a:off x="255181" y="2498651"/>
            <a:ext cx="2775098" cy="2381693"/>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rPr>
              <a:t>CONCEPTO JURÍDICO PENAL DE LAVADO DE ACTIVOS</a:t>
            </a:r>
            <a:endParaRPr lang="es-PE" sz="2000" b="1" dirty="0">
              <a:solidFill>
                <a:schemeClr val="tx1"/>
              </a:solidFill>
            </a:endParaRPr>
          </a:p>
        </p:txBody>
      </p:sp>
      <p:sp>
        <p:nvSpPr>
          <p:cNvPr id="8" name="Rectángulo 7"/>
          <p:cNvSpPr/>
          <p:nvPr/>
        </p:nvSpPr>
        <p:spPr>
          <a:xfrm>
            <a:off x="4423144" y="2147777"/>
            <a:ext cx="3551275" cy="133970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(A) ACTOS TÍPICOS </a:t>
            </a:r>
            <a:r>
              <a:rPr lang="es-PE" b="1" dirty="0" smtClean="0">
                <a:solidFill>
                  <a:schemeClr val="tx1"/>
                </a:solidFill>
              </a:rPr>
              <a:t>(previstos en los arts. </a:t>
            </a:r>
            <a:r>
              <a:rPr lang="es-PE" b="1" dirty="0">
                <a:solidFill>
                  <a:schemeClr val="tx1"/>
                </a:solidFill>
              </a:rPr>
              <a:t>1, 2 </a:t>
            </a:r>
            <a:r>
              <a:rPr lang="es-PE" b="1" dirty="0" smtClean="0">
                <a:solidFill>
                  <a:schemeClr val="tx1"/>
                </a:solidFill>
              </a:rPr>
              <a:t>y 3 del </a:t>
            </a:r>
            <a:r>
              <a:rPr lang="es-PE" b="1" dirty="0" err="1" smtClean="0">
                <a:solidFill>
                  <a:schemeClr val="tx1"/>
                </a:solidFill>
              </a:rPr>
              <a:t>DLeg</a:t>
            </a:r>
            <a:r>
              <a:rPr lang="es-PE" b="1" dirty="0" smtClean="0">
                <a:solidFill>
                  <a:schemeClr val="tx1"/>
                </a:solidFill>
              </a:rPr>
              <a:t> 1106) </a:t>
            </a:r>
            <a:r>
              <a:rPr lang="es-PE" b="1" dirty="0">
                <a:solidFill>
                  <a:schemeClr val="tx1"/>
                </a:solidFill>
              </a:rPr>
              <a:t>REALIZADOS DENTRO UN PROCESO DIRIGIDO A “PREPARAR” EL </a:t>
            </a:r>
            <a:r>
              <a:rPr lang="es-PE" b="1" dirty="0" smtClean="0">
                <a:solidFill>
                  <a:schemeClr val="tx1"/>
                </a:solidFill>
              </a:rPr>
              <a:t>RECICLAJE</a:t>
            </a:r>
            <a:endParaRPr lang="es-PE" dirty="0"/>
          </a:p>
        </p:txBody>
      </p:sp>
      <p:sp>
        <p:nvSpPr>
          <p:cNvPr id="9" name="Rectángulo 8"/>
          <p:cNvSpPr/>
          <p:nvPr/>
        </p:nvSpPr>
        <p:spPr>
          <a:xfrm>
            <a:off x="4375297" y="4019107"/>
            <a:ext cx="3646968" cy="172247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a:solidFill>
                  <a:schemeClr val="tx1"/>
                </a:solidFill>
              </a:rPr>
              <a:t>(B) ACTOS QUE CONSTITUYEN EL “RETORNO” DE LOS ACTIVOS DE ORIGEN DELICTIVO, REINTEGRÁNDOSELES AL TRÁFICO ECONÓMICO LEGAL, COMPLETANDO EL CIRCUITO DE </a:t>
            </a:r>
            <a:r>
              <a:rPr lang="es-PE" b="1" dirty="0" smtClean="0">
                <a:solidFill>
                  <a:schemeClr val="tx1"/>
                </a:solidFill>
              </a:rPr>
              <a:t>RECICLAJE</a:t>
            </a:r>
            <a:endParaRPr lang="es-PE" dirty="0"/>
          </a:p>
        </p:txBody>
      </p:sp>
      <p:sp>
        <p:nvSpPr>
          <p:cNvPr id="14" name="Flecha derecha 13"/>
          <p:cNvSpPr/>
          <p:nvPr/>
        </p:nvSpPr>
        <p:spPr>
          <a:xfrm>
            <a:off x="3030279" y="2636874"/>
            <a:ext cx="1010093"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derecha 14"/>
          <p:cNvSpPr/>
          <p:nvPr/>
        </p:nvSpPr>
        <p:spPr>
          <a:xfrm>
            <a:off x="3030279" y="4146698"/>
            <a:ext cx="1010093"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452159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14706"/>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II.3) </a:t>
            </a:r>
            <a:r>
              <a:rPr lang="es-PE" sz="2600" b="1" cap="small" dirty="0" smtClean="0">
                <a:latin typeface="Arial Narrow" panose="020B0606020202030204" pitchFamily="34" charset="0"/>
              </a:rPr>
              <a:t>Concepto jurídico penal de lavado de activos: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autonomía típica del delito de lavado en</a:t>
            </a:r>
          </a:p>
          <a:p>
            <a:pPr algn="ctr">
              <a:lnSpc>
                <a:spcPts val="2500"/>
              </a:lnSpc>
            </a:pPr>
            <a:r>
              <a:rPr lang="es-PE" sz="2600" cap="small" dirty="0" smtClean="0">
                <a:latin typeface="Arial Narrow" panose="020B0606020202030204" pitchFamily="34" charset="0"/>
              </a:rPr>
              <a:t>15 formas de realización</a:t>
            </a:r>
            <a:endParaRPr lang="es-PE" sz="2600" cap="small" dirty="0">
              <a:latin typeface="Arial Narrow" panose="020B0606020202030204" pitchFamily="34" charset="0"/>
            </a:endParaRPr>
          </a:p>
        </p:txBody>
      </p:sp>
      <p:sp>
        <p:nvSpPr>
          <p:cNvPr id="2" name="Elipse 1"/>
          <p:cNvSpPr/>
          <p:nvPr/>
        </p:nvSpPr>
        <p:spPr>
          <a:xfrm>
            <a:off x="244549" y="2586356"/>
            <a:ext cx="2029010" cy="195107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rPr>
              <a:t>CONCEPTO JURÍDICO PENAL DE LAVADO DE ACTIVOS</a:t>
            </a:r>
            <a:endParaRPr lang="es-PE" sz="2000" b="1" dirty="0">
              <a:solidFill>
                <a:schemeClr val="tx1"/>
              </a:solidFill>
            </a:endParaRPr>
          </a:p>
        </p:txBody>
      </p:sp>
      <p:sp>
        <p:nvSpPr>
          <p:cNvPr id="9" name="Rectángulo 8"/>
          <p:cNvSpPr/>
          <p:nvPr/>
        </p:nvSpPr>
        <p:spPr>
          <a:xfrm>
            <a:off x="3043587" y="1682600"/>
            <a:ext cx="2887839" cy="410151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b="1" dirty="0" smtClean="0">
                <a:solidFill>
                  <a:schemeClr val="tx1"/>
                </a:solidFill>
              </a:rPr>
              <a:t>1) </a:t>
            </a:r>
            <a:r>
              <a:rPr lang="es-PE" b="1" i="1" dirty="0" smtClean="0">
                <a:solidFill>
                  <a:schemeClr val="tx1"/>
                </a:solidFill>
              </a:rPr>
              <a:t>CONVERTIR</a:t>
            </a:r>
            <a:endParaRPr lang="es-PE" i="1" dirty="0" smtClean="0"/>
          </a:p>
          <a:p>
            <a:pPr algn="just"/>
            <a:r>
              <a:rPr lang="es-PE" b="1" dirty="0" smtClean="0">
                <a:solidFill>
                  <a:schemeClr val="tx1"/>
                </a:solidFill>
              </a:rPr>
              <a:t>2) </a:t>
            </a:r>
            <a:r>
              <a:rPr lang="es-PE" b="1" i="1" dirty="0" smtClean="0">
                <a:solidFill>
                  <a:schemeClr val="tx1"/>
                </a:solidFill>
              </a:rPr>
              <a:t>TRANSFERIR</a:t>
            </a:r>
            <a:r>
              <a:rPr lang="es-PE" b="1" dirty="0" smtClean="0">
                <a:solidFill>
                  <a:schemeClr val="tx1"/>
                </a:solidFill>
              </a:rPr>
              <a:t> </a:t>
            </a:r>
            <a:endParaRPr lang="es-PE" b="1" dirty="0">
              <a:solidFill>
                <a:schemeClr val="tx1"/>
              </a:solidFill>
            </a:endParaRPr>
          </a:p>
          <a:p>
            <a:pPr algn="just"/>
            <a:r>
              <a:rPr lang="es-PE" b="1" dirty="0" smtClean="0">
                <a:solidFill>
                  <a:schemeClr val="tx1"/>
                </a:solidFill>
              </a:rPr>
              <a:t>3) </a:t>
            </a:r>
            <a:r>
              <a:rPr lang="es-PE" b="1" i="1" dirty="0" smtClean="0">
                <a:solidFill>
                  <a:schemeClr val="tx1"/>
                </a:solidFill>
              </a:rPr>
              <a:t>ADQUIRIR</a:t>
            </a:r>
          </a:p>
          <a:p>
            <a:pPr algn="just"/>
            <a:r>
              <a:rPr lang="es-PE" b="1" dirty="0" smtClean="0">
                <a:solidFill>
                  <a:schemeClr val="tx1"/>
                </a:solidFill>
              </a:rPr>
              <a:t>4) </a:t>
            </a:r>
            <a:r>
              <a:rPr lang="es-PE" b="1" i="1" dirty="0" smtClean="0">
                <a:solidFill>
                  <a:schemeClr val="tx1"/>
                </a:solidFill>
              </a:rPr>
              <a:t>UTILIZAR</a:t>
            </a:r>
          </a:p>
          <a:p>
            <a:pPr algn="just"/>
            <a:r>
              <a:rPr lang="es-PE" b="1" dirty="0" smtClean="0">
                <a:solidFill>
                  <a:schemeClr val="tx1"/>
                </a:solidFill>
              </a:rPr>
              <a:t>5) </a:t>
            </a:r>
            <a:r>
              <a:rPr lang="es-PE" b="1" i="1" dirty="0" smtClean="0">
                <a:solidFill>
                  <a:schemeClr val="tx1"/>
                </a:solidFill>
              </a:rPr>
              <a:t>POSEER</a:t>
            </a:r>
          </a:p>
          <a:p>
            <a:pPr algn="just"/>
            <a:r>
              <a:rPr lang="es-PE" b="1" dirty="0" smtClean="0">
                <a:solidFill>
                  <a:schemeClr val="tx1"/>
                </a:solidFill>
              </a:rPr>
              <a:t>6) </a:t>
            </a:r>
            <a:r>
              <a:rPr lang="es-PE" b="1" i="1" dirty="0" smtClean="0">
                <a:solidFill>
                  <a:schemeClr val="tx1"/>
                </a:solidFill>
              </a:rPr>
              <a:t>GUARDAR</a:t>
            </a:r>
          </a:p>
          <a:p>
            <a:pPr algn="just"/>
            <a:r>
              <a:rPr lang="es-PE" b="1" dirty="0" smtClean="0">
                <a:solidFill>
                  <a:schemeClr val="tx1"/>
                </a:solidFill>
              </a:rPr>
              <a:t>7) </a:t>
            </a:r>
            <a:r>
              <a:rPr lang="es-PE" b="1" i="1" dirty="0" smtClean="0">
                <a:solidFill>
                  <a:schemeClr val="tx1"/>
                </a:solidFill>
              </a:rPr>
              <a:t>ADMINISTRAR</a:t>
            </a:r>
          </a:p>
          <a:p>
            <a:pPr algn="just"/>
            <a:r>
              <a:rPr lang="es-PE" b="1" dirty="0" smtClean="0">
                <a:solidFill>
                  <a:schemeClr val="tx1"/>
                </a:solidFill>
              </a:rPr>
              <a:t>8) </a:t>
            </a:r>
            <a:r>
              <a:rPr lang="es-PE" b="1" i="1" dirty="0" smtClean="0">
                <a:solidFill>
                  <a:schemeClr val="tx1"/>
                </a:solidFill>
              </a:rPr>
              <a:t>CUSTODIAR</a:t>
            </a:r>
          </a:p>
          <a:p>
            <a:pPr algn="just"/>
            <a:r>
              <a:rPr lang="es-PE" b="1" dirty="0" smtClean="0">
                <a:solidFill>
                  <a:schemeClr val="tx1"/>
                </a:solidFill>
              </a:rPr>
              <a:t>9) </a:t>
            </a:r>
            <a:r>
              <a:rPr lang="es-PE" b="1" i="1" dirty="0" smtClean="0">
                <a:solidFill>
                  <a:schemeClr val="tx1"/>
                </a:solidFill>
              </a:rPr>
              <a:t>RECIBIR</a:t>
            </a:r>
          </a:p>
          <a:p>
            <a:pPr algn="just"/>
            <a:r>
              <a:rPr lang="es-PE" b="1" dirty="0" smtClean="0">
                <a:solidFill>
                  <a:schemeClr val="tx1"/>
                </a:solidFill>
              </a:rPr>
              <a:t>10) </a:t>
            </a:r>
            <a:r>
              <a:rPr lang="es-PE" b="1" i="1" dirty="0" smtClean="0">
                <a:solidFill>
                  <a:schemeClr val="tx1"/>
                </a:solidFill>
              </a:rPr>
              <a:t>OCULTAR</a:t>
            </a:r>
          </a:p>
          <a:p>
            <a:pPr algn="just"/>
            <a:r>
              <a:rPr lang="es-PE" b="1" dirty="0" smtClean="0">
                <a:solidFill>
                  <a:schemeClr val="tx1"/>
                </a:solidFill>
              </a:rPr>
              <a:t>11) </a:t>
            </a:r>
            <a:r>
              <a:rPr lang="es-PE" b="1" i="1" dirty="0" smtClean="0">
                <a:solidFill>
                  <a:schemeClr val="tx1"/>
                </a:solidFill>
              </a:rPr>
              <a:t>MANTENER en el poder</a:t>
            </a:r>
          </a:p>
          <a:p>
            <a:pPr algn="just"/>
            <a:r>
              <a:rPr lang="es-PE" b="1" dirty="0" smtClean="0">
                <a:solidFill>
                  <a:schemeClr val="tx1"/>
                </a:solidFill>
              </a:rPr>
              <a:t>12) </a:t>
            </a:r>
            <a:r>
              <a:rPr lang="es-PE" b="1" i="1" dirty="0" smtClean="0">
                <a:solidFill>
                  <a:schemeClr val="tx1"/>
                </a:solidFill>
              </a:rPr>
              <a:t>TRANSPORTAR</a:t>
            </a:r>
          </a:p>
          <a:p>
            <a:pPr algn="just"/>
            <a:r>
              <a:rPr lang="es-PE" b="1" dirty="0" smtClean="0">
                <a:solidFill>
                  <a:schemeClr val="tx1"/>
                </a:solidFill>
              </a:rPr>
              <a:t>13) </a:t>
            </a:r>
            <a:r>
              <a:rPr lang="es-PE" b="1" i="1" dirty="0" smtClean="0">
                <a:solidFill>
                  <a:schemeClr val="tx1"/>
                </a:solidFill>
              </a:rPr>
              <a:t>TRASLADAR</a:t>
            </a:r>
          </a:p>
          <a:p>
            <a:pPr algn="just"/>
            <a:r>
              <a:rPr lang="es-PE" b="1" dirty="0" smtClean="0">
                <a:solidFill>
                  <a:schemeClr val="tx1"/>
                </a:solidFill>
              </a:rPr>
              <a:t>14) </a:t>
            </a:r>
            <a:r>
              <a:rPr lang="es-PE" b="1" i="1" dirty="0" smtClean="0">
                <a:solidFill>
                  <a:schemeClr val="tx1"/>
                </a:solidFill>
              </a:rPr>
              <a:t>HACER INGRESAR al país</a:t>
            </a:r>
          </a:p>
          <a:p>
            <a:pPr algn="just"/>
            <a:r>
              <a:rPr lang="es-PE" b="1" dirty="0" smtClean="0">
                <a:solidFill>
                  <a:schemeClr val="tx1"/>
                </a:solidFill>
              </a:rPr>
              <a:t>15) </a:t>
            </a:r>
            <a:r>
              <a:rPr lang="es-PE" b="1" i="1" dirty="0" smtClean="0">
                <a:solidFill>
                  <a:schemeClr val="tx1"/>
                </a:solidFill>
              </a:rPr>
              <a:t>HACER SALIR del país</a:t>
            </a:r>
          </a:p>
        </p:txBody>
      </p:sp>
      <p:sp>
        <p:nvSpPr>
          <p:cNvPr id="15" name="Flecha derecha 14"/>
          <p:cNvSpPr/>
          <p:nvPr/>
        </p:nvSpPr>
        <p:spPr>
          <a:xfrm>
            <a:off x="2441496" y="3317345"/>
            <a:ext cx="520995"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derecha 9"/>
          <p:cNvSpPr/>
          <p:nvPr/>
        </p:nvSpPr>
        <p:spPr>
          <a:xfrm>
            <a:off x="6058444" y="2828247"/>
            <a:ext cx="520995"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Hexágono 2"/>
          <p:cNvSpPr/>
          <p:nvPr/>
        </p:nvSpPr>
        <p:spPr>
          <a:xfrm>
            <a:off x="6674573" y="2103903"/>
            <a:ext cx="2195630" cy="1937787"/>
          </a:xfrm>
          <a:prstGeom prst="hexagon">
            <a:avLst>
              <a:gd name="adj" fmla="val 20610"/>
              <a:gd name="vf" fmla="val 1154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ACTIVOS </a:t>
            </a:r>
          </a:p>
          <a:p>
            <a:pPr algn="ctr"/>
            <a:r>
              <a:rPr lang="es-PE" b="1" dirty="0" smtClean="0">
                <a:solidFill>
                  <a:schemeClr val="tx1"/>
                </a:solidFill>
              </a:rPr>
              <a:t>DE ORIGEN DELICTIVO</a:t>
            </a:r>
          </a:p>
          <a:p>
            <a:pPr algn="ctr"/>
            <a:r>
              <a:rPr lang="es-PE" b="1" dirty="0" smtClean="0">
                <a:solidFill>
                  <a:schemeClr val="tx1"/>
                </a:solidFill>
              </a:rPr>
              <a:t>(conociéndose de tal origen o debiéndosele presumir)</a:t>
            </a:r>
            <a:endParaRPr lang="es-PE" b="1" dirty="0">
              <a:solidFill>
                <a:schemeClr val="tx1"/>
              </a:solidFill>
            </a:endParaRPr>
          </a:p>
        </p:txBody>
      </p:sp>
      <p:sp>
        <p:nvSpPr>
          <p:cNvPr id="12" name="Rectángulo redondeado 11"/>
          <p:cNvSpPr/>
          <p:nvPr/>
        </p:nvSpPr>
        <p:spPr>
          <a:xfrm>
            <a:off x="7019015" y="4272288"/>
            <a:ext cx="1733106" cy="2383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i="1" dirty="0" smtClean="0">
                <a:solidFill>
                  <a:schemeClr val="tx1"/>
                </a:solidFill>
              </a:rPr>
              <a:t>…Con la finalidad de evitar la identificación de su origen, su incautación o decomiso.</a:t>
            </a:r>
            <a:endParaRPr lang="es-PE" i="1" dirty="0">
              <a:solidFill>
                <a:schemeClr val="tx1"/>
              </a:solidFill>
            </a:endParaRPr>
          </a:p>
        </p:txBody>
      </p:sp>
      <p:sp>
        <p:nvSpPr>
          <p:cNvPr id="13" name="Flecha curvada hacia la derecha 12"/>
          <p:cNvSpPr/>
          <p:nvPr/>
        </p:nvSpPr>
        <p:spPr>
          <a:xfrm>
            <a:off x="6294474" y="3879742"/>
            <a:ext cx="669844" cy="1394007"/>
          </a:xfrm>
          <a:prstGeom prst="curvedRightArrow">
            <a:avLst>
              <a:gd name="adj1" fmla="val 27639"/>
              <a:gd name="adj2" fmla="val 60013"/>
              <a:gd name="adj3" fmla="val 2500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7" name="Flecha derecha 16"/>
          <p:cNvSpPr/>
          <p:nvPr/>
        </p:nvSpPr>
        <p:spPr>
          <a:xfrm>
            <a:off x="2085884" y="5703906"/>
            <a:ext cx="4761483" cy="1178873"/>
          </a:xfrm>
          <a:prstGeom prst="rightArrow">
            <a:avLst>
              <a:gd name="adj1" fmla="val 62346"/>
              <a:gd name="adj2" fmla="val 30912"/>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i="1" cap="small" dirty="0" smtClean="0">
                <a:solidFill>
                  <a:schemeClr val="tx1"/>
                </a:solidFill>
              </a:rPr>
              <a:t>El «retorno</a:t>
            </a:r>
            <a:r>
              <a:rPr lang="es-PE" i="1" cap="small" dirty="0">
                <a:solidFill>
                  <a:schemeClr val="tx1"/>
                </a:solidFill>
              </a:rPr>
              <a:t>»</a:t>
            </a:r>
            <a:r>
              <a:rPr lang="es-PE" i="1" cap="small" dirty="0" smtClean="0">
                <a:solidFill>
                  <a:schemeClr val="tx1"/>
                </a:solidFill>
              </a:rPr>
              <a:t> o «cierre del circuito» no es elemento del tipo penal. Por tanto, es ajeno al concepto jurídico penal de lavado de activos</a:t>
            </a:r>
            <a:endParaRPr lang="es-PE" i="1" cap="small" dirty="0">
              <a:solidFill>
                <a:schemeClr val="tx1"/>
              </a:solidFill>
            </a:endParaRPr>
          </a:p>
        </p:txBody>
      </p:sp>
      <p:sp>
        <p:nvSpPr>
          <p:cNvPr id="18" name="Flecha doblada hacia arriba 17"/>
          <p:cNvSpPr/>
          <p:nvPr/>
        </p:nvSpPr>
        <p:spPr>
          <a:xfrm rot="5400000">
            <a:off x="630905" y="5213541"/>
            <a:ext cx="1783628" cy="612161"/>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9018310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95250" y="314706"/>
            <a:ext cx="7504567"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II.3) </a:t>
            </a:r>
            <a:r>
              <a:rPr lang="es-PE" sz="2600" b="1" cap="small" dirty="0" smtClean="0">
                <a:latin typeface="Arial Narrow" panose="020B0606020202030204" pitchFamily="34" charset="0"/>
              </a:rPr>
              <a:t>Concepto jurídico penal de lavado de activos: </a:t>
            </a:r>
            <a:br>
              <a:rPr lang="es-PE" sz="2600" b="1" cap="small" dirty="0" smtClean="0">
                <a:latin typeface="Arial Narrow" panose="020B0606020202030204" pitchFamily="34" charset="0"/>
              </a:rPr>
            </a:br>
            <a:r>
              <a:rPr lang="es-PE" sz="2600" cap="small" dirty="0" smtClean="0">
                <a:latin typeface="Arial Narrow" panose="020B0606020202030204" pitchFamily="34" charset="0"/>
              </a:rPr>
              <a:t>autonomía típica del delito de lavado en</a:t>
            </a:r>
          </a:p>
          <a:p>
            <a:pPr algn="ctr">
              <a:lnSpc>
                <a:spcPts val="2500"/>
              </a:lnSpc>
            </a:pPr>
            <a:r>
              <a:rPr lang="es-PE" sz="2600" cap="small" dirty="0" smtClean="0">
                <a:latin typeface="Arial Narrow" panose="020B0606020202030204" pitchFamily="34" charset="0"/>
              </a:rPr>
              <a:t>15 formas de realización</a:t>
            </a:r>
            <a:endParaRPr lang="es-PE" sz="2600" cap="small" dirty="0">
              <a:latin typeface="Arial Narrow" panose="020B0606020202030204" pitchFamily="34" charset="0"/>
            </a:endParaRPr>
          </a:p>
        </p:txBody>
      </p:sp>
      <p:sp>
        <p:nvSpPr>
          <p:cNvPr id="2" name="Elipse 1"/>
          <p:cNvSpPr/>
          <p:nvPr/>
        </p:nvSpPr>
        <p:spPr>
          <a:xfrm>
            <a:off x="178091" y="2943889"/>
            <a:ext cx="2012215" cy="195107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rPr>
              <a:t>CONCEPTO JURÍDICO PENAL DE LAVADO DE ACTIVOS</a:t>
            </a:r>
            <a:endParaRPr lang="es-PE" sz="2000" b="1" dirty="0">
              <a:solidFill>
                <a:schemeClr val="tx1"/>
              </a:solidFill>
            </a:endParaRPr>
          </a:p>
        </p:txBody>
      </p:sp>
      <p:sp>
        <p:nvSpPr>
          <p:cNvPr id="9" name="Rectángulo 8"/>
          <p:cNvSpPr/>
          <p:nvPr/>
        </p:nvSpPr>
        <p:spPr>
          <a:xfrm>
            <a:off x="2873467" y="1682603"/>
            <a:ext cx="6104278" cy="49627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61925" algn="just">
              <a:lnSpc>
                <a:spcPts val="2000"/>
              </a:lnSpc>
              <a:buFont typeface="Arial" panose="020B0604020202020204" pitchFamily="34" charset="0"/>
              <a:buChar char="•"/>
            </a:pPr>
            <a:r>
              <a:rPr lang="es-PE" sz="2200" i="1" dirty="0" smtClean="0">
                <a:solidFill>
                  <a:schemeClr val="tx1"/>
                </a:solidFill>
              </a:rPr>
              <a:t>Para </a:t>
            </a:r>
            <a:r>
              <a:rPr lang="es-PE" sz="2200" i="1" dirty="0">
                <a:solidFill>
                  <a:schemeClr val="tx1"/>
                </a:solidFill>
              </a:rPr>
              <a:t>establecer una definición </a:t>
            </a:r>
            <a:r>
              <a:rPr lang="es-PE" sz="2200" i="1" dirty="0" smtClean="0">
                <a:solidFill>
                  <a:schemeClr val="tx1"/>
                </a:solidFill>
              </a:rPr>
              <a:t>existe </a:t>
            </a:r>
            <a:r>
              <a:rPr lang="es-PE" sz="2200" i="1" dirty="0">
                <a:solidFill>
                  <a:schemeClr val="tx1"/>
                </a:solidFill>
              </a:rPr>
              <a:t>el inconveniente de que </a:t>
            </a:r>
            <a:r>
              <a:rPr lang="es-PE" sz="2200" b="1" i="1" dirty="0">
                <a:solidFill>
                  <a:schemeClr val="tx1"/>
                </a:solidFill>
              </a:rPr>
              <a:t>un acto perfectamente calificable </a:t>
            </a:r>
            <a:r>
              <a:rPr lang="es-PE" sz="2200" b="1" i="1" dirty="0" smtClean="0">
                <a:solidFill>
                  <a:schemeClr val="tx1"/>
                </a:solidFill>
              </a:rPr>
              <a:t>como </a:t>
            </a:r>
            <a:r>
              <a:rPr lang="es-PE" sz="2200" b="1" i="1" dirty="0">
                <a:solidFill>
                  <a:schemeClr val="tx1"/>
                </a:solidFill>
              </a:rPr>
              <a:t>“delito” de lavado de activos, </a:t>
            </a:r>
            <a:r>
              <a:rPr lang="es-PE" sz="2200" b="1" i="1" dirty="0" smtClean="0">
                <a:solidFill>
                  <a:schemeClr val="tx1"/>
                </a:solidFill>
              </a:rPr>
              <a:t>pueda no reunir todos los caracteres </a:t>
            </a:r>
            <a:r>
              <a:rPr lang="es-PE" sz="2200" b="1" i="1" dirty="0" err="1" smtClean="0">
                <a:solidFill>
                  <a:schemeClr val="tx1"/>
                </a:solidFill>
              </a:rPr>
              <a:t>conside-rados</a:t>
            </a:r>
            <a:r>
              <a:rPr lang="es-PE" sz="2200" b="1" i="1" dirty="0" smtClean="0">
                <a:solidFill>
                  <a:schemeClr val="tx1"/>
                </a:solidFill>
              </a:rPr>
              <a:t> </a:t>
            </a:r>
            <a:r>
              <a:rPr lang="es-PE" sz="2200" b="1" i="1" dirty="0">
                <a:solidFill>
                  <a:schemeClr val="tx1"/>
                </a:solidFill>
              </a:rPr>
              <a:t>en su conceptualización criminológica</a:t>
            </a:r>
            <a:r>
              <a:rPr lang="es-PE" sz="2200" i="1" dirty="0">
                <a:solidFill>
                  <a:schemeClr val="tx1"/>
                </a:solidFill>
              </a:rPr>
              <a:t>. </a:t>
            </a:r>
            <a:r>
              <a:rPr lang="es-PE" sz="2200" i="1" dirty="0" smtClean="0">
                <a:solidFill>
                  <a:schemeClr val="tx1"/>
                </a:solidFill>
              </a:rPr>
              <a:t>Esto se debe </a:t>
            </a:r>
            <a:r>
              <a:rPr lang="es-PE" sz="2200" i="1" dirty="0">
                <a:solidFill>
                  <a:schemeClr val="tx1"/>
                </a:solidFill>
              </a:rPr>
              <a:t>a que el </a:t>
            </a:r>
            <a:r>
              <a:rPr lang="es-PE" sz="2200" i="1" dirty="0" smtClean="0">
                <a:solidFill>
                  <a:schemeClr val="tx1"/>
                </a:solidFill>
              </a:rPr>
              <a:t>blanqueo constituye </a:t>
            </a:r>
            <a:r>
              <a:rPr lang="es-PE" sz="2200" i="1" dirty="0">
                <a:solidFill>
                  <a:schemeClr val="tx1"/>
                </a:solidFill>
              </a:rPr>
              <a:t>un proceso, una secuencia operativa de hechos, </a:t>
            </a:r>
            <a:r>
              <a:rPr lang="es-PE" sz="2200" b="1" i="1" dirty="0">
                <a:solidFill>
                  <a:schemeClr val="tx1"/>
                </a:solidFill>
              </a:rPr>
              <a:t>cuya</a:t>
            </a:r>
            <a:r>
              <a:rPr lang="es-PE" sz="2200" i="1" dirty="0">
                <a:solidFill>
                  <a:schemeClr val="tx1"/>
                </a:solidFill>
              </a:rPr>
              <a:t> </a:t>
            </a:r>
            <a:r>
              <a:rPr lang="es-PE" sz="2200" b="1" i="1" dirty="0">
                <a:solidFill>
                  <a:schemeClr val="tx1"/>
                </a:solidFill>
              </a:rPr>
              <a:t>valoración jurídico penal </a:t>
            </a:r>
            <a:r>
              <a:rPr lang="es-PE" sz="2200" b="1" i="1" dirty="0" smtClean="0">
                <a:solidFill>
                  <a:schemeClr val="tx1"/>
                </a:solidFill>
              </a:rPr>
              <a:t>implica que</a:t>
            </a:r>
            <a:r>
              <a:rPr lang="es-PE" sz="2200" b="1" i="1" dirty="0">
                <a:solidFill>
                  <a:schemeClr val="tx1"/>
                </a:solidFill>
              </a:rPr>
              <a:t>, </a:t>
            </a:r>
            <a:r>
              <a:rPr lang="es-PE" sz="2200" b="1" i="1" u="sng" dirty="0" smtClean="0">
                <a:solidFill>
                  <a:schemeClr val="tx1"/>
                </a:solidFill>
              </a:rPr>
              <a:t>legislativa-mente</a:t>
            </a:r>
            <a:r>
              <a:rPr lang="es-PE" sz="2200" b="1" i="1" u="sng" dirty="0">
                <a:solidFill>
                  <a:schemeClr val="tx1"/>
                </a:solidFill>
              </a:rPr>
              <a:t>, </a:t>
            </a:r>
            <a:r>
              <a:rPr lang="es-PE" sz="2200" b="1" i="1" u="sng" cap="small" dirty="0" smtClean="0">
                <a:solidFill>
                  <a:schemeClr val="tx1"/>
                </a:solidFill>
              </a:rPr>
              <a:t>cada acto tenga autonomía típica</a:t>
            </a:r>
            <a:r>
              <a:rPr lang="es-PE" sz="2200" i="1" dirty="0">
                <a:solidFill>
                  <a:schemeClr val="tx1"/>
                </a:solidFill>
              </a:rPr>
              <a:t> </a:t>
            </a:r>
            <a:r>
              <a:rPr lang="es-PE" sz="2200" i="1" dirty="0" smtClean="0">
                <a:solidFill>
                  <a:schemeClr val="tx1"/>
                </a:solidFill>
              </a:rPr>
              <a:t>(</a:t>
            </a:r>
            <a:r>
              <a:rPr lang="es-PE" sz="2200" i="1" cap="small" dirty="0" smtClean="0">
                <a:solidFill>
                  <a:schemeClr val="tx1"/>
                </a:solidFill>
              </a:rPr>
              <a:t>Mendoza</a:t>
            </a:r>
            <a:r>
              <a:rPr lang="es-PE" sz="2200" i="1" dirty="0" smtClean="0">
                <a:solidFill>
                  <a:schemeClr val="tx1"/>
                </a:solidFill>
              </a:rPr>
              <a:t>, 2017, p. 82)</a:t>
            </a:r>
          </a:p>
          <a:p>
            <a:pPr marL="19050" algn="just">
              <a:lnSpc>
                <a:spcPts val="2000"/>
              </a:lnSpc>
            </a:pPr>
            <a:endParaRPr lang="es-PE" sz="2200" i="1" dirty="0" smtClean="0">
              <a:solidFill>
                <a:schemeClr val="tx1"/>
              </a:solidFill>
            </a:endParaRPr>
          </a:p>
          <a:p>
            <a:pPr marL="180975" indent="-161925" algn="just">
              <a:lnSpc>
                <a:spcPts val="2000"/>
              </a:lnSpc>
              <a:buFont typeface="Arial" panose="020B0604020202020204" pitchFamily="34" charset="0"/>
              <a:buChar char="•"/>
            </a:pPr>
            <a:r>
              <a:rPr lang="es-PE" sz="2200" i="1" dirty="0" smtClean="0">
                <a:solidFill>
                  <a:schemeClr val="tx1"/>
                </a:solidFill>
              </a:rPr>
              <a:t>Desde la </a:t>
            </a:r>
            <a:r>
              <a:rPr lang="es-PE" sz="2200" i="1" dirty="0">
                <a:solidFill>
                  <a:schemeClr val="tx1"/>
                </a:solidFill>
              </a:rPr>
              <a:t>perspectiva jurídico penal, </a:t>
            </a:r>
            <a:r>
              <a:rPr lang="es-PE" sz="2200" b="1" i="1" dirty="0">
                <a:solidFill>
                  <a:schemeClr val="tx1"/>
                </a:solidFill>
              </a:rPr>
              <a:t>puede definirse como “delito” de lavado </a:t>
            </a:r>
            <a:r>
              <a:rPr lang="es-PE" sz="2200" b="1" i="1" dirty="0" smtClean="0">
                <a:solidFill>
                  <a:schemeClr val="tx1"/>
                </a:solidFill>
              </a:rPr>
              <a:t>a aquellos </a:t>
            </a:r>
            <a:r>
              <a:rPr lang="es-PE" sz="2200" b="1" i="1" dirty="0">
                <a:solidFill>
                  <a:schemeClr val="tx1"/>
                </a:solidFill>
              </a:rPr>
              <a:t>actos </a:t>
            </a:r>
            <a:r>
              <a:rPr lang="es-PE" sz="2200" b="1" i="1" dirty="0" smtClean="0">
                <a:solidFill>
                  <a:schemeClr val="tx1"/>
                </a:solidFill>
              </a:rPr>
              <a:t>autónomos realizados </a:t>
            </a:r>
            <a:r>
              <a:rPr lang="es-PE" sz="2200" b="1" i="1" dirty="0">
                <a:solidFill>
                  <a:schemeClr val="tx1"/>
                </a:solidFill>
              </a:rPr>
              <a:t>dentro de un proceso de reciclaje, efectuados para evitar que la fuente criminal de los bienes sea identificada </a:t>
            </a:r>
            <a:r>
              <a:rPr lang="es-PE" sz="2200" i="1" dirty="0" smtClean="0">
                <a:solidFill>
                  <a:schemeClr val="tx1"/>
                </a:solidFill>
              </a:rPr>
              <a:t>(o </a:t>
            </a:r>
            <a:r>
              <a:rPr lang="es-PE" sz="2200" i="1" dirty="0">
                <a:solidFill>
                  <a:schemeClr val="tx1"/>
                </a:solidFill>
              </a:rPr>
              <a:t>con el fin de evitar su incautación o </a:t>
            </a:r>
            <a:r>
              <a:rPr lang="es-PE" sz="2200" i="1" dirty="0" smtClean="0">
                <a:solidFill>
                  <a:schemeClr val="tx1"/>
                </a:solidFill>
              </a:rPr>
              <a:t>decomiso), </a:t>
            </a:r>
            <a:r>
              <a:rPr lang="es-PE" sz="2200" i="1" dirty="0">
                <a:solidFill>
                  <a:schemeClr val="tx1"/>
                </a:solidFill>
              </a:rPr>
              <a:t>siempre que el interviniente haya conocido o debido presumir el origen delictuoso de los </a:t>
            </a:r>
            <a:r>
              <a:rPr lang="es-PE" sz="2200" i="1" dirty="0" smtClean="0">
                <a:solidFill>
                  <a:schemeClr val="tx1"/>
                </a:solidFill>
              </a:rPr>
              <a:t>activos.</a:t>
            </a:r>
            <a:endParaRPr lang="es-PE" sz="2200" dirty="0">
              <a:solidFill>
                <a:schemeClr val="tx1"/>
              </a:solidFill>
            </a:endParaRPr>
          </a:p>
        </p:txBody>
      </p:sp>
      <p:sp>
        <p:nvSpPr>
          <p:cNvPr id="15" name="Flecha derecha 14"/>
          <p:cNvSpPr/>
          <p:nvPr/>
        </p:nvSpPr>
        <p:spPr>
          <a:xfrm>
            <a:off x="2271389" y="3674878"/>
            <a:ext cx="520995"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98305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82" y="406400"/>
            <a:ext cx="8797635" cy="1006764"/>
          </a:xfrm>
        </p:spPr>
        <p:txBody>
          <a:bodyPr anchor="t"/>
          <a:lstStyle/>
          <a:p>
            <a:r>
              <a:rPr lang="es-MX" sz="3300" cap="small" dirty="0">
                <a:solidFill>
                  <a:srgbClr val="FFC000"/>
                </a:solidFill>
                <a:latin typeface="Arial Narrow" panose="020B0606020202030204" pitchFamily="34" charset="0"/>
              </a:rPr>
              <a:t>CONTENIDO DEL </a:t>
            </a:r>
            <a:r>
              <a:rPr lang="es-MX" sz="3300" cap="small" dirty="0" smtClean="0">
                <a:solidFill>
                  <a:srgbClr val="FFC000"/>
                </a:solidFill>
                <a:latin typeface="Arial Narrow" panose="020B0606020202030204" pitchFamily="34" charset="0"/>
              </a:rPr>
              <a:t>CURSO: </a:t>
            </a:r>
            <a:br>
              <a:rPr lang="es-MX" sz="3300" cap="small" dirty="0" smtClean="0">
                <a:solidFill>
                  <a:srgbClr val="FFC000"/>
                </a:solidFill>
                <a:latin typeface="Arial Narrow" panose="020B0606020202030204" pitchFamily="34" charset="0"/>
              </a:rPr>
            </a:br>
            <a:r>
              <a:rPr lang="es-MX" sz="3300" cap="small" dirty="0" smtClean="0">
                <a:solidFill>
                  <a:srgbClr val="FFC000"/>
                </a:solidFill>
                <a:latin typeface="Arial Narrow" panose="020B0606020202030204" pitchFamily="34" charset="0"/>
              </a:rPr>
              <a:t>DELITO DE LAVADO DE ACTIVOS</a:t>
            </a: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endParaRPr lang="es-PE" sz="3300" i="1" cap="small" dirty="0">
              <a:solidFill>
                <a:srgbClr val="FFC000"/>
              </a:solidFill>
              <a:latin typeface="Arial Narrow" panose="020B0606020202030204" pitchFamily="34" charset="0"/>
            </a:endParaRPr>
          </a:p>
        </p:txBody>
      </p:sp>
      <p:sp>
        <p:nvSpPr>
          <p:cNvPr id="6" name="Marcador de contenido 4">
            <a:extLst>
              <a:ext uri="{FF2B5EF4-FFF2-40B4-BE49-F238E27FC236}">
                <a16:creationId xmlns:a16="http://schemas.microsoft.com/office/drawing/2014/main" id="{B6168728-4C99-4DA4-8ED0-BB0D831820CA}"/>
              </a:ext>
            </a:extLst>
          </p:cNvPr>
          <p:cNvSpPr txBox="1">
            <a:spLocks/>
          </p:cNvSpPr>
          <p:nvPr/>
        </p:nvSpPr>
        <p:spPr>
          <a:xfrm>
            <a:off x="595746" y="1648691"/>
            <a:ext cx="7952510" cy="4682838"/>
          </a:xfrm>
          <a:prstGeom prst="rect">
            <a:avLst/>
          </a:prstGeom>
          <a:solidFill>
            <a:schemeClr val="accent3">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PE" sz="1500" b="1" cap="small" dirty="0" smtClean="0">
              <a:solidFill>
                <a:schemeClr val="tx1"/>
              </a:solidFill>
            </a:endParaRPr>
          </a:p>
          <a:p>
            <a:r>
              <a:rPr lang="es-PE" b="1" cap="small" dirty="0">
                <a:solidFill>
                  <a:srgbClr val="0070C0"/>
                </a:solidFill>
              </a:rPr>
              <a:t>(</a:t>
            </a:r>
            <a:r>
              <a:rPr lang="es-PE" b="1" cap="small" dirty="0" smtClean="0">
                <a:solidFill>
                  <a:srgbClr val="0070C0"/>
                </a:solidFill>
              </a:rPr>
              <a:t>III) </a:t>
            </a:r>
            <a:r>
              <a:rPr lang="es-PE" b="1" cap="small" dirty="0">
                <a:solidFill>
                  <a:srgbClr val="0070C0"/>
                </a:solidFill>
              </a:rPr>
              <a:t>ASPECTOS </a:t>
            </a:r>
            <a:r>
              <a:rPr lang="es-PE" b="1" cap="small" dirty="0" smtClean="0">
                <a:solidFill>
                  <a:srgbClr val="0070C0"/>
                </a:solidFill>
              </a:rPr>
              <a:t>PROCESALES</a:t>
            </a:r>
            <a:endParaRPr lang="es-PE" b="1" cap="small" dirty="0">
              <a:solidFill>
                <a:srgbClr val="0070C0"/>
              </a:solidFill>
            </a:endParaRPr>
          </a:p>
          <a:p>
            <a:endParaRPr lang="es-PE" sz="100" b="1" u="sng" cap="small" dirty="0" smtClean="0">
              <a:solidFill>
                <a:schemeClr val="tx1"/>
              </a:solidFill>
            </a:endParaRPr>
          </a:p>
          <a:p>
            <a:pPr algn="just"/>
            <a:r>
              <a:rPr lang="es-PE" u="sng" cap="small" dirty="0" smtClean="0">
                <a:solidFill>
                  <a:schemeClr val="tx1"/>
                </a:solidFill>
              </a:rPr>
              <a:t>Tema 13</a:t>
            </a:r>
            <a:r>
              <a:rPr lang="es-PE" cap="small" dirty="0" smtClean="0">
                <a:solidFill>
                  <a:schemeClr val="tx1"/>
                </a:solidFill>
              </a:rPr>
              <a:t>: </a:t>
            </a:r>
            <a:r>
              <a:rPr lang="es-PE" b="1" cap="small" dirty="0" smtClean="0">
                <a:solidFill>
                  <a:schemeClr val="tx1"/>
                </a:solidFill>
              </a:rPr>
              <a:t>La </a:t>
            </a:r>
            <a:r>
              <a:rPr lang="es-PE" b="1" cap="small" dirty="0">
                <a:solidFill>
                  <a:schemeClr val="tx1"/>
                </a:solidFill>
              </a:rPr>
              <a:t>investigación del delito de lavado </a:t>
            </a:r>
            <a:r>
              <a:rPr lang="es-PE" b="1" cap="small" dirty="0" smtClean="0">
                <a:solidFill>
                  <a:schemeClr val="tx1"/>
                </a:solidFill>
              </a:rPr>
              <a:t>de activos</a:t>
            </a:r>
            <a:r>
              <a:rPr lang="es-PE" cap="small" dirty="0" smtClean="0">
                <a:solidFill>
                  <a:schemeClr val="tx1"/>
                </a:solidFill>
              </a:rPr>
              <a:t> (actos </a:t>
            </a:r>
            <a:r>
              <a:rPr lang="es-PE" cap="small" dirty="0">
                <a:solidFill>
                  <a:schemeClr val="tx1"/>
                </a:solidFill>
              </a:rPr>
              <a:t>convencionales de </a:t>
            </a:r>
            <a:r>
              <a:rPr lang="es-PE" cap="small" dirty="0" smtClean="0">
                <a:solidFill>
                  <a:schemeClr val="tx1"/>
                </a:solidFill>
              </a:rPr>
              <a:t>investigación; intervención </a:t>
            </a:r>
            <a:r>
              <a:rPr lang="es-PE" cap="small" dirty="0">
                <a:solidFill>
                  <a:schemeClr val="tx1"/>
                </a:solidFill>
              </a:rPr>
              <a:t>de las </a:t>
            </a:r>
            <a:r>
              <a:rPr lang="es-PE" cap="small" dirty="0" smtClean="0">
                <a:solidFill>
                  <a:schemeClr val="tx1"/>
                </a:solidFill>
              </a:rPr>
              <a:t>comunicaciones; levantamiento </a:t>
            </a:r>
            <a:r>
              <a:rPr lang="es-PE" cap="small" dirty="0">
                <a:solidFill>
                  <a:schemeClr val="tx1"/>
                </a:solidFill>
              </a:rPr>
              <a:t>del secreto bancario, de la reserva tributaria y </a:t>
            </a:r>
            <a:r>
              <a:rPr lang="es-PE" cap="small" dirty="0" smtClean="0">
                <a:solidFill>
                  <a:schemeClr val="tx1"/>
                </a:solidFill>
              </a:rPr>
              <a:t>bursátil; colaboración eficaz; agente encubierto).</a:t>
            </a:r>
            <a:endParaRPr lang="es-PE" cap="small" dirty="0">
              <a:solidFill>
                <a:schemeClr val="tx1"/>
              </a:solidFill>
            </a:endParaRPr>
          </a:p>
          <a:p>
            <a:pPr algn="just"/>
            <a:r>
              <a:rPr lang="es-PE" u="sng" cap="small" dirty="0" smtClean="0">
                <a:solidFill>
                  <a:schemeClr val="tx1"/>
                </a:solidFill>
              </a:rPr>
              <a:t>Tema 14</a:t>
            </a:r>
            <a:r>
              <a:rPr lang="es-PE" cap="small" dirty="0" smtClean="0">
                <a:solidFill>
                  <a:schemeClr val="tx1"/>
                </a:solidFill>
              </a:rPr>
              <a:t>: </a:t>
            </a:r>
            <a:r>
              <a:rPr lang="es-PE" b="1" cap="small" dirty="0">
                <a:solidFill>
                  <a:schemeClr val="tx1"/>
                </a:solidFill>
              </a:rPr>
              <a:t>La </a:t>
            </a:r>
            <a:r>
              <a:rPr lang="es-PE" b="1" cap="small" dirty="0" smtClean="0">
                <a:solidFill>
                  <a:schemeClr val="tx1"/>
                </a:solidFill>
              </a:rPr>
              <a:t>prueba en el </a:t>
            </a:r>
            <a:r>
              <a:rPr lang="es-PE" b="1" cap="small" dirty="0">
                <a:solidFill>
                  <a:schemeClr val="tx1"/>
                </a:solidFill>
              </a:rPr>
              <a:t>delito de lavado de activos</a:t>
            </a:r>
            <a:r>
              <a:rPr lang="es-PE" cap="small" dirty="0">
                <a:solidFill>
                  <a:schemeClr val="tx1"/>
                </a:solidFill>
              </a:rPr>
              <a:t> </a:t>
            </a:r>
            <a:r>
              <a:rPr lang="es-PE" cap="small" dirty="0" smtClean="0">
                <a:solidFill>
                  <a:schemeClr val="tx1"/>
                </a:solidFill>
              </a:rPr>
              <a:t>(estándar </a:t>
            </a:r>
            <a:r>
              <a:rPr lang="es-PE" cap="small" dirty="0">
                <a:solidFill>
                  <a:schemeClr val="tx1"/>
                </a:solidFill>
              </a:rPr>
              <a:t>de prueba y grados de </a:t>
            </a:r>
            <a:r>
              <a:rPr lang="es-PE" cap="small" dirty="0" smtClean="0">
                <a:solidFill>
                  <a:schemeClr val="tx1"/>
                </a:solidFill>
              </a:rPr>
              <a:t>sospecha; carga </a:t>
            </a:r>
            <a:r>
              <a:rPr lang="es-PE" cap="small" dirty="0">
                <a:solidFill>
                  <a:schemeClr val="tx1"/>
                </a:solidFill>
              </a:rPr>
              <a:t>dinámica de la </a:t>
            </a:r>
            <a:r>
              <a:rPr lang="es-PE" cap="small" dirty="0" smtClean="0">
                <a:solidFill>
                  <a:schemeClr val="tx1"/>
                </a:solidFill>
              </a:rPr>
              <a:t>prueba; la </a:t>
            </a:r>
            <a:r>
              <a:rPr lang="es-PE" cap="small" dirty="0">
                <a:solidFill>
                  <a:schemeClr val="tx1"/>
                </a:solidFill>
              </a:rPr>
              <a:t>prueba </a:t>
            </a:r>
            <a:r>
              <a:rPr lang="es-PE" cap="small" dirty="0" smtClean="0">
                <a:solidFill>
                  <a:schemeClr val="tx1"/>
                </a:solidFill>
              </a:rPr>
              <a:t>indiciaria; pericia </a:t>
            </a:r>
            <a:r>
              <a:rPr lang="es-PE" cap="small" dirty="0">
                <a:solidFill>
                  <a:schemeClr val="tx1"/>
                </a:solidFill>
              </a:rPr>
              <a:t>contable y pericia de </a:t>
            </a:r>
            <a:r>
              <a:rPr lang="es-PE" cap="small" dirty="0" smtClean="0">
                <a:solidFill>
                  <a:schemeClr val="tx1"/>
                </a:solidFill>
              </a:rPr>
              <a:t>valoración; informe </a:t>
            </a:r>
            <a:r>
              <a:rPr lang="es-PE" cap="small" dirty="0">
                <a:solidFill>
                  <a:schemeClr val="tx1"/>
                </a:solidFill>
              </a:rPr>
              <a:t>de Inteligencia </a:t>
            </a:r>
            <a:r>
              <a:rPr lang="es-PE" cap="small" dirty="0" smtClean="0">
                <a:solidFill>
                  <a:schemeClr val="tx1"/>
                </a:solidFill>
              </a:rPr>
              <a:t>Financiera; prueba trasladada; cooperación </a:t>
            </a:r>
            <a:r>
              <a:rPr lang="es-PE" cap="small" dirty="0">
                <a:solidFill>
                  <a:schemeClr val="tx1"/>
                </a:solidFill>
              </a:rPr>
              <a:t>judicial </a:t>
            </a:r>
            <a:r>
              <a:rPr lang="es-PE" cap="small" dirty="0" smtClean="0">
                <a:solidFill>
                  <a:schemeClr val="tx1"/>
                </a:solidFill>
              </a:rPr>
              <a:t>internacional).</a:t>
            </a:r>
            <a:endParaRPr lang="es-PE" cap="small" dirty="0">
              <a:solidFill>
                <a:schemeClr val="tx1"/>
              </a:solidFill>
            </a:endParaRPr>
          </a:p>
          <a:p>
            <a:pPr algn="just"/>
            <a:endParaRPr lang="es-PE" cap="small" dirty="0" smtClean="0">
              <a:solidFill>
                <a:schemeClr val="tx1"/>
              </a:solidFill>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2316" y="106390"/>
            <a:ext cx="965429" cy="965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8158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33697" y="3048000"/>
            <a:ext cx="7262038" cy="1228725"/>
          </a:xfrm>
        </p:spPr>
        <p:txBody>
          <a:bodyPr anchor="t"/>
          <a:lstStyle/>
          <a:p>
            <a:pPr indent="3175"/>
            <a:r>
              <a:rPr lang="es-PE" sz="3300" b="1" cap="small" dirty="0" smtClean="0">
                <a:solidFill>
                  <a:srgbClr val="FFC000"/>
                </a:solidFill>
                <a:latin typeface="Arial Narrow" panose="020B0606020202030204" pitchFamily="34" charset="0"/>
              </a:rPr>
              <a:t>III) CARACTERÍSTICAS CRIMINOLÓGICAS DEL LAVADO DE ACTIVOS</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4651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0500" y="1313659"/>
            <a:ext cx="8601075" cy="5382416"/>
          </a:xfrm>
          <a:solidFill>
            <a:schemeClr val="bg1"/>
          </a:solidFill>
        </p:spPr>
        <p:txBody>
          <a:bodyPr>
            <a:noAutofit/>
          </a:bodyPr>
          <a:lstStyle/>
          <a:p>
            <a:pPr marL="0" indent="0" algn="just">
              <a:buNone/>
            </a:pPr>
            <a:r>
              <a:rPr lang="es-PE" sz="2300" b="1" dirty="0" smtClean="0"/>
              <a:t>A) </a:t>
            </a:r>
            <a:r>
              <a:rPr lang="es-PE" sz="2300" b="1" u="sng" dirty="0" smtClean="0"/>
              <a:t>CONTEXTO CRIMINÓGENO</a:t>
            </a:r>
            <a:r>
              <a:rPr lang="de-CH" sz="2300" b="1" dirty="0" smtClean="0"/>
              <a:t>:</a:t>
            </a:r>
            <a:endParaRPr lang="de-CH" sz="2300" b="1" dirty="0"/>
          </a:p>
          <a:p>
            <a:pPr algn="just"/>
            <a:r>
              <a:rPr lang="es-PE" sz="2300" dirty="0" smtClean="0"/>
              <a:t>Podrían </a:t>
            </a:r>
            <a:r>
              <a:rPr lang="es-PE" sz="2300" dirty="0"/>
              <a:t>bien resumirse en los siguientes factores: la globalización </a:t>
            </a:r>
            <a:r>
              <a:rPr lang="es-PE" sz="2300" dirty="0" smtClean="0"/>
              <a:t>económica; el </a:t>
            </a:r>
            <a:r>
              <a:rPr lang="es-PE" sz="2300" dirty="0"/>
              <a:t>empleo de nuevas </a:t>
            </a:r>
            <a:r>
              <a:rPr lang="es-PE" sz="2300" dirty="0" smtClean="0"/>
              <a:t>tecnologías y redes informáticas;  </a:t>
            </a:r>
            <a:r>
              <a:rPr lang="es-PE" sz="2300" dirty="0"/>
              <a:t>el recurso a </a:t>
            </a:r>
            <a:r>
              <a:rPr lang="es-PE" sz="2300" dirty="0" smtClean="0"/>
              <a:t>la banca de los </a:t>
            </a:r>
            <a:r>
              <a:rPr lang="es-PE" sz="2300" dirty="0"/>
              <a:t>paraísos </a:t>
            </a:r>
            <a:r>
              <a:rPr lang="es-PE" sz="2300" dirty="0" smtClean="0"/>
              <a:t>fiscales y centros financieros </a:t>
            </a:r>
            <a:r>
              <a:rPr lang="es-PE" sz="2300" i="1" dirty="0" smtClean="0"/>
              <a:t>offshore</a:t>
            </a:r>
            <a:r>
              <a:rPr lang="es-PE" sz="2300" dirty="0" smtClean="0"/>
              <a:t>.</a:t>
            </a:r>
          </a:p>
          <a:p>
            <a:pPr algn="just"/>
            <a:r>
              <a:rPr lang="es-PE" sz="2300" dirty="0" smtClean="0"/>
              <a:t>Las </a:t>
            </a:r>
            <a:r>
              <a:rPr lang="es-PE" sz="2300" dirty="0"/>
              <a:t>organizaciones criminales en un contexto como el descrito emplean el ciberespacio para programar y ejecutar sus actividades delictivas. Las nuevas tecnologías, de fácil acceso y singular anonimato, son empleadas especialmente en la transferencia electrónica de fondos, constituyendo éste el método más eficaz para el </a:t>
            </a:r>
            <a:r>
              <a:rPr lang="es-PE" sz="2300" dirty="0" err="1"/>
              <a:t>ensombrecimiento</a:t>
            </a:r>
            <a:r>
              <a:rPr lang="es-PE" sz="2300" dirty="0"/>
              <a:t> del dinero procedente del delito. </a:t>
            </a:r>
          </a:p>
          <a:p>
            <a:pPr algn="just"/>
            <a:r>
              <a:rPr lang="es-PE" sz="2300" dirty="0" smtClean="0"/>
              <a:t>En </a:t>
            </a:r>
            <a:r>
              <a:rPr lang="es-PE" sz="2300" dirty="0"/>
              <a:t>efecto, mientras se produzca un mayor número de </a:t>
            </a:r>
            <a:r>
              <a:rPr lang="es-PE" sz="2300" dirty="0" smtClean="0"/>
              <a:t>transferencias, </a:t>
            </a:r>
            <a:r>
              <a:rPr lang="es-PE" sz="2300" dirty="0"/>
              <a:t>decrecerán las posibilidades de reconstruir el rastro del dinero, seguidamente, se incrementarán las </a:t>
            </a:r>
            <a:r>
              <a:rPr lang="es-PE" sz="2300" dirty="0" smtClean="0"/>
              <a:t>probabilidades </a:t>
            </a:r>
            <a:r>
              <a:rPr lang="es-PE" sz="2300" dirty="0"/>
              <a:t>de lograr el distanciamiento de los activos con respecto a su fuente </a:t>
            </a:r>
            <a:r>
              <a:rPr lang="es-PE" sz="2300" dirty="0" smtClean="0"/>
              <a:t>criminal.</a:t>
            </a: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4539742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0500" y="1313659"/>
            <a:ext cx="8601075" cy="5382416"/>
          </a:xfrm>
          <a:solidFill>
            <a:schemeClr val="bg1"/>
          </a:solidFill>
        </p:spPr>
        <p:txBody>
          <a:bodyPr>
            <a:noAutofit/>
          </a:bodyPr>
          <a:lstStyle/>
          <a:p>
            <a:pPr marL="0" indent="0" algn="just">
              <a:buNone/>
            </a:pPr>
            <a:r>
              <a:rPr lang="es-PE" sz="2300" b="1" dirty="0" smtClean="0"/>
              <a:t>A) </a:t>
            </a:r>
            <a:r>
              <a:rPr lang="es-PE" sz="2300" b="1" u="sng" dirty="0" smtClean="0"/>
              <a:t>CONTEXTO CRIMINÓGENO</a:t>
            </a:r>
            <a:r>
              <a:rPr lang="de-CH" sz="2300" b="1" dirty="0" smtClean="0"/>
              <a:t>:</a:t>
            </a:r>
            <a:endParaRPr lang="de-CH" sz="2300" b="1" dirty="0"/>
          </a:p>
          <a:p>
            <a:pPr algn="just"/>
            <a:r>
              <a:rPr lang="es-PE" sz="2300" dirty="0" smtClean="0"/>
              <a:t>Los </a:t>
            </a:r>
            <a:r>
              <a:rPr lang="es-PE" sz="2300" b="1" dirty="0"/>
              <a:t>centros financieros </a:t>
            </a:r>
            <a:r>
              <a:rPr lang="es-PE" sz="2300" b="1" i="1" dirty="0"/>
              <a:t>offshore</a:t>
            </a:r>
            <a:r>
              <a:rPr lang="es-PE" sz="2300" dirty="0"/>
              <a:t>, se distinguen </a:t>
            </a:r>
            <a:r>
              <a:rPr lang="es-PE" sz="2300" dirty="0" smtClean="0"/>
              <a:t>por </a:t>
            </a:r>
            <a:r>
              <a:rPr lang="es-PE" sz="2300" dirty="0"/>
              <a:t>la concurrencia de los siguientes elementos: provisión de servicios financieros para no </a:t>
            </a:r>
            <a:r>
              <a:rPr lang="es-PE" sz="2300" dirty="0" smtClean="0"/>
              <a:t>residentes; nula </a:t>
            </a:r>
            <a:r>
              <a:rPr lang="es-PE" sz="2300" dirty="0"/>
              <a:t>o baja imposición fiscal sobre los ingresos de negocios o </a:t>
            </a:r>
            <a:r>
              <a:rPr lang="es-PE" sz="2300" dirty="0" smtClean="0"/>
              <a:t>inversiones; </a:t>
            </a:r>
            <a:r>
              <a:rPr lang="es-PE" sz="2300" dirty="0"/>
              <a:t>regímenes de supervisión </a:t>
            </a:r>
            <a:r>
              <a:rPr lang="es-PE" sz="2300" dirty="0" smtClean="0"/>
              <a:t>ligeros; </a:t>
            </a:r>
            <a:r>
              <a:rPr lang="es-PE" sz="2300" dirty="0"/>
              <a:t>uso flexible de fideicomisos y otros mecanismos </a:t>
            </a:r>
            <a:r>
              <a:rPr lang="es-PE" sz="2300" dirty="0" smtClean="0"/>
              <a:t>para </a:t>
            </a:r>
            <a:r>
              <a:rPr lang="es-PE" sz="2300" dirty="0"/>
              <a:t>la gestión de fondos no </a:t>
            </a:r>
            <a:r>
              <a:rPr lang="es-PE" sz="2300" dirty="0" smtClean="0"/>
              <a:t>residentes; </a:t>
            </a:r>
            <a:r>
              <a:rPr lang="es-PE" sz="2300" dirty="0"/>
              <a:t>ambiente regulatorio favorable a garantizar altos niveles de confidencialidad para sus </a:t>
            </a:r>
            <a:r>
              <a:rPr lang="es-PE" sz="2300" dirty="0" smtClean="0"/>
              <a:t>clientes </a:t>
            </a:r>
            <a:r>
              <a:rPr lang="es-PE" sz="2300" dirty="0"/>
              <a:t>(con sustento en normativas de protección rígida de la reserva bancaria y tributaria</a:t>
            </a:r>
            <a:r>
              <a:rPr lang="es-PE" sz="2300" dirty="0" smtClean="0"/>
              <a:t>); </a:t>
            </a:r>
            <a:r>
              <a:rPr lang="es-PE" sz="2300" dirty="0"/>
              <a:t>opacidad y </a:t>
            </a:r>
            <a:r>
              <a:rPr lang="es-PE" sz="2300" dirty="0" smtClean="0"/>
              <a:t>lenta o nula cooperación internacional.</a:t>
            </a:r>
          </a:p>
          <a:p>
            <a:pPr algn="just"/>
            <a:r>
              <a:rPr lang="es-PE" sz="2300" dirty="0" smtClean="0"/>
              <a:t>Los </a:t>
            </a:r>
            <a:r>
              <a:rPr lang="es-PE" sz="2300" b="1" dirty="0" smtClean="0"/>
              <a:t>paraísos fiscales</a:t>
            </a:r>
            <a:r>
              <a:rPr lang="es-PE" sz="2300" dirty="0" smtClean="0"/>
              <a:t> </a:t>
            </a:r>
            <a:r>
              <a:rPr lang="es-PE" sz="2300" dirty="0"/>
              <a:t>son Estados que aplican regímenes fiscales de escasa o nula tributación, caracterizados tanto por su reglamentación permisiva y supervisión bancaria vulnerable, como por la rigidez de su reserva tributaria y secreto bancario. La problemática planteada por esos países </a:t>
            </a:r>
            <a:r>
              <a:rPr lang="es-PE" sz="2300" dirty="0" smtClean="0"/>
              <a:t>radica principalmente en la </a:t>
            </a:r>
            <a:r>
              <a:rPr lang="es-PE" sz="2300" dirty="0"/>
              <a:t>permisión del anonimato de las operaciones financieras no residenciadas, en un marco de controles bancarios </a:t>
            </a:r>
            <a:r>
              <a:rPr lang="es-PE" sz="2300" dirty="0" smtClean="0"/>
              <a:t>laxos, opacidad fiscal y desarrollo de entramados societarios.</a:t>
            </a: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1307477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es-PE" sz="2100" b="1" dirty="0" smtClean="0"/>
              <a:t>B) </a:t>
            </a:r>
            <a:r>
              <a:rPr lang="es-PE" sz="2100" b="1" u="sng" dirty="0" smtClean="0"/>
              <a:t>VINCULACIÓN CON EL CRIMEN ORGANIZADO</a:t>
            </a:r>
            <a:r>
              <a:rPr lang="de-CH" sz="2100" b="1" dirty="0" smtClean="0"/>
              <a:t>:</a:t>
            </a:r>
            <a:endParaRPr lang="de-CH" sz="2100" b="1" dirty="0"/>
          </a:p>
          <a:p>
            <a:pPr algn="just"/>
            <a:r>
              <a:rPr lang="es-PE" sz="2100" dirty="0" smtClean="0"/>
              <a:t>“La criminalidad </a:t>
            </a:r>
            <a:r>
              <a:rPr lang="es-PE" sz="2100" dirty="0"/>
              <a:t>organizada necesita blanquear sus descomunales ganancias, para ello la criminalidad de empresa es la forma más sencilla de </a:t>
            </a:r>
            <a:r>
              <a:rPr lang="es-PE" sz="2100" dirty="0" smtClean="0"/>
              <a:t>hacerlo... </a:t>
            </a:r>
            <a:r>
              <a:rPr lang="es-PE" sz="2100" dirty="0"/>
              <a:t>la búsqueda del beneficio económico es lo que mueve fundamentalmente </a:t>
            </a:r>
            <a:r>
              <a:rPr lang="es-PE" sz="2100" dirty="0" smtClean="0"/>
              <a:t>al crimen organizado. </a:t>
            </a:r>
            <a:r>
              <a:rPr lang="es-PE" sz="2100" dirty="0"/>
              <a:t>Es su fin último... </a:t>
            </a:r>
            <a:r>
              <a:rPr lang="es-PE" sz="2100" dirty="0" smtClean="0"/>
              <a:t>toda </a:t>
            </a:r>
            <a:r>
              <a:rPr lang="es-PE" sz="2100" dirty="0"/>
              <a:t>su </a:t>
            </a:r>
            <a:r>
              <a:rPr lang="es-PE" sz="2100" dirty="0" smtClean="0"/>
              <a:t>estructura</a:t>
            </a:r>
            <a:r>
              <a:rPr lang="es-PE" sz="2100" dirty="0"/>
              <a:t>, división del trabajo, toma de decisiones, relaciones internas y externas están </a:t>
            </a:r>
            <a:r>
              <a:rPr lang="es-PE" sz="2100" dirty="0" err="1"/>
              <a:t>funcionalizadas</a:t>
            </a:r>
            <a:r>
              <a:rPr lang="es-PE" sz="2100" dirty="0"/>
              <a:t> a </a:t>
            </a:r>
            <a:r>
              <a:rPr lang="es-PE" sz="2100" dirty="0" smtClean="0"/>
              <a:t>obtener lucro” (</a:t>
            </a:r>
            <a:r>
              <a:rPr lang="es-PE" sz="2100" cap="small" dirty="0" smtClean="0"/>
              <a:t>Zúñiga, </a:t>
            </a:r>
            <a:r>
              <a:rPr lang="es-PE" sz="2100" dirty="0" smtClean="0"/>
              <a:t>2009, p.133). En tal sentido, </a:t>
            </a:r>
            <a:r>
              <a:rPr lang="es-PE" sz="2100" b="1" dirty="0"/>
              <a:t>el lavado de activos constituye el centro neurálgico que da sentido y equilibrio a las organizaciones criminales, representando una bisagra que articula a la criminalidad organizada con la economía </a:t>
            </a:r>
            <a:r>
              <a:rPr lang="es-PE" sz="2100" b="1" dirty="0" smtClean="0"/>
              <a:t>legal</a:t>
            </a:r>
            <a:r>
              <a:rPr lang="es-PE" sz="2100" dirty="0" smtClean="0"/>
              <a:t>. </a:t>
            </a:r>
          </a:p>
          <a:p>
            <a:pPr algn="just"/>
            <a:r>
              <a:rPr lang="es-PE" sz="2100" b="1" dirty="0" smtClean="0"/>
              <a:t>El lavado </a:t>
            </a:r>
            <a:r>
              <a:rPr lang="es-PE" sz="2100" dirty="0" smtClean="0"/>
              <a:t>es un </a:t>
            </a:r>
            <a:r>
              <a:rPr lang="es-PE" sz="2100" dirty="0"/>
              <a:t>aspecto consustancial </a:t>
            </a:r>
            <a:r>
              <a:rPr lang="es-PE" sz="2100" dirty="0" smtClean="0"/>
              <a:t>para </a:t>
            </a:r>
            <a:r>
              <a:rPr lang="es-PE" sz="2100" dirty="0"/>
              <a:t>la criminalidad organizada. </a:t>
            </a:r>
            <a:r>
              <a:rPr lang="es-PE" sz="2100" b="1" dirty="0"/>
              <a:t>Constituye el mecanismo (delictivo) empleado por las organizaciones criminales para satisfacer su necesidad imperiosa de revestir, a sus delictuosos rendimientos económicos, de apariencia de </a:t>
            </a:r>
            <a:r>
              <a:rPr lang="es-PE" sz="2100" b="1" dirty="0" smtClean="0"/>
              <a:t>legalidad</a:t>
            </a:r>
            <a:r>
              <a:rPr lang="es-PE" sz="2100" dirty="0" smtClean="0"/>
              <a:t>. Al </a:t>
            </a:r>
            <a:r>
              <a:rPr lang="es-PE" sz="2100" dirty="0"/>
              <a:t>ser el punto de aparición de la economía criminal, el lavado de activos </a:t>
            </a:r>
            <a:r>
              <a:rPr lang="es-PE" sz="2100" b="1" dirty="0"/>
              <a:t>pone de manifiesto un punto vulnerable del crimen organizado</a:t>
            </a:r>
            <a:r>
              <a:rPr lang="es-PE" sz="2100" dirty="0"/>
              <a:t>: </a:t>
            </a:r>
            <a:r>
              <a:rPr lang="es-PE" sz="2100" b="1" u="sng" dirty="0"/>
              <a:t>la necesidad de blanquear dinero surge cuando se hace imposible justificar su origen </a:t>
            </a:r>
            <a:r>
              <a:rPr lang="es-PE" sz="2100" b="1" u="sng" dirty="0" smtClean="0"/>
              <a:t>legal</a:t>
            </a:r>
            <a:r>
              <a:rPr lang="es-PE" sz="2100" dirty="0" smtClean="0"/>
              <a:t>. Por </a:t>
            </a:r>
            <a:r>
              <a:rPr lang="es-PE" sz="2100" dirty="0"/>
              <a:t>tanto, </a:t>
            </a:r>
            <a:r>
              <a:rPr lang="es-PE" sz="2100" b="1" u="sng" dirty="0"/>
              <a:t>reaccionar contra la base económica de las organizaciones criminales, privándolas del disfrute o </a:t>
            </a:r>
            <a:r>
              <a:rPr lang="es-PE" sz="2100" b="1" u="sng" dirty="0" smtClean="0"/>
              <a:t>reinversión, merma o quebranta </a:t>
            </a:r>
            <a:r>
              <a:rPr lang="es-PE" sz="2100" b="1" u="sng" dirty="0"/>
              <a:t>sus actividades </a:t>
            </a:r>
            <a:r>
              <a:rPr lang="es-PE" sz="2100" b="1" u="sng" dirty="0" smtClean="0"/>
              <a:t>delictuosas</a:t>
            </a:r>
            <a:r>
              <a:rPr lang="es-PE" sz="2100"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7419020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es-PE" sz="2200" b="1" dirty="0" smtClean="0"/>
              <a:t>C) </a:t>
            </a:r>
            <a:r>
              <a:rPr lang="es-PE" sz="2200" b="1" u="sng" dirty="0" smtClean="0"/>
              <a:t>TRANSNACIONALIDAD</a:t>
            </a:r>
            <a:endParaRPr lang="de-CH" sz="2200" b="1" dirty="0"/>
          </a:p>
          <a:p>
            <a:pPr algn="just"/>
            <a:r>
              <a:rPr lang="es-PE" sz="2200" dirty="0" smtClean="0"/>
              <a:t>El proceso </a:t>
            </a:r>
            <a:r>
              <a:rPr lang="es-PE" sz="2200" dirty="0"/>
              <a:t>de lavado se inicia, generalmente, en la jurisdicción donde fue realizado el delito fuente, culminando cuando los fondos son reciclados o reintegrados en el sistema económico legal, con </a:t>
            </a:r>
            <a:r>
              <a:rPr lang="es-PE" sz="2200" dirty="0" err="1"/>
              <a:t>aparencia</a:t>
            </a:r>
            <a:r>
              <a:rPr lang="es-PE" sz="2200" dirty="0"/>
              <a:t> de haberse producido por fuentes legítimas. Un proceso de reciclaje puede completarse, por tanto, en el mismo país donde se produjo el delito precedente (operación nacional de lavado) o en diferentes jurisdicciones (operación trasnacional de lavado</a:t>
            </a:r>
            <a:r>
              <a:rPr lang="es-PE" sz="2200" dirty="0" smtClean="0"/>
              <a:t>).</a:t>
            </a:r>
          </a:p>
          <a:p>
            <a:pPr algn="just"/>
            <a:r>
              <a:rPr lang="es-PE" sz="2200" b="1" u="sng" dirty="0" smtClean="0"/>
              <a:t>Factores</a:t>
            </a:r>
            <a:r>
              <a:rPr lang="es-PE" sz="2200" dirty="0" smtClean="0"/>
              <a:t>: </a:t>
            </a:r>
            <a:r>
              <a:rPr lang="es-PE" sz="2200" u="sng" dirty="0" smtClean="0"/>
              <a:t>primero</a:t>
            </a:r>
            <a:r>
              <a:rPr lang="es-PE" sz="2200" dirty="0" smtClean="0"/>
              <a:t>, las </a:t>
            </a:r>
            <a:r>
              <a:rPr lang="es-PE" sz="2200" dirty="0"/>
              <a:t>facilidades que la </a:t>
            </a:r>
            <a:r>
              <a:rPr lang="es-PE" sz="2200" b="1" dirty="0"/>
              <a:t>globalización económica brinda al </a:t>
            </a:r>
            <a:r>
              <a:rPr lang="es-PE" sz="2200" b="1" dirty="0" smtClean="0"/>
              <a:t>crimen </a:t>
            </a:r>
            <a:r>
              <a:rPr lang="es-PE" sz="2200" b="1" dirty="0"/>
              <a:t>organizado para practicar </a:t>
            </a:r>
            <a:r>
              <a:rPr lang="es-PE" sz="2200" b="1" dirty="0" smtClean="0"/>
              <a:t>ilegales</a:t>
            </a:r>
            <a:r>
              <a:rPr lang="es-PE" sz="2200" b="1" dirty="0"/>
              <a:t>, de modo instantáneo y en cualquier lugar del mundo</a:t>
            </a:r>
            <a:r>
              <a:rPr lang="es-PE" sz="2200" dirty="0"/>
              <a:t>. </a:t>
            </a:r>
            <a:r>
              <a:rPr lang="es-PE" sz="2200" dirty="0" smtClean="0"/>
              <a:t>El </a:t>
            </a:r>
            <a:r>
              <a:rPr lang="es-PE" sz="2200" u="sng" dirty="0" smtClean="0"/>
              <a:t>segundo</a:t>
            </a:r>
            <a:r>
              <a:rPr lang="es-PE" sz="2200" dirty="0" smtClean="0"/>
              <a:t>, está </a:t>
            </a:r>
            <a:r>
              <a:rPr lang="es-PE" sz="2200" dirty="0"/>
              <a:t>relacionado con el </a:t>
            </a:r>
            <a:r>
              <a:rPr lang="es-PE" sz="2200" b="1" dirty="0"/>
              <a:t>desarrollo de los sistemas de comercio electrónico, la innovación tecnológica y el libre comercio</a:t>
            </a:r>
            <a:r>
              <a:rPr lang="es-PE" sz="2200" dirty="0"/>
              <a:t>. Los cuales propician realizar operaciones económicas en cualquier parte del mundo, interactuando con </a:t>
            </a:r>
            <a:r>
              <a:rPr lang="es-PE" sz="2200" dirty="0" smtClean="0"/>
              <a:t>anonimato, rapidez y facilidad</a:t>
            </a:r>
            <a:r>
              <a:rPr lang="es-PE" sz="2200" dirty="0"/>
              <a:t>. El </a:t>
            </a:r>
            <a:r>
              <a:rPr lang="es-PE" sz="2200" u="sng" dirty="0"/>
              <a:t>tercer</a:t>
            </a:r>
            <a:r>
              <a:rPr lang="es-PE" sz="2200" dirty="0"/>
              <a:t> elemento, base esencial de las operaciones de </a:t>
            </a:r>
            <a:r>
              <a:rPr lang="es-PE" sz="2200" dirty="0" smtClean="0"/>
              <a:t>lavado, </a:t>
            </a:r>
            <a:r>
              <a:rPr lang="es-PE" sz="2200" dirty="0"/>
              <a:t>es el </a:t>
            </a:r>
            <a:r>
              <a:rPr lang="es-PE" sz="2200" dirty="0" smtClean="0"/>
              <a:t>hecho que </a:t>
            </a:r>
            <a:r>
              <a:rPr lang="es-PE" sz="2200" dirty="0"/>
              <a:t>la </a:t>
            </a:r>
            <a:r>
              <a:rPr lang="es-PE" sz="2200" b="1" dirty="0"/>
              <a:t>reinversión de los bienes en los mercados de diferentes jurisdicciones constituye la vía más eficiente para distanciarlos </a:t>
            </a:r>
            <a:r>
              <a:rPr lang="es-PE" sz="2200" dirty="0"/>
              <a:t>de su </a:t>
            </a:r>
            <a:r>
              <a:rPr lang="es-PE" sz="2200" dirty="0" smtClean="0"/>
              <a:t>fuente criminal.</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6369972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es-PE" sz="2200" b="1" dirty="0"/>
              <a:t>D</a:t>
            </a:r>
            <a:r>
              <a:rPr lang="es-PE" sz="2200" b="1" dirty="0" smtClean="0"/>
              <a:t>) </a:t>
            </a:r>
            <a:r>
              <a:rPr lang="es-PE" sz="2200" b="1" u="sng" dirty="0" smtClean="0"/>
              <a:t>TENDENCIA HACIA LA PROFESIONALIZACIÓN</a:t>
            </a:r>
            <a:endParaRPr lang="de-CH" sz="2200" b="1" dirty="0"/>
          </a:p>
          <a:p>
            <a:pPr algn="just"/>
            <a:r>
              <a:rPr lang="es-PE" sz="2400" dirty="0" smtClean="0"/>
              <a:t>El empleo </a:t>
            </a:r>
            <a:r>
              <a:rPr lang="es-PE" sz="2400" dirty="0"/>
              <a:t>de técnicas sofisticadas maniobradas por especialistas del ámbito financiero, bancario, jurídico, económico, bursátil, fiscal o </a:t>
            </a:r>
            <a:r>
              <a:rPr lang="es-PE" sz="2400" dirty="0" smtClean="0"/>
              <a:t>contable permite, </a:t>
            </a:r>
            <a:r>
              <a:rPr lang="es-PE" sz="2400" dirty="0"/>
              <a:t>por un lado, reducir o neutralizar las contingencias de persecución </a:t>
            </a:r>
            <a:r>
              <a:rPr lang="es-PE" sz="2400" dirty="0" smtClean="0"/>
              <a:t>penal. Por otra parte, asegurará </a:t>
            </a:r>
            <a:r>
              <a:rPr lang="es-PE" sz="2400" dirty="0"/>
              <a:t>la dinámica y perfeccionamiento del circuito de reciclaje</a:t>
            </a:r>
            <a:r>
              <a:rPr lang="es-PE" sz="2400" dirty="0" smtClean="0"/>
              <a:t>.</a:t>
            </a:r>
          </a:p>
          <a:p>
            <a:pPr algn="just"/>
            <a:r>
              <a:rPr lang="es-PE" sz="2400" dirty="0"/>
              <a:t>Esta tendencia hacia el </a:t>
            </a:r>
            <a:r>
              <a:rPr lang="es-PE" sz="2400" dirty="0" smtClean="0"/>
              <a:t>profesionalismo, </a:t>
            </a:r>
            <a:r>
              <a:rPr lang="es-PE" sz="2400" dirty="0"/>
              <a:t>mediante la intervención de dichos expertos en operaciones de </a:t>
            </a:r>
            <a:r>
              <a:rPr lang="es-PE" sz="2400" dirty="0" smtClean="0"/>
              <a:t>lavado de activos, </a:t>
            </a:r>
            <a:r>
              <a:rPr lang="es-PE" sz="2400" dirty="0"/>
              <a:t>justifica el mayor desvalor penal de las conductas. Así, en el Perú, el ejercicio abusivo de la posición funcional de estos especialistas, en el marco de un proceso de </a:t>
            </a:r>
            <a:r>
              <a:rPr lang="es-PE" sz="2400" dirty="0" smtClean="0"/>
              <a:t>lavado, </a:t>
            </a:r>
            <a:r>
              <a:rPr lang="es-PE" sz="2400" dirty="0"/>
              <a:t>constituye una circunstancia agravante prevista en el art. </a:t>
            </a:r>
            <a:r>
              <a:rPr lang="es-PE" sz="2400" dirty="0" smtClean="0"/>
              <a:t>4.1  </a:t>
            </a:r>
            <a:r>
              <a:rPr lang="es-PE" sz="2400" dirty="0"/>
              <a:t>del </a:t>
            </a:r>
            <a:r>
              <a:rPr lang="es-PE" sz="2400" dirty="0" err="1"/>
              <a:t>DLeg</a:t>
            </a:r>
            <a:r>
              <a:rPr lang="es-PE" sz="2400" dirty="0"/>
              <a:t> Nº 1106. </a:t>
            </a:r>
            <a:endParaRPr lang="es-PE" sz="2400" dirty="0" smtClean="0"/>
          </a:p>
          <a:p>
            <a:pPr algn="just"/>
            <a:r>
              <a:rPr lang="es-PE" sz="2400" dirty="0" smtClean="0"/>
              <a:t>De conformidad con este </a:t>
            </a:r>
            <a:r>
              <a:rPr lang="es-PE" sz="2400" dirty="0"/>
              <a:t>precepto, se agrava el lavado cuando el interviniente </a:t>
            </a:r>
            <a:r>
              <a:rPr lang="es-PE" sz="2400" i="1" dirty="0"/>
              <a:t>“utilice o se sirva de su condición... de agente del sector inmobiliario, financiero, bancario o bursátil</a:t>
            </a:r>
            <a:r>
              <a:rPr lang="es-PE" sz="2400" i="1" dirty="0" smtClean="0"/>
              <a:t>”.</a:t>
            </a:r>
            <a:endParaRPr lang="es-PE" sz="24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5110336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es-PE" sz="2200" b="1" dirty="0" smtClean="0"/>
              <a:t>E) </a:t>
            </a:r>
            <a:r>
              <a:rPr lang="es-PE" sz="2200" b="1" u="sng" dirty="0" smtClean="0"/>
              <a:t>DAÑOSIDAD SOCIOECONÓMICA</a:t>
            </a:r>
            <a:endParaRPr lang="de-CH" sz="2200" b="1" dirty="0"/>
          </a:p>
          <a:p>
            <a:pPr algn="just"/>
            <a:r>
              <a:rPr lang="es-PE" sz="2400" dirty="0" smtClean="0"/>
              <a:t>Dada </a:t>
            </a:r>
            <a:r>
              <a:rPr lang="es-PE" sz="2400" dirty="0"/>
              <a:t>la naturaleza clandestina del lavado de activos, como lo reconoce la Oficina de las Naciones Unidas contra la Droga y el Delito (UNODC), es difícil identificar la cantidad total de dinero que atraviesa el proceso de reciclaje en el mundo</a:t>
            </a:r>
            <a:r>
              <a:rPr lang="es-PE" sz="2400" dirty="0" smtClean="0"/>
              <a:t>.</a:t>
            </a:r>
          </a:p>
          <a:p>
            <a:pPr algn="just"/>
            <a:r>
              <a:rPr lang="es-PE" sz="2400" dirty="0" smtClean="0"/>
              <a:t>Sin </a:t>
            </a:r>
            <a:r>
              <a:rPr lang="es-PE" sz="2400" dirty="0"/>
              <a:t>embargo, el Informe elaborado en octubre de 2011 por la UNODC, denominado como </a:t>
            </a:r>
            <a:r>
              <a:rPr lang="es-PE" sz="2400" i="1" dirty="0"/>
              <a:t>“Estimación de los flujos financieros ilícitos derivados del tráfico de drogas y de la delincuencia organizada transnacional”</a:t>
            </a:r>
            <a:r>
              <a:rPr lang="es-PE" sz="2400" dirty="0"/>
              <a:t>, intenta dar luces sobre dicha </a:t>
            </a:r>
            <a:r>
              <a:rPr lang="es-PE" sz="2400" dirty="0" smtClean="0"/>
              <a:t>problemática (</a:t>
            </a:r>
            <a:r>
              <a:rPr lang="es-PE" sz="2400" cap="small" dirty="0" smtClean="0"/>
              <a:t>Mendoza</a:t>
            </a:r>
            <a:r>
              <a:rPr lang="es-PE" sz="2400" dirty="0" smtClean="0"/>
              <a:t>, 2017, p. 103). </a:t>
            </a:r>
          </a:p>
          <a:p>
            <a:pPr algn="just"/>
            <a:r>
              <a:rPr lang="es-PE" sz="2400" dirty="0" smtClean="0"/>
              <a:t>Este </a:t>
            </a:r>
            <a:r>
              <a:rPr lang="es-PE" sz="2400" dirty="0"/>
              <a:t>Informe </a:t>
            </a:r>
            <a:r>
              <a:rPr lang="es-PE" sz="2400" dirty="0" smtClean="0"/>
              <a:t>reconoció que </a:t>
            </a:r>
            <a:r>
              <a:rPr lang="es-PE" sz="2400" dirty="0"/>
              <a:t>el </a:t>
            </a:r>
            <a:r>
              <a:rPr lang="es-PE" sz="2400" dirty="0" smtClean="0"/>
              <a:t>FMI había </a:t>
            </a:r>
            <a:r>
              <a:rPr lang="es-PE" sz="2400" dirty="0"/>
              <a:t>estimado, hacia 1998, que los fondos blanqueados en el mundo oscilaban entre el 2% y el 5% del Producto Bruto Interno global (aproximadamente entre US$ 800 billones y US$ 2 trillones</a:t>
            </a:r>
            <a:r>
              <a:rPr lang="es-PE" sz="2400" dirty="0" smtClean="0"/>
              <a:t>). El Informe </a:t>
            </a:r>
            <a:r>
              <a:rPr lang="es-PE" sz="2400" dirty="0"/>
              <a:t>UNODC de 2011 </a:t>
            </a:r>
            <a:r>
              <a:rPr lang="es-PE" sz="2400" dirty="0" smtClean="0"/>
              <a:t>concluyó que, </a:t>
            </a:r>
            <a:r>
              <a:rPr lang="es-PE" sz="2400" dirty="0"/>
              <a:t>hacia el </a:t>
            </a:r>
            <a:r>
              <a:rPr lang="es-PE" sz="2400" dirty="0" smtClean="0"/>
              <a:t>2009, </a:t>
            </a:r>
            <a:r>
              <a:rPr lang="es-PE" sz="2400" dirty="0"/>
              <a:t>la estimación de los activos lavados en el mundo había ascendido al 3,6% (entre el 2,3% y el 5,5%) del </a:t>
            </a:r>
            <a:r>
              <a:rPr lang="es-PE" sz="2400" dirty="0" smtClean="0"/>
              <a:t>PBI mundial (aprox. US</a:t>
            </a:r>
            <a:r>
              <a:rPr lang="es-PE" sz="2400" dirty="0"/>
              <a:t>$ 2,1 </a:t>
            </a:r>
            <a:r>
              <a:rPr lang="es-PE" sz="2400" dirty="0" smtClean="0"/>
              <a:t>trillones).</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2785080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es-PE" sz="2200" b="1" dirty="0" smtClean="0"/>
              <a:t>E) </a:t>
            </a:r>
            <a:r>
              <a:rPr lang="es-PE" sz="2200" b="1" u="sng" dirty="0" smtClean="0"/>
              <a:t>DAÑOSIDAD SOCIOECONÓMICA</a:t>
            </a:r>
            <a:endParaRPr lang="de-CH" sz="2200" b="1" dirty="0"/>
          </a:p>
          <a:p>
            <a:pPr algn="just"/>
            <a:r>
              <a:rPr lang="es-PE" sz="2400" dirty="0" smtClean="0"/>
              <a:t>Con </a:t>
            </a:r>
            <a:r>
              <a:rPr lang="es-PE" sz="2400" dirty="0"/>
              <a:t>respecto </a:t>
            </a:r>
            <a:r>
              <a:rPr lang="es-PE" sz="2400" dirty="0" smtClean="0"/>
              <a:t>al Perú, </a:t>
            </a:r>
            <a:r>
              <a:rPr lang="es-PE" sz="2400" dirty="0"/>
              <a:t>el cálculo del impacto económico del lavado de activos puede estimarse del análisis de los Informes Estadísticos elaborados por la </a:t>
            </a:r>
            <a:r>
              <a:rPr lang="es-PE" sz="2400" dirty="0" smtClean="0"/>
              <a:t>UIF. </a:t>
            </a:r>
            <a:r>
              <a:rPr lang="es-PE" sz="2400" dirty="0"/>
              <a:t>De acuerdo con las estadísticas oficiales </a:t>
            </a:r>
            <a:r>
              <a:rPr lang="es-PE" sz="2400" dirty="0" smtClean="0"/>
              <a:t>(periodo </a:t>
            </a:r>
            <a:r>
              <a:rPr lang="es-PE" sz="2400" b="1" dirty="0" smtClean="0"/>
              <a:t>2007 </a:t>
            </a:r>
            <a:r>
              <a:rPr lang="es-PE" sz="2400" b="1" dirty="0"/>
              <a:t>a </a:t>
            </a:r>
            <a:r>
              <a:rPr lang="es-PE" sz="2400" b="1" dirty="0" smtClean="0"/>
              <a:t>2019</a:t>
            </a:r>
            <a:r>
              <a:rPr lang="es-PE" sz="2400" dirty="0" smtClean="0"/>
              <a:t>), </a:t>
            </a:r>
            <a:r>
              <a:rPr lang="es-PE" sz="2400" b="1" dirty="0"/>
              <a:t>la UIF recibió un total de </a:t>
            </a:r>
            <a:r>
              <a:rPr lang="es-PE" sz="2400" b="1" dirty="0" smtClean="0"/>
              <a:t>69,519 </a:t>
            </a:r>
            <a:r>
              <a:rPr lang="es-PE" sz="2400" dirty="0" smtClean="0"/>
              <a:t>Reportes </a:t>
            </a:r>
            <a:r>
              <a:rPr lang="es-PE" sz="2400" dirty="0"/>
              <a:t>de Operaciones Sospechosas (</a:t>
            </a:r>
            <a:r>
              <a:rPr lang="es-PE" sz="2400" b="1" dirty="0"/>
              <a:t>ROS</a:t>
            </a:r>
            <a:r>
              <a:rPr lang="es-PE" sz="2400" dirty="0"/>
              <a:t>) por parte de los sujetos </a:t>
            </a:r>
            <a:r>
              <a:rPr lang="es-PE" sz="2400" dirty="0" smtClean="0"/>
              <a:t>obligados.</a:t>
            </a:r>
          </a:p>
          <a:p>
            <a:pPr algn="just"/>
            <a:r>
              <a:rPr lang="es-PE" sz="2400" dirty="0" smtClean="0"/>
              <a:t>De </a:t>
            </a:r>
            <a:r>
              <a:rPr lang="es-PE" sz="2400" dirty="0"/>
              <a:t>este número, la UIF evacuó </a:t>
            </a:r>
            <a:r>
              <a:rPr lang="es-PE" sz="2400" dirty="0" smtClean="0"/>
              <a:t>en dicho periodo, 6834 Comunicaciones de </a:t>
            </a:r>
            <a:r>
              <a:rPr lang="es-PE" sz="2400" dirty="0"/>
              <a:t>Inteligencia </a:t>
            </a:r>
            <a:r>
              <a:rPr lang="es-PE" sz="2400" dirty="0" smtClean="0"/>
              <a:t>Financiera Nacional hacia </a:t>
            </a:r>
            <a:r>
              <a:rPr lang="es-PE" sz="2400" dirty="0"/>
              <a:t>el </a:t>
            </a:r>
            <a:r>
              <a:rPr lang="es-PE" sz="2400" dirty="0" smtClean="0"/>
              <a:t>MP (48 durante el 2019, hasta julio). </a:t>
            </a:r>
          </a:p>
          <a:p>
            <a:pPr algn="just"/>
            <a:r>
              <a:rPr lang="es-PE" sz="2400" dirty="0" smtClean="0"/>
              <a:t>Los </a:t>
            </a:r>
            <a:r>
              <a:rPr lang="es-PE" sz="2400" b="1" dirty="0" smtClean="0"/>
              <a:t>Informes de Inteligencia Financiera estiman, en el periodo 2007 a 2019</a:t>
            </a:r>
            <a:r>
              <a:rPr lang="es-PE" sz="2400" dirty="0" smtClean="0"/>
              <a:t>, </a:t>
            </a:r>
            <a:r>
              <a:rPr lang="es-PE" sz="2400" dirty="0"/>
              <a:t>como monto involucrado en operaciones de presunto lavado </a:t>
            </a:r>
            <a:r>
              <a:rPr lang="es-PE" sz="2400" dirty="0" smtClean="0"/>
              <a:t>la suma de </a:t>
            </a:r>
            <a:r>
              <a:rPr lang="es-PE" sz="2400" b="1" dirty="0" smtClean="0"/>
              <a:t>US</a:t>
            </a:r>
            <a:r>
              <a:rPr lang="es-PE" sz="2400" b="1" dirty="0"/>
              <a:t>$ </a:t>
            </a:r>
            <a:r>
              <a:rPr lang="es-PE" sz="2400" b="1" dirty="0" smtClean="0"/>
              <a:t>15,925 </a:t>
            </a:r>
            <a:r>
              <a:rPr lang="es-PE" sz="2400" b="1" dirty="0"/>
              <a:t>millones</a:t>
            </a:r>
            <a:r>
              <a:rPr lang="es-PE" sz="2400" dirty="0"/>
              <a:t>. </a:t>
            </a:r>
            <a:endParaRPr lang="es-PE" sz="2400" dirty="0" smtClean="0"/>
          </a:p>
          <a:p>
            <a:pPr algn="just"/>
            <a:r>
              <a:rPr lang="es-PE" sz="2400" dirty="0" smtClean="0"/>
              <a:t>Esta </a:t>
            </a:r>
            <a:r>
              <a:rPr lang="es-PE" sz="2400" dirty="0"/>
              <a:t>suma constituye la estimación de las cuantías que subyacen a las operaciones </a:t>
            </a:r>
            <a:r>
              <a:rPr lang="es-PE" sz="2400" dirty="0" smtClean="0"/>
              <a:t>sospechosas comunicadas </a:t>
            </a:r>
            <a:r>
              <a:rPr lang="es-PE" sz="2400" dirty="0"/>
              <a:t>a la UIF. Sin embargo, no abarca </a:t>
            </a:r>
            <a:r>
              <a:rPr lang="es-PE" sz="2400" dirty="0" smtClean="0"/>
              <a:t>las operaciones no </a:t>
            </a:r>
            <a:r>
              <a:rPr lang="es-PE" sz="2400" dirty="0"/>
              <a:t>reportadas ni </a:t>
            </a:r>
            <a:r>
              <a:rPr lang="es-PE" sz="2400" dirty="0" smtClean="0"/>
              <a:t>la </a:t>
            </a:r>
            <a:r>
              <a:rPr lang="es-PE" sz="2400" dirty="0"/>
              <a:t>cifra negra del blanqueo</a:t>
            </a:r>
            <a:r>
              <a:rPr lang="es-PE" sz="2400"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cap="small" dirty="0" smtClean="0">
                <a:latin typeface="Arial Narrow" panose="020B0606020202030204" pitchFamily="34" charset="0"/>
              </a:rPr>
              <a:t>III) </a:t>
            </a:r>
            <a:r>
              <a:rPr lang="es-PE" sz="2600" b="1" cap="small" dirty="0" smtClean="0">
                <a:latin typeface="Arial Narrow" panose="020B0606020202030204" pitchFamily="34" charset="0"/>
              </a:rPr>
              <a:t>Características criminológicas</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17797324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3528" y="1509822"/>
            <a:ext cx="8904712" cy="5146159"/>
          </a:xfrm>
          <a:prstGeom prst="rect">
            <a:avLst/>
          </a:prstGeom>
        </p:spPr>
      </p:pic>
      <p:sp>
        <p:nvSpPr>
          <p:cNvPr id="7" name="Título 1"/>
          <p:cNvSpPr txBox="1">
            <a:spLocks/>
          </p:cNvSpPr>
          <p:nvPr/>
        </p:nvSpPr>
        <p:spPr>
          <a:xfrm>
            <a:off x="0" y="363758"/>
            <a:ext cx="8105775" cy="6935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500" b="1" cap="small" dirty="0" smtClean="0">
                <a:latin typeface="Arial Narrow" panose="020B0606020202030204" pitchFamily="34" charset="0"/>
              </a:rPr>
              <a:t>III) Características criminológicas: </a:t>
            </a:r>
            <a:r>
              <a:rPr lang="es-PE" sz="2500" b="1" cap="small" dirty="0" err="1" smtClean="0">
                <a:latin typeface="Arial Narrow" panose="020B0606020202030204" pitchFamily="34" charset="0"/>
              </a:rPr>
              <a:t>dañosidad</a:t>
            </a:r>
            <a:r>
              <a:rPr lang="es-PE" sz="2500" b="1" cap="small" dirty="0" smtClean="0">
                <a:latin typeface="Arial Narrow" panose="020B0606020202030204" pitchFamily="34" charset="0"/>
              </a:rPr>
              <a:t> socioeconómica</a:t>
            </a:r>
          </a:p>
          <a:p>
            <a:pPr algn="ctr">
              <a:lnSpc>
                <a:spcPts val="2500"/>
              </a:lnSpc>
            </a:pPr>
            <a:r>
              <a:rPr lang="es-PE" sz="2500" b="1" cap="small" dirty="0" smtClean="0">
                <a:latin typeface="Arial Narrow" panose="020B0606020202030204" pitchFamily="34" charset="0"/>
              </a:rPr>
              <a:t>Montos involucrados (IIF) por delitos previos</a:t>
            </a:r>
            <a:endParaRPr lang="es-PE" sz="2500" cap="small" dirty="0">
              <a:latin typeface="Arial Narrow" panose="020B0606020202030204" pitchFamily="34" charset="0"/>
            </a:endParaRPr>
          </a:p>
        </p:txBody>
      </p:sp>
      <p:pic>
        <p:nvPicPr>
          <p:cNvPr id="8"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5744" y="76200"/>
            <a:ext cx="838201" cy="838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482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5744" y="76200"/>
            <a:ext cx="838201" cy="838201"/>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3"/>
          <a:stretch>
            <a:fillRect/>
          </a:stretch>
        </p:blipFill>
        <p:spPr>
          <a:xfrm>
            <a:off x="142874" y="1152525"/>
            <a:ext cx="8834871" cy="5610671"/>
          </a:xfrm>
          <a:prstGeom prst="rect">
            <a:avLst/>
          </a:prstGeom>
        </p:spPr>
      </p:pic>
      <p:sp>
        <p:nvSpPr>
          <p:cNvPr id="7" name="Título 1"/>
          <p:cNvSpPr txBox="1">
            <a:spLocks/>
          </p:cNvSpPr>
          <p:nvPr/>
        </p:nvSpPr>
        <p:spPr>
          <a:xfrm>
            <a:off x="0" y="220883"/>
            <a:ext cx="8105775" cy="6935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500" b="1" cap="small" dirty="0" smtClean="0">
                <a:latin typeface="Arial Narrow" panose="020B0606020202030204" pitchFamily="34" charset="0"/>
              </a:rPr>
              <a:t>III) Características criminológicas: </a:t>
            </a:r>
            <a:r>
              <a:rPr lang="es-PE" sz="2500" b="1" cap="small" dirty="0" err="1" smtClean="0">
                <a:latin typeface="Arial Narrow" panose="020B0606020202030204" pitchFamily="34" charset="0"/>
              </a:rPr>
              <a:t>dañosidad</a:t>
            </a:r>
            <a:r>
              <a:rPr lang="es-PE" sz="2500" b="1" cap="small" dirty="0" smtClean="0">
                <a:latin typeface="Arial Narrow" panose="020B0606020202030204" pitchFamily="34" charset="0"/>
              </a:rPr>
              <a:t> socioeconómica</a:t>
            </a:r>
          </a:p>
          <a:p>
            <a:pPr algn="ctr">
              <a:lnSpc>
                <a:spcPts val="2500"/>
              </a:lnSpc>
            </a:pPr>
            <a:r>
              <a:rPr lang="es-PE" sz="2500" b="1" cap="small" dirty="0" smtClean="0">
                <a:latin typeface="Arial Narrow" panose="020B0606020202030204" pitchFamily="34" charset="0"/>
              </a:rPr>
              <a:t>Montos involucrados (IIF) por tipologías de lavado</a:t>
            </a:r>
            <a:endParaRPr lang="es-PE" sz="2500" cap="small" dirty="0">
              <a:latin typeface="Arial Narrow" panose="020B0606020202030204" pitchFamily="34" charset="0"/>
            </a:endParaRPr>
          </a:p>
        </p:txBody>
      </p:sp>
    </p:spTree>
    <p:extLst>
      <p:ext uri="{BB962C8B-B14F-4D97-AF65-F5344CB8AC3E}">
        <p14:creationId xmlns:p14="http://schemas.microsoft.com/office/powerpoint/2010/main" val="54997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82" y="406400"/>
            <a:ext cx="8797635" cy="1006764"/>
          </a:xfrm>
        </p:spPr>
        <p:txBody>
          <a:bodyPr anchor="t"/>
          <a:lstStyle/>
          <a:p>
            <a:r>
              <a:rPr lang="es-MX" sz="3300" cap="small" dirty="0">
                <a:solidFill>
                  <a:srgbClr val="FFC000"/>
                </a:solidFill>
                <a:latin typeface="Arial Narrow" panose="020B0606020202030204" pitchFamily="34" charset="0"/>
              </a:rPr>
              <a:t>CONTENIDO DEL </a:t>
            </a:r>
            <a:r>
              <a:rPr lang="es-MX" sz="3300" cap="small" dirty="0" smtClean="0">
                <a:solidFill>
                  <a:srgbClr val="FFC000"/>
                </a:solidFill>
                <a:latin typeface="Arial Narrow" panose="020B0606020202030204" pitchFamily="34" charset="0"/>
              </a:rPr>
              <a:t>CURSO: </a:t>
            </a:r>
            <a:br>
              <a:rPr lang="es-MX" sz="3300" cap="small" dirty="0" smtClean="0">
                <a:solidFill>
                  <a:srgbClr val="FFC000"/>
                </a:solidFill>
                <a:latin typeface="Arial Narrow" panose="020B0606020202030204" pitchFamily="34" charset="0"/>
              </a:rPr>
            </a:br>
            <a:r>
              <a:rPr lang="es-MX" sz="3300" cap="small" dirty="0" smtClean="0">
                <a:solidFill>
                  <a:srgbClr val="FFC000"/>
                </a:solidFill>
                <a:latin typeface="Arial Narrow" panose="020B0606020202030204" pitchFamily="34" charset="0"/>
              </a:rPr>
              <a:t>DELITO DE LAVADO DE ACTIVOS</a:t>
            </a:r>
            <a:r>
              <a:rPr lang="es-MX" sz="3300" cap="small" dirty="0">
                <a:solidFill>
                  <a:srgbClr val="FFC000"/>
                </a:solidFill>
              </a:rPr>
              <a:t/>
            </a:r>
            <a:br>
              <a:rPr lang="es-MX" sz="3300" cap="small" dirty="0">
                <a:solidFill>
                  <a:srgbClr val="FFC000"/>
                </a:solidFill>
              </a:rPr>
            </a:br>
            <a:r>
              <a:rPr lang="es-MX" sz="3300" cap="small" dirty="0">
                <a:solidFill>
                  <a:srgbClr val="FFC000"/>
                </a:solidFill>
              </a:rPr>
              <a:t/>
            </a:r>
            <a:br>
              <a:rPr lang="es-MX" sz="3300" cap="small" dirty="0">
                <a:solidFill>
                  <a:srgbClr val="FFC000"/>
                </a:solidFill>
              </a:rPr>
            </a:br>
            <a:endParaRPr lang="es-PE" sz="3300" i="1" cap="small" dirty="0">
              <a:solidFill>
                <a:srgbClr val="FFC000"/>
              </a:solidFill>
            </a:endParaRPr>
          </a:p>
        </p:txBody>
      </p:sp>
      <p:sp>
        <p:nvSpPr>
          <p:cNvPr id="6" name="Marcador de contenido 4">
            <a:extLst>
              <a:ext uri="{FF2B5EF4-FFF2-40B4-BE49-F238E27FC236}">
                <a16:creationId xmlns:a16="http://schemas.microsoft.com/office/drawing/2014/main" id="{B6168728-4C99-4DA4-8ED0-BB0D831820CA}"/>
              </a:ext>
            </a:extLst>
          </p:cNvPr>
          <p:cNvSpPr txBox="1">
            <a:spLocks/>
          </p:cNvSpPr>
          <p:nvPr/>
        </p:nvSpPr>
        <p:spPr>
          <a:xfrm>
            <a:off x="595746" y="1413164"/>
            <a:ext cx="7952510" cy="5190835"/>
          </a:xfrm>
          <a:prstGeom prst="rect">
            <a:avLst/>
          </a:prstGeom>
          <a:solidFill>
            <a:schemeClr val="accent3">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PE" sz="100" b="1" cap="small" dirty="0" smtClean="0">
              <a:solidFill>
                <a:srgbClr val="0070C0"/>
              </a:solidFill>
            </a:endParaRPr>
          </a:p>
          <a:p>
            <a:r>
              <a:rPr lang="es-PE" b="1" cap="small" dirty="0" smtClean="0">
                <a:solidFill>
                  <a:srgbClr val="0070C0"/>
                </a:solidFill>
              </a:rPr>
              <a:t>(IV) TALLER DE DEBATE SOBRE JURISPRUDENCIA SUPREMA</a:t>
            </a:r>
            <a:endParaRPr lang="es-PE" b="1" cap="small" dirty="0">
              <a:solidFill>
                <a:srgbClr val="0070C0"/>
              </a:solidFill>
            </a:endParaRPr>
          </a:p>
          <a:p>
            <a:endParaRPr lang="es-PE" sz="100" b="1" u="sng" cap="small" dirty="0" smtClean="0">
              <a:solidFill>
                <a:schemeClr val="tx1"/>
              </a:solidFill>
            </a:endParaRPr>
          </a:p>
          <a:p>
            <a:pPr algn="just"/>
            <a:r>
              <a:rPr lang="es-PE" u="sng" cap="small" dirty="0" smtClean="0">
                <a:solidFill>
                  <a:schemeClr val="tx1"/>
                </a:solidFill>
              </a:rPr>
              <a:t>Tema 15</a:t>
            </a:r>
            <a:r>
              <a:rPr lang="es-PE" cap="small" dirty="0" smtClean="0">
                <a:solidFill>
                  <a:schemeClr val="tx1"/>
                </a:solidFill>
              </a:rPr>
              <a:t>: </a:t>
            </a:r>
            <a:r>
              <a:rPr lang="es-PE" b="1" cap="small" dirty="0" smtClean="0">
                <a:solidFill>
                  <a:schemeClr val="tx1"/>
                </a:solidFill>
              </a:rPr>
              <a:t>Debate sobre:</a:t>
            </a:r>
          </a:p>
          <a:p>
            <a:pPr marL="720725" algn="just">
              <a:lnSpc>
                <a:spcPct val="100000"/>
              </a:lnSpc>
              <a:spcBef>
                <a:spcPts val="0"/>
              </a:spcBef>
            </a:pPr>
            <a:r>
              <a:rPr lang="es-PE" dirty="0">
                <a:solidFill>
                  <a:schemeClr val="tx1"/>
                </a:solidFill>
              </a:rPr>
              <a:t>1.- Casación N° 1408-2017-Puno </a:t>
            </a:r>
            <a:r>
              <a:rPr lang="es-PE" dirty="0" smtClean="0">
                <a:solidFill>
                  <a:schemeClr val="tx1"/>
                </a:solidFill>
              </a:rPr>
              <a:t>(30-May-2019</a:t>
            </a:r>
            <a:r>
              <a:rPr lang="es-PE" dirty="0">
                <a:solidFill>
                  <a:schemeClr val="tx1"/>
                </a:solidFill>
              </a:rPr>
              <a:t>).</a:t>
            </a:r>
          </a:p>
          <a:p>
            <a:pPr marL="720725" algn="just">
              <a:lnSpc>
                <a:spcPct val="100000"/>
              </a:lnSpc>
              <a:spcBef>
                <a:spcPts val="0"/>
              </a:spcBef>
            </a:pPr>
            <a:r>
              <a:rPr lang="es-PE" dirty="0">
                <a:solidFill>
                  <a:schemeClr val="tx1"/>
                </a:solidFill>
              </a:rPr>
              <a:t>2.- RN N° 1863-2018-SPNacional </a:t>
            </a:r>
            <a:r>
              <a:rPr lang="es-PE" dirty="0" smtClean="0">
                <a:solidFill>
                  <a:schemeClr val="tx1"/>
                </a:solidFill>
              </a:rPr>
              <a:t>(24-Abr-2019</a:t>
            </a:r>
            <a:r>
              <a:rPr lang="es-PE" dirty="0">
                <a:solidFill>
                  <a:schemeClr val="tx1"/>
                </a:solidFill>
              </a:rPr>
              <a:t>).</a:t>
            </a:r>
          </a:p>
          <a:p>
            <a:pPr marL="720725" algn="just">
              <a:lnSpc>
                <a:spcPct val="100000"/>
              </a:lnSpc>
              <a:spcBef>
                <a:spcPts val="0"/>
              </a:spcBef>
            </a:pPr>
            <a:r>
              <a:rPr lang="es-PE" dirty="0">
                <a:solidFill>
                  <a:schemeClr val="tx1"/>
                </a:solidFill>
              </a:rPr>
              <a:t>3.- RN N° 1602-2018-SPNacional </a:t>
            </a:r>
            <a:r>
              <a:rPr lang="es-PE" dirty="0" smtClean="0">
                <a:solidFill>
                  <a:schemeClr val="tx1"/>
                </a:solidFill>
              </a:rPr>
              <a:t>(4-Mar-2019</a:t>
            </a:r>
            <a:r>
              <a:rPr lang="es-PE" dirty="0">
                <a:solidFill>
                  <a:schemeClr val="tx1"/>
                </a:solidFill>
              </a:rPr>
              <a:t>).</a:t>
            </a:r>
          </a:p>
          <a:p>
            <a:pPr marL="720725" algn="just">
              <a:lnSpc>
                <a:spcPct val="100000"/>
              </a:lnSpc>
              <a:spcBef>
                <a:spcPts val="0"/>
              </a:spcBef>
            </a:pPr>
            <a:r>
              <a:rPr lang="es-PE" dirty="0">
                <a:solidFill>
                  <a:schemeClr val="tx1"/>
                </a:solidFill>
              </a:rPr>
              <a:t>4.- Casación N° 675-2016-Ica </a:t>
            </a:r>
            <a:r>
              <a:rPr lang="es-PE" dirty="0" smtClean="0">
                <a:solidFill>
                  <a:schemeClr val="tx1"/>
                </a:solidFill>
              </a:rPr>
              <a:t>(11-Abr-2019</a:t>
            </a:r>
            <a:r>
              <a:rPr lang="es-PE" dirty="0">
                <a:solidFill>
                  <a:schemeClr val="tx1"/>
                </a:solidFill>
              </a:rPr>
              <a:t>).</a:t>
            </a:r>
          </a:p>
          <a:p>
            <a:pPr marL="720725" algn="just">
              <a:lnSpc>
                <a:spcPct val="100000"/>
              </a:lnSpc>
              <a:spcBef>
                <a:spcPts val="0"/>
              </a:spcBef>
            </a:pPr>
            <a:r>
              <a:rPr lang="es-PE" dirty="0">
                <a:solidFill>
                  <a:schemeClr val="tx1"/>
                </a:solidFill>
              </a:rPr>
              <a:t>5.- RN N° 1055-2018-SPNacional </a:t>
            </a:r>
            <a:r>
              <a:rPr lang="es-PE" dirty="0" smtClean="0">
                <a:solidFill>
                  <a:schemeClr val="tx1"/>
                </a:solidFill>
              </a:rPr>
              <a:t>(5-Dic-2018</a:t>
            </a:r>
            <a:r>
              <a:rPr lang="es-PE" dirty="0">
                <a:solidFill>
                  <a:schemeClr val="tx1"/>
                </a:solidFill>
              </a:rPr>
              <a:t>).</a:t>
            </a:r>
          </a:p>
          <a:p>
            <a:pPr marL="720725" algn="just">
              <a:lnSpc>
                <a:spcPct val="100000"/>
              </a:lnSpc>
              <a:spcBef>
                <a:spcPts val="0"/>
              </a:spcBef>
            </a:pPr>
            <a:r>
              <a:rPr lang="es-PE" dirty="0">
                <a:solidFill>
                  <a:schemeClr val="tx1"/>
                </a:solidFill>
              </a:rPr>
              <a:t>6.- RN N° 2303-2017-Lima </a:t>
            </a:r>
            <a:r>
              <a:rPr lang="es-PE" dirty="0" smtClean="0">
                <a:solidFill>
                  <a:schemeClr val="tx1"/>
                </a:solidFill>
              </a:rPr>
              <a:t>(17-Oct-2018</a:t>
            </a:r>
            <a:r>
              <a:rPr lang="es-PE" dirty="0">
                <a:solidFill>
                  <a:schemeClr val="tx1"/>
                </a:solidFill>
              </a:rPr>
              <a:t>).</a:t>
            </a:r>
          </a:p>
          <a:p>
            <a:pPr marL="720725" algn="just">
              <a:lnSpc>
                <a:spcPct val="100000"/>
              </a:lnSpc>
              <a:spcBef>
                <a:spcPts val="0"/>
              </a:spcBef>
            </a:pPr>
            <a:r>
              <a:rPr lang="es-PE" dirty="0">
                <a:solidFill>
                  <a:schemeClr val="tx1"/>
                </a:solidFill>
              </a:rPr>
              <a:t>7.- RN N° 2791-2017-SPNacional </a:t>
            </a:r>
            <a:r>
              <a:rPr lang="es-PE" dirty="0" smtClean="0">
                <a:solidFill>
                  <a:schemeClr val="tx1"/>
                </a:solidFill>
              </a:rPr>
              <a:t>(17-Oct-2018</a:t>
            </a:r>
            <a:r>
              <a:rPr lang="es-PE" dirty="0">
                <a:solidFill>
                  <a:schemeClr val="tx1"/>
                </a:solidFill>
              </a:rPr>
              <a:t>).</a:t>
            </a:r>
          </a:p>
          <a:p>
            <a:pPr marL="720725" algn="just">
              <a:lnSpc>
                <a:spcPct val="100000"/>
              </a:lnSpc>
              <a:spcBef>
                <a:spcPts val="0"/>
              </a:spcBef>
            </a:pPr>
            <a:r>
              <a:rPr lang="es-PE" dirty="0">
                <a:solidFill>
                  <a:schemeClr val="tx1"/>
                </a:solidFill>
              </a:rPr>
              <a:t>8.- RN N° 1873-2017-SPNacional </a:t>
            </a:r>
            <a:r>
              <a:rPr lang="es-PE" dirty="0" smtClean="0">
                <a:solidFill>
                  <a:schemeClr val="tx1"/>
                </a:solidFill>
              </a:rPr>
              <a:t>(26-Set-2018</a:t>
            </a:r>
            <a:r>
              <a:rPr lang="es-PE" dirty="0">
                <a:solidFill>
                  <a:schemeClr val="tx1"/>
                </a:solidFill>
              </a:rPr>
              <a:t>).</a:t>
            </a:r>
          </a:p>
          <a:p>
            <a:pPr marL="720725" algn="just">
              <a:lnSpc>
                <a:spcPct val="100000"/>
              </a:lnSpc>
              <a:spcBef>
                <a:spcPts val="0"/>
              </a:spcBef>
            </a:pPr>
            <a:r>
              <a:rPr lang="es-PE" dirty="0">
                <a:solidFill>
                  <a:schemeClr val="tx1"/>
                </a:solidFill>
              </a:rPr>
              <a:t>9.- RN N° 422-2018-SPNacional </a:t>
            </a:r>
            <a:r>
              <a:rPr lang="es-PE" dirty="0" smtClean="0">
                <a:solidFill>
                  <a:schemeClr val="tx1"/>
                </a:solidFill>
              </a:rPr>
              <a:t>(26-Jul-2018</a:t>
            </a:r>
            <a:r>
              <a:rPr lang="es-PE" dirty="0">
                <a:solidFill>
                  <a:schemeClr val="tx1"/>
                </a:solidFill>
              </a:rPr>
              <a:t>).</a:t>
            </a:r>
          </a:p>
          <a:p>
            <a:pPr marL="720725" algn="just">
              <a:lnSpc>
                <a:spcPct val="100000"/>
              </a:lnSpc>
              <a:spcBef>
                <a:spcPts val="0"/>
              </a:spcBef>
            </a:pPr>
            <a:r>
              <a:rPr lang="es-PE" dirty="0">
                <a:solidFill>
                  <a:schemeClr val="tx1"/>
                </a:solidFill>
              </a:rPr>
              <a:t>10.- RN N° 1403-2017-Lima </a:t>
            </a:r>
            <a:r>
              <a:rPr lang="es-PE" dirty="0" smtClean="0">
                <a:solidFill>
                  <a:schemeClr val="tx1"/>
                </a:solidFill>
              </a:rPr>
              <a:t>(4-Abr-2018</a:t>
            </a:r>
            <a:r>
              <a:rPr lang="es-PE" dirty="0">
                <a:solidFill>
                  <a:schemeClr val="tx1"/>
                </a:solidFill>
              </a:rPr>
              <a:t>).</a:t>
            </a:r>
          </a:p>
          <a:p>
            <a:pPr marL="720725" algn="just">
              <a:lnSpc>
                <a:spcPct val="100000"/>
              </a:lnSpc>
              <a:spcBef>
                <a:spcPts val="0"/>
              </a:spcBef>
            </a:pPr>
            <a:r>
              <a:rPr lang="es-PE" dirty="0">
                <a:solidFill>
                  <a:schemeClr val="tx1"/>
                </a:solidFill>
              </a:rPr>
              <a:t>11.- RN N° 1483-2017-Lima </a:t>
            </a:r>
            <a:r>
              <a:rPr lang="es-PE" dirty="0" smtClean="0">
                <a:solidFill>
                  <a:schemeClr val="tx1"/>
                </a:solidFill>
              </a:rPr>
              <a:t>(29-Nov-2017</a:t>
            </a:r>
            <a:r>
              <a:rPr lang="es-PE" dirty="0">
                <a:solidFill>
                  <a:schemeClr val="tx1"/>
                </a:solidFill>
              </a:rPr>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2316" y="106390"/>
            <a:ext cx="965429" cy="965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621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2875" y="3048000"/>
            <a:ext cx="8724900" cy="1228725"/>
          </a:xfrm>
        </p:spPr>
        <p:txBody>
          <a:bodyPr anchor="t"/>
          <a:lstStyle/>
          <a:p>
            <a:pPr indent="3175"/>
            <a:r>
              <a:rPr lang="es-PE" sz="3300" b="1" cap="small" dirty="0" smtClean="0">
                <a:solidFill>
                  <a:srgbClr val="FFC000"/>
                </a:solidFill>
                <a:latin typeface="Arial Narrow" panose="020B0606020202030204" pitchFamily="34" charset="0"/>
              </a:rPr>
              <a:t>IV) FUNDAMENTO DE LA INCRIMINACIÓN: </a:t>
            </a:r>
            <a:br>
              <a:rPr lang="es-PE" sz="3300" b="1" cap="small" dirty="0" smtClean="0">
                <a:solidFill>
                  <a:srgbClr val="FFC000"/>
                </a:solidFill>
                <a:latin typeface="Arial Narrow" panose="020B0606020202030204" pitchFamily="34" charset="0"/>
              </a:rPr>
            </a:br>
            <a:r>
              <a:rPr lang="es-PE" sz="3300" b="1" cap="small" dirty="0" smtClean="0">
                <a:solidFill>
                  <a:srgbClr val="FFC000"/>
                </a:solidFill>
                <a:latin typeface="Arial Narrow" panose="020B0606020202030204" pitchFamily="34" charset="0"/>
              </a:rPr>
              <a:t>EL BIEN JURÍDICO TUTELADO</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7298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de-CH" sz="2300" b="1" cap="small" dirty="0" smtClean="0"/>
              <a:t>a) </a:t>
            </a:r>
            <a:r>
              <a:rPr lang="de-CH" sz="2300" b="1" u="sng" cap="small" dirty="0" smtClean="0"/>
              <a:t>Posturas negativas</a:t>
            </a:r>
            <a:r>
              <a:rPr lang="de-CH" sz="2300" b="1" cap="small" dirty="0" smtClean="0"/>
              <a:t>:</a:t>
            </a:r>
            <a:endParaRPr lang="es-PE" sz="2300" b="1" cap="small" dirty="0" smtClean="0"/>
          </a:p>
          <a:p>
            <a:pPr marL="0" indent="0" algn="just" hangingPunct="0">
              <a:buNone/>
            </a:pPr>
            <a:r>
              <a:rPr lang="fr-CH" sz="2300" b="1" cap="small" dirty="0" smtClean="0"/>
              <a:t>1.- </a:t>
            </a:r>
            <a:r>
              <a:rPr lang="fr-CH" sz="2300" b="1" i="1" cap="small" dirty="0" smtClean="0"/>
              <a:t>PLANTEAMIENTO DE LA «PROMOCIÓN, CONDUCCIÓN Y NO OBSTACULIZACIÓN» DEL LAVADO DE ACTIVOS.</a:t>
            </a:r>
            <a:endParaRPr lang="fr-CH" sz="2300" b="1" i="1" dirty="0" smtClean="0"/>
          </a:p>
          <a:p>
            <a:pPr algn="just"/>
            <a:r>
              <a:rPr lang="es-PE" sz="2300" dirty="0" smtClean="0"/>
              <a:t>En opinión de </a:t>
            </a:r>
            <a:r>
              <a:rPr lang="fr-CH" sz="2300" cap="small" dirty="0" err="1" smtClean="0"/>
              <a:t>Bajo</a:t>
            </a:r>
            <a:r>
              <a:rPr lang="fr-CH" sz="2300" cap="small" dirty="0" smtClean="0"/>
              <a:t> </a:t>
            </a:r>
            <a:r>
              <a:rPr lang="fr-CH" sz="2300" cap="small" dirty="0"/>
              <a:t>Fernández</a:t>
            </a:r>
            <a:r>
              <a:rPr lang="es-PE" sz="2300" dirty="0" smtClean="0"/>
              <a:t>, </a:t>
            </a:r>
            <a:r>
              <a:rPr lang="es-PE" sz="2300" dirty="0"/>
              <a:t>el </a:t>
            </a:r>
            <a:r>
              <a:rPr lang="es-PE" sz="2300" dirty="0" smtClean="0"/>
              <a:t>blanqueo constituye </a:t>
            </a:r>
            <a:r>
              <a:rPr lang="es-PE" sz="2300" dirty="0"/>
              <a:t>una </a:t>
            </a:r>
            <a:r>
              <a:rPr lang="es-PE" sz="2300" i="1" dirty="0"/>
              <a:t>“estratagema por la que un sujeto poseedor de dinero sustraído al control de las Haciendas públicas, lo incorpora al discurrir de la legitimidad, ocultando la infracción fiscal implícita y, en su caso, el origen de la riqueza</a:t>
            </a:r>
            <a:r>
              <a:rPr lang="es-PE" sz="2300" i="1" dirty="0" smtClean="0"/>
              <a:t>”</a:t>
            </a:r>
            <a:r>
              <a:rPr lang="es-PE" sz="2300" dirty="0" smtClean="0"/>
              <a:t>. </a:t>
            </a:r>
            <a:r>
              <a:rPr lang="es-PE" sz="2300" dirty="0"/>
              <a:t>Según su parecer, </a:t>
            </a:r>
            <a:r>
              <a:rPr lang="es-PE" sz="2300" dirty="0" smtClean="0"/>
              <a:t>el blanqueo </a:t>
            </a:r>
            <a:r>
              <a:rPr lang="es-PE" sz="2300" i="1" dirty="0" smtClean="0"/>
              <a:t>“</a:t>
            </a:r>
            <a:r>
              <a:rPr lang="es-PE" sz="2300" b="1" i="1" dirty="0" smtClean="0"/>
              <a:t>debe </a:t>
            </a:r>
            <a:r>
              <a:rPr lang="es-PE" sz="2300" b="1" i="1" dirty="0"/>
              <a:t>ser </a:t>
            </a:r>
            <a:r>
              <a:rPr lang="es-PE" sz="2300" b="1" i="1" dirty="0" smtClean="0"/>
              <a:t>promocionado </a:t>
            </a:r>
            <a:r>
              <a:rPr lang="es-PE" sz="2300" i="1" dirty="0"/>
              <a:t>desde todos los puntos de vista por los poderes públicos, ya que coincide exactamente con el objetivo de la labor inspectora de todos los mecanismos de inspección económica de un país: la inspección de la Agencia Tributaria, la inspección de </a:t>
            </a:r>
            <a:r>
              <a:rPr lang="es-PE" sz="2300" i="1" dirty="0" smtClean="0"/>
              <a:t>Trabajo… </a:t>
            </a:r>
            <a:r>
              <a:rPr lang="de-CH" sz="2400" b="1" i="1" dirty="0" smtClean="0"/>
              <a:t>Al blanqueo </a:t>
            </a:r>
            <a:r>
              <a:rPr lang="de-CH" sz="2400" b="1" i="1" dirty="0"/>
              <a:t>no hay que obstaculizarlo ni impedirlo, lo que hay que hacer es conducirlo</a:t>
            </a:r>
            <a:r>
              <a:rPr lang="de-CH" sz="2400" i="1" dirty="0"/>
              <a:t>. Es decir, se trata de una actividad que en sí misma carece de valoración negativa, que ciertamente tiene un enorme valor probatorio de la existencia de otros delitos previamente cometidos, pero que, sin embargo, implica una especie de arrepentimiento</a:t>
            </a:r>
            <a:r>
              <a:rPr lang="de-CH" sz="2400" i="1" dirty="0" smtClean="0"/>
              <a:t>”</a:t>
            </a:r>
            <a:r>
              <a:rPr lang="es-PE" sz="2300" i="1" dirty="0"/>
              <a:t> </a:t>
            </a:r>
            <a:r>
              <a:rPr lang="es-PE" sz="2300" dirty="0" smtClean="0"/>
              <a:t>(</a:t>
            </a:r>
            <a:r>
              <a:rPr lang="fr-CH" sz="2300" cap="small" dirty="0" err="1" smtClean="0"/>
              <a:t>Bajo</a:t>
            </a:r>
            <a:r>
              <a:rPr lang="es-PE" sz="2300" dirty="0" smtClean="0"/>
              <a:t>, 2009, pp. 12-13)</a:t>
            </a:r>
            <a:r>
              <a:rPr lang="es-PE" sz="2300" i="1"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12460192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497508"/>
          </a:xfrm>
          <a:solidFill>
            <a:schemeClr val="bg1"/>
          </a:solidFill>
        </p:spPr>
        <p:txBody>
          <a:bodyPr>
            <a:noAutofit/>
          </a:bodyPr>
          <a:lstStyle/>
          <a:p>
            <a:pPr marL="0" indent="0" algn="just">
              <a:buNone/>
            </a:pPr>
            <a:r>
              <a:rPr lang="de-CH" sz="2300" b="1" cap="small" dirty="0" smtClean="0"/>
              <a:t>a) </a:t>
            </a:r>
            <a:r>
              <a:rPr lang="de-CH" sz="2300" b="1" u="sng" cap="small" dirty="0" smtClean="0"/>
              <a:t>Posturas negativas</a:t>
            </a:r>
            <a:r>
              <a:rPr lang="de-CH" sz="2300" b="1" cap="small" dirty="0" smtClean="0"/>
              <a:t>:</a:t>
            </a:r>
            <a:endParaRPr lang="es-PE" sz="2300" b="1" cap="small" dirty="0" smtClean="0"/>
          </a:p>
          <a:p>
            <a:pPr marL="0" indent="0" algn="just" hangingPunct="0">
              <a:buNone/>
            </a:pPr>
            <a:r>
              <a:rPr lang="fr-CH" sz="2300" b="1" cap="small" dirty="0" smtClean="0"/>
              <a:t>2.- </a:t>
            </a:r>
            <a:r>
              <a:rPr lang="fr-CH" sz="2300" b="1" i="1" cap="small" dirty="0" smtClean="0"/>
              <a:t>PLANTEAMIENTO DE </a:t>
            </a:r>
            <a:r>
              <a:rPr lang="es-PE" sz="2300" b="1" i="1" cap="small" dirty="0" smtClean="0"/>
              <a:t>LA «NEUTRALIDAD» DEL SISTEMA FINANCIERO</a:t>
            </a:r>
            <a:r>
              <a:rPr lang="fr-CH" sz="2300" b="1" i="1" cap="small" dirty="0" smtClean="0"/>
              <a:t>.</a:t>
            </a:r>
          </a:p>
          <a:p>
            <a:pPr algn="just"/>
            <a:r>
              <a:rPr lang="es-PE" sz="2300" cap="small" dirty="0" smtClean="0"/>
              <a:t>Suárez González </a:t>
            </a:r>
            <a:r>
              <a:rPr lang="es-PE" sz="2300" dirty="0" smtClean="0"/>
              <a:t>sostiene </a:t>
            </a:r>
            <a:r>
              <a:rPr lang="es-PE" sz="2300" dirty="0"/>
              <a:t>que el delito de lavado de activos no entraña un injusto en sí mismo, sino un injusto referido al delito </a:t>
            </a:r>
            <a:r>
              <a:rPr lang="es-PE" sz="2300" dirty="0" smtClean="0"/>
              <a:t>previo. </a:t>
            </a:r>
            <a:r>
              <a:rPr lang="es-PE" sz="2300" dirty="0"/>
              <a:t>Cuestionando la naturaleza </a:t>
            </a:r>
            <a:r>
              <a:rPr lang="es-PE" sz="2300" dirty="0" err="1"/>
              <a:t>socioecónomica</a:t>
            </a:r>
            <a:r>
              <a:rPr lang="es-PE" sz="2300" dirty="0"/>
              <a:t> del objeto protegido, sostiene que </a:t>
            </a:r>
            <a:r>
              <a:rPr lang="es-PE" sz="2300" i="1" dirty="0"/>
              <a:t>“</a:t>
            </a:r>
            <a:r>
              <a:rPr lang="es-PE" sz="2300" b="1" i="1" dirty="0"/>
              <a:t>el sistema financiero no es más que un instrumento «neutro»</a:t>
            </a:r>
            <a:r>
              <a:rPr lang="es-PE" sz="2300" i="1" dirty="0"/>
              <a:t> que sirve para canalizar los capitales que afluyen al mercado y que </a:t>
            </a:r>
            <a:r>
              <a:rPr lang="es-PE" sz="2300" b="1" i="1" dirty="0"/>
              <a:t>en modo alguno se ve afectado en su funcionamiento por el «origen» de los propios capitales</a:t>
            </a:r>
            <a:r>
              <a:rPr lang="es-PE" sz="2300" i="1" dirty="0"/>
              <a:t>”. </a:t>
            </a:r>
            <a:r>
              <a:rPr lang="es-PE" sz="2300" dirty="0"/>
              <a:t>En su opinión, para el sistema económico de libre mercado es indiferente que los bienes o capitales que ingresan al tráfico económico tengan un origen lícito, ilícito o </a:t>
            </a:r>
            <a:r>
              <a:rPr lang="es-PE" sz="2300" dirty="0" smtClean="0"/>
              <a:t>delictivo (</a:t>
            </a:r>
            <a:r>
              <a:rPr lang="es-PE" sz="2300" cap="small" dirty="0" smtClean="0"/>
              <a:t>Suárez</a:t>
            </a:r>
            <a:r>
              <a:rPr lang="es-PE" sz="2300" dirty="0" smtClean="0"/>
              <a:t>, 1996, p. 149).</a:t>
            </a:r>
          </a:p>
          <a:p>
            <a:pPr algn="just"/>
            <a:r>
              <a:rPr lang="es-PE" sz="2300" dirty="0"/>
              <a:t>Es decir, que el acceso de dichos activos al mercado no perturbaría sus leyes, aun cuando éstos sean obtenidos a un coste considerablemente inferior (la sola comisión de delitos fuente) que el de las actividades lícitas, no afectándose en consecuencia a la libre y leal </a:t>
            </a:r>
            <a:r>
              <a:rPr lang="es-PE" sz="2300" dirty="0" smtClean="0"/>
              <a:t>competencia.</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3347676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3916" y="1198567"/>
            <a:ext cx="8665535" cy="5354633"/>
          </a:xfrm>
          <a:solidFill>
            <a:schemeClr val="bg1"/>
          </a:solidFill>
        </p:spPr>
        <p:txBody>
          <a:bodyPr>
            <a:noAutofit/>
          </a:bodyPr>
          <a:lstStyle/>
          <a:p>
            <a:pPr marL="0" indent="0" algn="just">
              <a:buNone/>
            </a:pPr>
            <a:r>
              <a:rPr lang="de-CH" sz="2300" b="1" cap="small" dirty="0" smtClean="0"/>
              <a:t>b) </a:t>
            </a:r>
            <a:r>
              <a:rPr lang="de-CH" sz="2300" b="1" u="sng" cap="small" dirty="0" smtClean="0"/>
              <a:t>Posturas afirmativas: Uniofensividad</a:t>
            </a:r>
            <a:endParaRPr lang="es-PE" sz="2300" b="1" u="sng" cap="small" dirty="0" smtClean="0"/>
          </a:p>
          <a:p>
            <a:pPr marL="0" indent="0" algn="just" hangingPunct="0">
              <a:buNone/>
            </a:pPr>
            <a:r>
              <a:rPr lang="es-PE" sz="2300" b="1" cap="small" dirty="0" smtClean="0"/>
              <a:t>1.- </a:t>
            </a:r>
            <a:r>
              <a:rPr lang="es-PE" sz="2300" b="1" i="1" cap="small" dirty="0" smtClean="0"/>
              <a:t>LA ADMINISTRACIÓN DE JUSTICIA.</a:t>
            </a:r>
            <a:endParaRPr lang="es-PE" sz="2300" b="1" i="1" dirty="0" smtClean="0"/>
          </a:p>
          <a:p>
            <a:pPr marL="628650" indent="-266700" algn="just">
              <a:tabLst>
                <a:tab pos="628650" algn="l"/>
              </a:tabLst>
            </a:pPr>
            <a:r>
              <a:rPr lang="es-PE" sz="2300" i="1" u="sng" dirty="0" smtClean="0"/>
              <a:t>Afinidad</a:t>
            </a:r>
            <a:r>
              <a:rPr lang="es-PE" sz="2300" dirty="0" smtClean="0"/>
              <a:t> con </a:t>
            </a:r>
            <a:r>
              <a:rPr lang="es-PE" sz="2300" dirty="0"/>
              <a:t>los delitos post-ejecutivos </a:t>
            </a:r>
            <a:r>
              <a:rPr lang="es-PE" sz="2300" dirty="0" smtClean="0"/>
              <a:t>de </a:t>
            </a:r>
            <a:r>
              <a:rPr lang="es-PE" sz="2300" dirty="0"/>
              <a:t>encubrimiento y </a:t>
            </a:r>
            <a:r>
              <a:rPr lang="es-PE" sz="2300" dirty="0" smtClean="0"/>
              <a:t>receptación.</a:t>
            </a:r>
          </a:p>
          <a:p>
            <a:pPr marL="628650" indent="-266700" algn="just">
              <a:tabLst>
                <a:tab pos="628650" algn="l"/>
              </a:tabLst>
            </a:pPr>
            <a:r>
              <a:rPr lang="es-PE" sz="2300" i="1" u="sng" dirty="0" smtClean="0"/>
              <a:t>Ubicación sistemática</a:t>
            </a:r>
            <a:r>
              <a:rPr lang="es-PE" sz="2300" i="1" dirty="0" smtClean="0"/>
              <a:t> </a:t>
            </a:r>
            <a:r>
              <a:rPr lang="es-PE" sz="2300" dirty="0" smtClean="0"/>
              <a:t>en el CP (art. 305bis CP </a:t>
            </a:r>
            <a:r>
              <a:rPr lang="es-PE" sz="2300" dirty="0"/>
              <a:t>Suiza). </a:t>
            </a:r>
            <a:r>
              <a:rPr lang="es-PE" sz="2300" dirty="0" smtClean="0"/>
              <a:t>Perú: Dictamen </a:t>
            </a:r>
            <a:r>
              <a:rPr lang="es-PE" sz="2300" dirty="0"/>
              <a:t>de la </a:t>
            </a:r>
            <a:r>
              <a:rPr lang="es-PE" sz="2300" dirty="0" smtClean="0"/>
              <a:t>Comisión Congresal de </a:t>
            </a:r>
            <a:r>
              <a:rPr lang="es-PE" sz="2300" dirty="0"/>
              <a:t>Desarrollo alternativo, Lucha contra las drogas y el Lavado de dinero </a:t>
            </a:r>
            <a:r>
              <a:rPr lang="es-PE" sz="2300" dirty="0" smtClean="0"/>
              <a:t>(del 12/Mar/2002), </a:t>
            </a:r>
            <a:r>
              <a:rPr lang="es-PE" sz="2300" dirty="0"/>
              <a:t>que </a:t>
            </a:r>
            <a:r>
              <a:rPr lang="es-PE" sz="2300" dirty="0" smtClean="0"/>
              <a:t>propuso incorporar los arts</a:t>
            </a:r>
            <a:r>
              <a:rPr lang="es-PE" sz="2300" dirty="0"/>
              <a:t>. 406-A al 406-E </a:t>
            </a:r>
            <a:r>
              <a:rPr lang="es-PE" sz="2300" dirty="0" smtClean="0"/>
              <a:t>al CP, para incriminar al lavado (aunque finalmente se aprobó la Ley N° 27765</a:t>
            </a:r>
            <a:r>
              <a:rPr lang="es-PE" sz="2300" dirty="0"/>
              <a:t>, </a:t>
            </a:r>
            <a:r>
              <a:rPr lang="es-PE" sz="2300" dirty="0" smtClean="0"/>
              <a:t>LPCLA, del </a:t>
            </a:r>
            <a:r>
              <a:rPr lang="es-PE" sz="2300" dirty="0"/>
              <a:t>27/Jun/2002</a:t>
            </a:r>
            <a:r>
              <a:rPr lang="es-PE" sz="2300" dirty="0" smtClean="0"/>
              <a:t>).</a:t>
            </a:r>
          </a:p>
          <a:p>
            <a:pPr marL="628650" indent="-266700" algn="just">
              <a:tabLst>
                <a:tab pos="628650" algn="l"/>
              </a:tabLst>
            </a:pPr>
            <a:r>
              <a:rPr lang="es-PE" sz="2300" dirty="0" smtClean="0"/>
              <a:t>(</a:t>
            </a:r>
            <a:r>
              <a:rPr lang="es-PE" sz="2300" cap="small" dirty="0" err="1" smtClean="0"/>
              <a:t>Faraldo</a:t>
            </a:r>
            <a:r>
              <a:rPr lang="es-PE" sz="2300" cap="small" dirty="0" smtClean="0"/>
              <a:t> </a:t>
            </a:r>
            <a:r>
              <a:rPr lang="es-PE" sz="2300" cap="small" dirty="0" err="1" smtClean="0"/>
              <a:t>Cabana</a:t>
            </a:r>
            <a:r>
              <a:rPr lang="es-PE" sz="2300" cap="small" dirty="0" smtClean="0"/>
              <a:t> / Vidales Rodríguez / Gómez Pavón / Caro Coria).</a:t>
            </a:r>
          </a:p>
          <a:p>
            <a:pPr marL="361950" indent="0" algn="just">
              <a:buNone/>
              <a:tabLst>
                <a:tab pos="628650" algn="l"/>
              </a:tabLst>
            </a:pPr>
            <a:endParaRPr lang="es-PE" sz="500" cap="small" dirty="0" smtClean="0"/>
          </a:p>
          <a:p>
            <a:pPr marL="0" indent="0" algn="just" hangingPunct="0">
              <a:buNone/>
            </a:pPr>
            <a:r>
              <a:rPr lang="es-PE" sz="2300" b="1" cap="small" dirty="0" smtClean="0"/>
              <a:t>2.- </a:t>
            </a:r>
            <a:r>
              <a:rPr lang="es-PE" sz="2300" b="1" i="1" cap="small" dirty="0" smtClean="0"/>
              <a:t>BIEN JURÍDICO PROTEGIDO POR EL DELITO PREVIO</a:t>
            </a:r>
            <a:endParaRPr lang="es-PE" sz="2300" b="1" i="1" dirty="0"/>
          </a:p>
          <a:p>
            <a:pPr marL="628650" indent="-266700" algn="just"/>
            <a:r>
              <a:rPr lang="de-CH" sz="2300" cap="small" dirty="0"/>
              <a:t>Palma Herrera</a:t>
            </a:r>
            <a:r>
              <a:rPr lang="de-CH" sz="2300" dirty="0" smtClean="0"/>
              <a:t>: «el delito </a:t>
            </a:r>
            <a:r>
              <a:rPr lang="de-CH" sz="2300" dirty="0"/>
              <a:t>de blanqueo de capitales no hace sino mantener o incrementar la lesión o puesta en peligro del bien jurídico que se vio ya afectado por el delito previo del que proceden los </a:t>
            </a:r>
            <a:r>
              <a:rPr lang="de-CH" sz="2300" dirty="0" smtClean="0"/>
              <a:t>bienes”.</a:t>
            </a: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6458943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3351" y="1190625"/>
            <a:ext cx="8844394" cy="5534025"/>
          </a:xfrm>
          <a:solidFill>
            <a:schemeClr val="bg1"/>
          </a:solidFill>
        </p:spPr>
        <p:txBody>
          <a:bodyPr>
            <a:noAutofit/>
          </a:bodyPr>
          <a:lstStyle/>
          <a:p>
            <a:pPr marL="0" indent="0" algn="just">
              <a:buNone/>
            </a:pPr>
            <a:r>
              <a:rPr lang="de-CH" sz="2300" b="1" cap="small" dirty="0" smtClean="0"/>
              <a:t>b) </a:t>
            </a:r>
            <a:r>
              <a:rPr lang="de-CH" sz="2300" b="1" u="sng" cap="small" dirty="0" smtClean="0"/>
              <a:t>Posturas afirmativas: Uniofensividad</a:t>
            </a:r>
            <a:endParaRPr lang="es-PE" sz="2300" b="1" u="sng" cap="small" dirty="0" smtClean="0"/>
          </a:p>
          <a:p>
            <a:pPr marL="0" indent="0" algn="just" hangingPunct="0">
              <a:buNone/>
            </a:pPr>
            <a:r>
              <a:rPr lang="es-PE" sz="2300" b="1" cap="small" dirty="0"/>
              <a:t>3</a:t>
            </a:r>
            <a:r>
              <a:rPr lang="es-PE" sz="2300" b="1" cap="small" dirty="0" smtClean="0"/>
              <a:t>.- </a:t>
            </a:r>
            <a:r>
              <a:rPr lang="es-PE" sz="2300" b="1" i="1" cap="small" dirty="0" smtClean="0"/>
              <a:t>LA SEGURIDAD INTERIOR</a:t>
            </a:r>
            <a:endParaRPr lang="es-PE" sz="2300" b="1" i="1" dirty="0" smtClean="0"/>
          </a:p>
          <a:p>
            <a:pPr marL="628650" indent="-266700" algn="just">
              <a:tabLst>
                <a:tab pos="628650" algn="l"/>
              </a:tabLst>
            </a:pPr>
            <a:r>
              <a:rPr lang="es-PE" sz="2300" dirty="0" smtClean="0"/>
              <a:t>STC </a:t>
            </a:r>
            <a:r>
              <a:rPr lang="es-PE" sz="2300" dirty="0"/>
              <a:t>Nº 2748-2012-PHC/TC </a:t>
            </a:r>
            <a:r>
              <a:rPr lang="es-PE" sz="2300" dirty="0" smtClean="0"/>
              <a:t>(</a:t>
            </a:r>
            <a:r>
              <a:rPr lang="es-PE" sz="2300" dirty="0"/>
              <a:t>del 11/</a:t>
            </a:r>
            <a:r>
              <a:rPr lang="es-PE" sz="2300" dirty="0" err="1"/>
              <a:t>Ago</a:t>
            </a:r>
            <a:r>
              <a:rPr lang="es-PE" sz="2300" dirty="0"/>
              <a:t>/2010). En esta resolución</a:t>
            </a:r>
            <a:r>
              <a:rPr lang="es-PE" sz="2300" dirty="0" smtClean="0"/>
              <a:t>, el TC </a:t>
            </a:r>
            <a:r>
              <a:rPr lang="es-PE" sz="2300" dirty="0"/>
              <a:t>sostuvo que </a:t>
            </a:r>
            <a:r>
              <a:rPr lang="es-PE" sz="2300" i="1" dirty="0"/>
              <a:t>“cabe recordar que los delitos de </a:t>
            </a:r>
            <a:r>
              <a:rPr lang="es-PE" sz="2300" i="1" dirty="0" smtClean="0"/>
              <a:t>TID y </a:t>
            </a:r>
            <a:r>
              <a:rPr lang="es-PE" sz="2300" i="1" dirty="0"/>
              <a:t>lavado de activos, constituyen ilícitos de carácter </a:t>
            </a:r>
            <a:r>
              <a:rPr lang="es-PE" sz="2300" i="1" dirty="0" err="1"/>
              <a:t>pluriofensivo</a:t>
            </a:r>
            <a:r>
              <a:rPr lang="es-PE" sz="2300" i="1" dirty="0"/>
              <a:t>, en la medida que ponen en estado de alarma y peligro a las bases sociales y amenazan la propia existencia del Estado</a:t>
            </a:r>
            <a:r>
              <a:rPr lang="es-PE" sz="2300" i="1" dirty="0" smtClean="0"/>
              <a:t>”</a:t>
            </a:r>
            <a:r>
              <a:rPr lang="es-PE" sz="2300" dirty="0" smtClean="0"/>
              <a:t>.</a:t>
            </a:r>
          </a:p>
          <a:p>
            <a:pPr marL="361950" indent="0" algn="just">
              <a:buNone/>
              <a:tabLst>
                <a:tab pos="628650" algn="l"/>
              </a:tabLst>
            </a:pPr>
            <a:endParaRPr lang="es-PE" sz="1000" cap="small" dirty="0" smtClean="0"/>
          </a:p>
          <a:p>
            <a:pPr marL="0" indent="0" algn="just" hangingPunct="0">
              <a:buNone/>
            </a:pPr>
            <a:r>
              <a:rPr lang="es-PE" sz="2300" b="1" cap="small" dirty="0"/>
              <a:t>4.- EL ORDEN </a:t>
            </a:r>
            <a:r>
              <a:rPr lang="es-PE" sz="2300" b="1" cap="small" dirty="0" smtClean="0"/>
              <a:t>SOCIOECONÓMICO</a:t>
            </a:r>
          </a:p>
          <a:p>
            <a:pPr marL="628650" indent="-266700" algn="just" hangingPunct="0"/>
            <a:r>
              <a:rPr lang="es-PE" sz="2300" dirty="0"/>
              <a:t>E</a:t>
            </a:r>
            <a:r>
              <a:rPr lang="es-PE" sz="2300" dirty="0" smtClean="0"/>
              <a:t>l </a:t>
            </a:r>
            <a:r>
              <a:rPr lang="es-PE" sz="2300" dirty="0"/>
              <a:t>orden socioeconómico en sentido estricto sería el bien jurídico </a:t>
            </a:r>
            <a:r>
              <a:rPr lang="es-PE" sz="2300" dirty="0" smtClean="0"/>
              <a:t>tutelado, </a:t>
            </a:r>
            <a:r>
              <a:rPr lang="es-PE" sz="2300" dirty="0"/>
              <a:t>sosteniéndose que esto habría tenido reconocimiento legal </a:t>
            </a:r>
            <a:r>
              <a:rPr lang="es-PE" sz="2300" dirty="0" smtClean="0"/>
              <a:t>en España al </a:t>
            </a:r>
            <a:r>
              <a:rPr lang="es-PE" sz="2300" dirty="0"/>
              <a:t>tipificarse este delito al interior del Título XIII del CP (denominado “Delitos contra el patrimonio y contra el orden socioeconómico</a:t>
            </a:r>
            <a:r>
              <a:rPr lang="es-PE" sz="2300" dirty="0" smtClean="0"/>
              <a:t>”), </a:t>
            </a:r>
            <a:r>
              <a:rPr lang="es-PE" sz="2300" dirty="0"/>
              <a:t>en el que se encuentra el art. 301. </a:t>
            </a:r>
            <a:r>
              <a:rPr lang="es-PE" sz="2300" dirty="0" smtClean="0"/>
              <a:t>El </a:t>
            </a:r>
            <a:r>
              <a:rPr lang="es-PE" sz="2300" dirty="0"/>
              <a:t>orden socioeconómico constituiría un objetivo político criminal empleado como criterio de sistematización para agrupar diversas figuras delictivas bajo dicho común </a:t>
            </a:r>
            <a:r>
              <a:rPr lang="es-PE" sz="2300" dirty="0" smtClean="0"/>
              <a:t>denominador.</a:t>
            </a:r>
            <a:endParaRPr lang="es-PE" sz="2300" dirty="0"/>
          </a:p>
          <a:p>
            <a:pPr marL="0" indent="0" algn="just" hangingPunct="0">
              <a:buNone/>
            </a:pPr>
            <a:endParaRPr lang="es-PE" sz="2300" b="1" cap="small"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10927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1935738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9549" y="1162050"/>
            <a:ext cx="8730095" cy="5524499"/>
          </a:xfrm>
          <a:solidFill>
            <a:schemeClr val="bg1"/>
          </a:solidFill>
        </p:spPr>
        <p:txBody>
          <a:bodyPr>
            <a:noAutofit/>
          </a:bodyPr>
          <a:lstStyle/>
          <a:p>
            <a:pPr marL="0" indent="0" algn="just">
              <a:buNone/>
            </a:pPr>
            <a:r>
              <a:rPr lang="de-CH" sz="2300" b="1" cap="small" dirty="0" smtClean="0"/>
              <a:t>b) </a:t>
            </a:r>
            <a:r>
              <a:rPr lang="de-CH" sz="2300" b="1" u="sng" cap="small" dirty="0" smtClean="0"/>
              <a:t>Posturas afirmativas: Pluriofensividad</a:t>
            </a:r>
            <a:endParaRPr lang="es-PE" sz="2300" b="1" u="sng" cap="small" dirty="0" smtClean="0"/>
          </a:p>
          <a:p>
            <a:pPr marL="0" indent="0" algn="just" hangingPunct="0">
              <a:buNone/>
            </a:pPr>
            <a:r>
              <a:rPr lang="es-PE" sz="2300" b="1" cap="small" dirty="0" smtClean="0"/>
              <a:t>1.- </a:t>
            </a:r>
            <a:r>
              <a:rPr lang="es-PE" sz="2300" b="1" i="1" cap="small" dirty="0" smtClean="0"/>
              <a:t>LA ADMINISTRACIÓN DE JUSTICIA Y EL ORDEN SOCIOECONÓMICO.</a:t>
            </a:r>
            <a:endParaRPr lang="es-PE" sz="2300" b="1" i="1" dirty="0" smtClean="0"/>
          </a:p>
          <a:p>
            <a:pPr marL="628650" indent="-266700" algn="just">
              <a:tabLst>
                <a:tab pos="628650" algn="l"/>
              </a:tabLst>
            </a:pPr>
            <a:r>
              <a:rPr lang="es-PE" sz="2300" cap="small" dirty="0" smtClean="0"/>
              <a:t>Gálvez Villegas.</a:t>
            </a:r>
          </a:p>
          <a:p>
            <a:pPr marL="361950" indent="0" algn="just">
              <a:buNone/>
              <a:tabLst>
                <a:tab pos="628650" algn="l"/>
              </a:tabLst>
            </a:pPr>
            <a:endParaRPr lang="es-PE" sz="500" cap="small" dirty="0" smtClean="0"/>
          </a:p>
          <a:p>
            <a:pPr marL="0" indent="0" algn="just" hangingPunct="0">
              <a:buNone/>
            </a:pPr>
            <a:r>
              <a:rPr lang="es-PE" sz="2300" b="1" cap="small" dirty="0" smtClean="0"/>
              <a:t>2.- </a:t>
            </a:r>
            <a:r>
              <a:rPr lang="es-PE" sz="2300" b="1" i="1" cap="small" dirty="0"/>
              <a:t>LA ADMINISTRACIÓN DE JUSTICIA Y EL </a:t>
            </a:r>
            <a:r>
              <a:rPr lang="es-PE" sz="2300" b="1" i="1" cap="small" dirty="0" smtClean="0"/>
              <a:t>BIEN JURÍDICO PROTEGIDO POR EL DELITO PREVIO.</a:t>
            </a:r>
            <a:endParaRPr lang="es-PE" sz="2300" b="1" i="1" dirty="0"/>
          </a:p>
          <a:p>
            <a:pPr marL="628650" indent="-266700" algn="just"/>
            <a:r>
              <a:rPr lang="de-CH" sz="2400" cap="small" dirty="0" smtClean="0"/>
              <a:t>Ragués </a:t>
            </a:r>
            <a:r>
              <a:rPr lang="de-CH" sz="2400" cap="small" dirty="0"/>
              <a:t>i Vallès</a:t>
            </a:r>
            <a:r>
              <a:rPr lang="de-CH" sz="2400" dirty="0"/>
              <a:t> </a:t>
            </a:r>
            <a:r>
              <a:rPr lang="de-CH" sz="2400" dirty="0" smtClean="0"/>
              <a:t>/ </a:t>
            </a:r>
            <a:r>
              <a:rPr lang="de-CH" sz="2400" cap="small" dirty="0"/>
              <a:t>Molina </a:t>
            </a:r>
            <a:r>
              <a:rPr lang="de-CH" sz="2400" cap="small" dirty="0" smtClean="0"/>
              <a:t>Fernández</a:t>
            </a:r>
            <a:r>
              <a:rPr lang="de-CH" sz="2400" dirty="0" smtClean="0"/>
              <a:t>.</a:t>
            </a:r>
          </a:p>
          <a:p>
            <a:pPr marL="0" indent="0" algn="just" hangingPunct="0">
              <a:buNone/>
            </a:pPr>
            <a:endParaRPr lang="es-PE" sz="500" b="1" cap="small" dirty="0" smtClean="0"/>
          </a:p>
          <a:p>
            <a:pPr marL="0" indent="0" algn="just" hangingPunct="0">
              <a:buNone/>
            </a:pPr>
            <a:r>
              <a:rPr lang="es-PE" sz="2300" b="1" cap="small" dirty="0" smtClean="0"/>
              <a:t>3.- </a:t>
            </a:r>
            <a:r>
              <a:rPr lang="de-CH" sz="2300" b="1" i="1" cap="small" dirty="0" smtClean="0"/>
              <a:t>LA ESTABILIDAD, TRANSPARENCIA Y LEGITIMIDAD DEL SISTEMA ECONÓMICO-FINANCIERO, EL RÉGIMEN CONTRALOR ADUANERO, LA EFICACIA DEL SISTEMA DE JUSTICIA PENAL</a:t>
            </a:r>
            <a:endParaRPr lang="es-PE" sz="2300" b="1" i="1" cap="small" dirty="0" smtClean="0"/>
          </a:p>
          <a:p>
            <a:pPr marL="628650" indent="-266700" algn="just"/>
            <a:r>
              <a:rPr lang="es-PE" sz="2300" cap="small" dirty="0"/>
              <a:t>Prado Saldarriaga. </a:t>
            </a:r>
            <a:r>
              <a:rPr lang="es-PE" sz="2300" b="1" cap="small" dirty="0" smtClean="0"/>
              <a:t>AP 3-2010</a:t>
            </a:r>
            <a:r>
              <a:rPr lang="es-PE" sz="2300" cap="small" dirty="0" smtClean="0"/>
              <a:t>: </a:t>
            </a:r>
            <a:r>
              <a:rPr lang="es-PE" sz="2300" i="1" dirty="0" smtClean="0"/>
              <a:t>“Los actos </a:t>
            </a:r>
            <a:r>
              <a:rPr lang="es-PE" sz="2300" i="1" dirty="0"/>
              <a:t>de </a:t>
            </a:r>
            <a:r>
              <a:rPr lang="es-PE" sz="2300" i="1" u="sng" dirty="0"/>
              <a:t>colocación e intercalación </a:t>
            </a:r>
            <a:r>
              <a:rPr lang="es-PE" sz="2300" i="1" dirty="0"/>
              <a:t>comprometen la estabilidad, transparencia y legitimidad del sistema económico-financiero. En cambio, los actos de </a:t>
            </a:r>
            <a:r>
              <a:rPr lang="es-PE" sz="2300" i="1" u="sng" dirty="0"/>
              <a:t>ocultamiento y tenencia </a:t>
            </a:r>
            <a:r>
              <a:rPr lang="es-PE" sz="2300" i="1" dirty="0"/>
              <a:t>afectan la eficacia del sistema de justicia penal frente al crimen organizado</a:t>
            </a:r>
            <a:r>
              <a:rPr lang="es-PE" sz="2300" i="1" dirty="0" smtClean="0"/>
              <a:t>”.</a:t>
            </a:r>
            <a:endParaRPr lang="es-PE" sz="2300" i="1" dirty="0"/>
          </a:p>
          <a:p>
            <a:pPr marL="361950" indent="0" algn="just">
              <a:buNone/>
            </a:pP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8577597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9549" y="1162050"/>
            <a:ext cx="8730095" cy="5524499"/>
          </a:xfrm>
          <a:solidFill>
            <a:schemeClr val="bg1"/>
          </a:solidFill>
        </p:spPr>
        <p:txBody>
          <a:bodyPr>
            <a:noAutofit/>
          </a:bodyPr>
          <a:lstStyle/>
          <a:p>
            <a:pPr marL="0" indent="0" algn="just">
              <a:buNone/>
            </a:pPr>
            <a:r>
              <a:rPr lang="de-CH" sz="2300" b="1" cap="small" dirty="0" smtClean="0"/>
              <a:t>c) </a:t>
            </a:r>
            <a:r>
              <a:rPr lang="de-CH" sz="2300" b="1" u="sng" cap="small" dirty="0" smtClean="0"/>
              <a:t>Delito de Lavado de activos como protector de la libre y leal competencia a través de la técnica del «peligro abstracto»</a:t>
            </a:r>
            <a:endParaRPr lang="es-PE" sz="2300" b="1" u="sng" cap="small" dirty="0" smtClean="0"/>
          </a:p>
          <a:p>
            <a:pPr marL="628650" indent="-266700" algn="just"/>
            <a:r>
              <a:rPr lang="es-PE" sz="2300" dirty="0" smtClean="0"/>
              <a:t>La </a:t>
            </a:r>
            <a:r>
              <a:rPr lang="es-PE" sz="2300" dirty="0"/>
              <a:t>libre y leal competencia </a:t>
            </a:r>
            <a:r>
              <a:rPr lang="es-PE" sz="2300" dirty="0" smtClean="0"/>
              <a:t>(bien </a:t>
            </a:r>
            <a:r>
              <a:rPr lang="es-PE" sz="2300" dirty="0"/>
              <a:t>jurídico </a:t>
            </a:r>
            <a:r>
              <a:rPr lang="es-PE" sz="2300" dirty="0" smtClean="0"/>
              <a:t>colectivo) </a:t>
            </a:r>
            <a:r>
              <a:rPr lang="es-PE" sz="2300" dirty="0"/>
              <a:t>es el elemento indispensable para el funcionamiento regular del mercado y del orden socioeconómico justo contemplado en la Constitución. El merecimiento de protección que el </a:t>
            </a:r>
            <a:r>
              <a:rPr lang="es-PE" sz="2300" dirty="0" smtClean="0"/>
              <a:t>DP le </a:t>
            </a:r>
            <a:r>
              <a:rPr lang="es-PE" sz="2300" dirty="0"/>
              <a:t>garantiza constituye una condición irrenunciable para garantizar la intervención de los agentes económicos en igualdad de condiciones. </a:t>
            </a:r>
            <a:r>
              <a:rPr lang="es-PE" sz="2300" b="1" i="1" dirty="0"/>
              <a:t>La participación, en el tráfico económico, de dichos actores se vería perturbada o impedida si la competencia jurídicamente reconocida admitiera y legitimara la concurrencia de estos agentes junto a la de aquellos que intervinieran con patrimonios obtenidos sin más coste que la comisión de </a:t>
            </a:r>
            <a:r>
              <a:rPr lang="es-PE" sz="2300" b="1" i="1" dirty="0" smtClean="0"/>
              <a:t>delitos</a:t>
            </a:r>
            <a:r>
              <a:rPr lang="es-PE" sz="2300" dirty="0" smtClean="0"/>
              <a:t>.</a:t>
            </a:r>
          </a:p>
          <a:p>
            <a:pPr marL="628650" indent="-266700" algn="just"/>
            <a:r>
              <a:rPr lang="es-PE" sz="2300" dirty="0" smtClean="0"/>
              <a:t>Comparten que el delito lavado de activos es una </a:t>
            </a:r>
            <a:r>
              <a:rPr lang="es-PE" sz="2300" dirty="0"/>
              <a:t>tipificación de</a:t>
            </a:r>
            <a:r>
              <a:rPr lang="es-PE" sz="2300" b="1" dirty="0"/>
              <a:t> </a:t>
            </a:r>
            <a:r>
              <a:rPr lang="es-PE" sz="2300" b="1" u="sng" dirty="0"/>
              <a:t>peligro abstracto</a:t>
            </a:r>
            <a:r>
              <a:rPr lang="es-PE" sz="2300" dirty="0" smtClean="0"/>
              <a:t>: </a:t>
            </a:r>
            <a:r>
              <a:rPr lang="es-PE" sz="2300" cap="small" dirty="0" smtClean="0"/>
              <a:t>Mendoza /</a:t>
            </a:r>
            <a:r>
              <a:rPr lang="es-PE" sz="2300" dirty="0" smtClean="0"/>
              <a:t> </a:t>
            </a:r>
            <a:r>
              <a:rPr lang="es-PE" sz="2300" cap="small" dirty="0" smtClean="0"/>
              <a:t>García / Caro / Prado / Gálvez</a:t>
            </a:r>
            <a:r>
              <a:rPr lang="es-PE" sz="2300" dirty="0" smtClean="0"/>
              <a:t>.</a:t>
            </a:r>
            <a:endParaRPr lang="es-PE" sz="23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5684" y="106390"/>
            <a:ext cx="982061" cy="982061"/>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IV)</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Fundamento incriminatorio: el bien jurídico tutelado</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9477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2875" y="3048000"/>
            <a:ext cx="8724900" cy="1228725"/>
          </a:xfrm>
        </p:spPr>
        <p:txBody>
          <a:bodyPr anchor="t"/>
          <a:lstStyle/>
          <a:p>
            <a:pPr indent="3175"/>
            <a:r>
              <a:rPr lang="es-PE" sz="3300" b="1" cap="small" dirty="0" smtClean="0">
                <a:solidFill>
                  <a:srgbClr val="FFC000"/>
                </a:solidFill>
                <a:latin typeface="Arial Narrow" panose="020B0606020202030204" pitchFamily="34" charset="0"/>
              </a:rPr>
              <a:t>V) EVOLUCIÓN NORMATIVA: </a:t>
            </a:r>
            <a:br>
              <a:rPr lang="es-PE" sz="3300" b="1" cap="small" dirty="0" smtClean="0">
                <a:solidFill>
                  <a:srgbClr val="FFC000"/>
                </a:solidFill>
                <a:latin typeface="Arial Narrow" panose="020B0606020202030204" pitchFamily="34" charset="0"/>
              </a:rPr>
            </a:br>
            <a:r>
              <a:rPr lang="es-PE" sz="3300" b="1" cap="small" dirty="0" smtClean="0">
                <a:solidFill>
                  <a:srgbClr val="FFC000"/>
                </a:solidFill>
                <a:latin typeface="Arial Narrow" panose="020B0606020202030204" pitchFamily="34" charset="0"/>
              </a:rPr>
              <a:t>SUCESIÓN DE LEYES EN EL TIEMPO</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4143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11" y="1302327"/>
            <a:ext cx="8038532" cy="4835238"/>
          </a:xfrm>
          <a:solidFill>
            <a:schemeClr val="bg1"/>
          </a:solidFill>
        </p:spPr>
        <p:txBody>
          <a:bodyPr>
            <a:normAutofit lnSpcReduction="10000"/>
          </a:bodyPr>
          <a:lstStyle/>
          <a:p>
            <a:pPr marL="0" indent="0" algn="ctr">
              <a:buNone/>
            </a:pPr>
            <a:r>
              <a:rPr lang="es-ES" b="1" i="1" u="sng" dirty="0" smtClean="0">
                <a:solidFill>
                  <a:srgbClr val="0070C0"/>
                </a:solidFill>
              </a:rPr>
              <a:t>FORMAS </a:t>
            </a:r>
            <a:r>
              <a:rPr lang="es-ES" b="1" i="1" u="sng" dirty="0">
                <a:solidFill>
                  <a:srgbClr val="0070C0"/>
                </a:solidFill>
              </a:rPr>
              <a:t>DE TIPIFICACIÓN DEL DELITO DE LAVADO DE ACTIVOS EN LA LEGISLACIÓN NACIONAL</a:t>
            </a:r>
          </a:p>
          <a:p>
            <a:pPr marL="0" indent="0" algn="just">
              <a:buNone/>
            </a:pPr>
            <a:endParaRPr lang="es-ES" b="1" i="1" dirty="0"/>
          </a:p>
          <a:p>
            <a:pPr marL="0" indent="0" algn="just">
              <a:buNone/>
            </a:pPr>
            <a:r>
              <a:rPr lang="es-ES" b="1" dirty="0"/>
              <a:t>I.- DELITO INCORPORADO EN EL CÓDIGO PENAL: </a:t>
            </a:r>
            <a:endParaRPr lang="es-ES" b="1" cap="small" dirty="0"/>
          </a:p>
          <a:p>
            <a:pPr algn="just"/>
            <a:r>
              <a:rPr lang="es-ES" dirty="0"/>
              <a:t> Desde el 12-Nov-1991.</a:t>
            </a:r>
          </a:p>
          <a:p>
            <a:pPr algn="just"/>
            <a:r>
              <a:rPr lang="es-ES" dirty="0"/>
              <a:t> Hasta el 26-Jun-2002.</a:t>
            </a:r>
          </a:p>
          <a:p>
            <a:pPr algn="just"/>
            <a:endParaRPr lang="es-ES" dirty="0"/>
          </a:p>
          <a:p>
            <a:pPr marL="0" indent="0" algn="just">
              <a:buNone/>
            </a:pPr>
            <a:r>
              <a:rPr lang="es-ES" b="1" dirty="0"/>
              <a:t>II.- DELITO SITUADO EN LEY PENAL ESPECIAL:</a:t>
            </a:r>
          </a:p>
          <a:p>
            <a:pPr algn="just"/>
            <a:r>
              <a:rPr lang="es-ES" dirty="0"/>
              <a:t> Desde el 27-Jun-2002 (LEY 27765)</a:t>
            </a:r>
          </a:p>
          <a:p>
            <a:pPr algn="just"/>
            <a:r>
              <a:rPr lang="es-ES" dirty="0"/>
              <a:t> Desde el 19-Abr-2012 (DLEG 1106), hasta la </a:t>
            </a:r>
            <a:r>
              <a:rPr lang="es-ES" dirty="0" smtClean="0"/>
              <a:t>fecha.</a:t>
            </a:r>
            <a:endParaRPr lang="es-ES" dirty="0"/>
          </a:p>
          <a:p>
            <a:pPr marL="0" indent="0" algn="just">
              <a:buNone/>
            </a:pPr>
            <a:endParaRPr lang="es-ES"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106390"/>
            <a:ext cx="1014845" cy="101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1210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V.1) Problemática</a:t>
            </a:r>
            <a:endParaRPr lang="es-PE" sz="2500" cap="small" dirty="0"/>
          </a:p>
        </p:txBody>
      </p:sp>
      <p:sp>
        <p:nvSpPr>
          <p:cNvPr id="3" name="Marcador de contenido 2"/>
          <p:cNvSpPr>
            <a:spLocks noGrp="1"/>
          </p:cNvSpPr>
          <p:nvPr>
            <p:ph idx="1"/>
          </p:nvPr>
        </p:nvSpPr>
        <p:spPr>
          <a:xfrm>
            <a:off x="477672" y="1717098"/>
            <a:ext cx="8215952" cy="4750662"/>
          </a:xfrm>
          <a:solidFill>
            <a:schemeClr val="bg1"/>
          </a:solidFill>
        </p:spPr>
        <p:txBody>
          <a:bodyPr>
            <a:normAutofit lnSpcReduction="10000"/>
          </a:bodyPr>
          <a:lstStyle/>
          <a:p>
            <a:pPr marL="0" indent="0" algn="ctr">
              <a:lnSpc>
                <a:spcPct val="120000"/>
              </a:lnSpc>
              <a:spcBef>
                <a:spcPts val="0"/>
              </a:spcBef>
              <a:buNone/>
            </a:pPr>
            <a:r>
              <a:rPr lang="es-PE" sz="3200" b="1" i="1" dirty="0" smtClean="0"/>
              <a:t>¿ES POSIBLE TIPIFICAR COMO DELITO DE LAVADO DE ACTIVOS A LAS OPERACIONES ECONÓMICAS EJERCIDAS SOBRE BIENES MACULADOS EN FECHAS PREVIAS A LA INCRIMINACIÓN O AMPLIACIÓN DE </a:t>
            </a:r>
          </a:p>
          <a:p>
            <a:pPr marL="0" indent="0" algn="ctr">
              <a:lnSpc>
                <a:spcPct val="120000"/>
              </a:lnSpc>
              <a:spcBef>
                <a:spcPts val="0"/>
              </a:spcBef>
              <a:buNone/>
            </a:pPr>
            <a:r>
              <a:rPr lang="es-PE" sz="3200" b="1" i="1" dirty="0" smtClean="0"/>
              <a:t>DICHO DELITO?</a:t>
            </a:r>
          </a:p>
          <a:p>
            <a:pPr marL="0" indent="0" algn="ctr">
              <a:lnSpc>
                <a:spcPct val="120000"/>
              </a:lnSpc>
              <a:spcBef>
                <a:spcPts val="0"/>
              </a:spcBef>
              <a:buNone/>
            </a:pPr>
            <a:endParaRPr lang="es-PE" sz="3200" b="1" i="1" dirty="0"/>
          </a:p>
          <a:p>
            <a:pPr marL="0" indent="0" algn="ctr">
              <a:lnSpc>
                <a:spcPct val="120000"/>
              </a:lnSpc>
              <a:spcBef>
                <a:spcPts val="0"/>
              </a:spcBef>
              <a:buNone/>
            </a:pPr>
            <a:r>
              <a:rPr lang="es-PE" sz="3200" b="1" i="1" u="sng" dirty="0" smtClean="0"/>
              <a:t>Por ejemplo</a:t>
            </a:r>
            <a:r>
              <a:rPr lang="es-PE" sz="3200" b="1" i="1" dirty="0" smtClean="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06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183" y="215061"/>
            <a:ext cx="8797635" cy="1006764"/>
          </a:xfrm>
        </p:spPr>
        <p:txBody>
          <a:bodyPr anchor="t"/>
          <a:lstStyle/>
          <a:p>
            <a:r>
              <a:rPr lang="es-MX" sz="3300" cap="small" dirty="0">
                <a:solidFill>
                  <a:srgbClr val="FFC000"/>
                </a:solidFill>
                <a:latin typeface="Arial Narrow" panose="020B0606020202030204" pitchFamily="34" charset="0"/>
              </a:rPr>
              <a:t>CONTENIDO DEL </a:t>
            </a:r>
            <a:r>
              <a:rPr lang="es-MX" sz="3300" cap="small" dirty="0" smtClean="0">
                <a:solidFill>
                  <a:srgbClr val="FFC000"/>
                </a:solidFill>
                <a:latin typeface="Arial Narrow" panose="020B0606020202030204" pitchFamily="34" charset="0"/>
              </a:rPr>
              <a:t>CURSO: </a:t>
            </a:r>
            <a:br>
              <a:rPr lang="es-MX" sz="3300" cap="small" dirty="0" smtClean="0">
                <a:solidFill>
                  <a:srgbClr val="FFC000"/>
                </a:solidFill>
                <a:latin typeface="Arial Narrow" panose="020B0606020202030204" pitchFamily="34" charset="0"/>
              </a:rPr>
            </a:br>
            <a:r>
              <a:rPr lang="es-MX" sz="3300" cap="small" dirty="0" smtClean="0">
                <a:solidFill>
                  <a:srgbClr val="FFC000"/>
                </a:solidFill>
                <a:latin typeface="Arial Narrow" panose="020B0606020202030204" pitchFamily="34" charset="0"/>
              </a:rPr>
              <a:t>DELITO DE LAVADO DE ACTIVOS</a:t>
            </a: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r>
              <a:rPr lang="es-MX" sz="3300" cap="small" dirty="0">
                <a:solidFill>
                  <a:srgbClr val="FFC000"/>
                </a:solidFill>
                <a:latin typeface="Arial Narrow" panose="020B0606020202030204" pitchFamily="34" charset="0"/>
              </a:rPr>
              <a:t/>
            </a:r>
            <a:br>
              <a:rPr lang="es-MX" sz="3300" cap="small" dirty="0">
                <a:solidFill>
                  <a:srgbClr val="FFC000"/>
                </a:solidFill>
                <a:latin typeface="Arial Narrow" panose="020B0606020202030204" pitchFamily="34" charset="0"/>
              </a:rPr>
            </a:br>
            <a:endParaRPr lang="es-PE" sz="3300" i="1" cap="small" dirty="0">
              <a:solidFill>
                <a:srgbClr val="FFC000"/>
              </a:solidFill>
              <a:latin typeface="Arial Narrow" panose="020B0606020202030204" pitchFamily="34" charset="0"/>
            </a:endParaRPr>
          </a:p>
        </p:txBody>
      </p:sp>
      <p:sp>
        <p:nvSpPr>
          <p:cNvPr id="6" name="Marcador de contenido 4">
            <a:extLst>
              <a:ext uri="{FF2B5EF4-FFF2-40B4-BE49-F238E27FC236}">
                <a16:creationId xmlns:a16="http://schemas.microsoft.com/office/drawing/2014/main" id="{B6168728-4C99-4DA4-8ED0-BB0D831820CA}"/>
              </a:ext>
            </a:extLst>
          </p:cNvPr>
          <p:cNvSpPr txBox="1">
            <a:spLocks/>
          </p:cNvSpPr>
          <p:nvPr/>
        </p:nvSpPr>
        <p:spPr>
          <a:xfrm>
            <a:off x="595746" y="1371830"/>
            <a:ext cx="7952510" cy="5301926"/>
          </a:xfrm>
          <a:prstGeom prst="rect">
            <a:avLst/>
          </a:prstGeom>
          <a:solidFill>
            <a:schemeClr val="accent3">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PE" sz="100" b="1" cap="small" dirty="0" smtClean="0">
              <a:solidFill>
                <a:srgbClr val="0070C0"/>
              </a:solidFill>
            </a:endParaRPr>
          </a:p>
          <a:p>
            <a:r>
              <a:rPr lang="es-PE" b="1" cap="small" dirty="0" smtClean="0">
                <a:solidFill>
                  <a:srgbClr val="0070C0"/>
                </a:solidFill>
              </a:rPr>
              <a:t>(IV) TALLER DE DEBATE SOBRE JURISPRUDENCIA SUPREMA</a:t>
            </a:r>
            <a:endParaRPr lang="es-PE" b="1" cap="small" dirty="0">
              <a:solidFill>
                <a:srgbClr val="0070C0"/>
              </a:solidFill>
            </a:endParaRPr>
          </a:p>
          <a:p>
            <a:endParaRPr lang="es-PE" sz="100" b="1" u="sng" cap="small" dirty="0" smtClean="0">
              <a:solidFill>
                <a:schemeClr val="tx1"/>
              </a:solidFill>
            </a:endParaRPr>
          </a:p>
          <a:p>
            <a:pPr algn="just"/>
            <a:r>
              <a:rPr lang="es-PE" u="sng" cap="small" dirty="0" smtClean="0">
                <a:solidFill>
                  <a:schemeClr val="tx1"/>
                </a:solidFill>
              </a:rPr>
              <a:t>Tema 15</a:t>
            </a:r>
            <a:r>
              <a:rPr lang="es-PE" cap="small" dirty="0" smtClean="0">
                <a:solidFill>
                  <a:schemeClr val="tx1"/>
                </a:solidFill>
              </a:rPr>
              <a:t>: </a:t>
            </a:r>
            <a:r>
              <a:rPr lang="es-PE" b="1" cap="small" dirty="0" smtClean="0">
                <a:solidFill>
                  <a:schemeClr val="tx1"/>
                </a:solidFill>
              </a:rPr>
              <a:t>Debate sobre:</a:t>
            </a:r>
          </a:p>
          <a:p>
            <a:pPr marL="720725" algn="just">
              <a:lnSpc>
                <a:spcPct val="100000"/>
              </a:lnSpc>
              <a:spcBef>
                <a:spcPts val="0"/>
              </a:spcBef>
            </a:pPr>
            <a:r>
              <a:rPr lang="es-PE" dirty="0">
                <a:solidFill>
                  <a:schemeClr val="tx1"/>
                </a:solidFill>
              </a:rPr>
              <a:t>12.- RN N° 465-2017-SPNacional </a:t>
            </a:r>
            <a:r>
              <a:rPr lang="es-PE" dirty="0" smtClean="0">
                <a:solidFill>
                  <a:schemeClr val="tx1"/>
                </a:solidFill>
              </a:rPr>
              <a:t>(3-Oct-2017</a:t>
            </a:r>
            <a:r>
              <a:rPr lang="es-PE" dirty="0">
                <a:solidFill>
                  <a:schemeClr val="tx1"/>
                </a:solidFill>
              </a:rPr>
              <a:t>).</a:t>
            </a:r>
          </a:p>
          <a:p>
            <a:pPr marL="720725" algn="just">
              <a:lnSpc>
                <a:spcPct val="100000"/>
              </a:lnSpc>
              <a:spcBef>
                <a:spcPts val="0"/>
              </a:spcBef>
            </a:pPr>
            <a:r>
              <a:rPr lang="es-PE" dirty="0">
                <a:solidFill>
                  <a:schemeClr val="tx1"/>
                </a:solidFill>
              </a:rPr>
              <a:t>13.- Casación N° 92-2017-Arequipa </a:t>
            </a:r>
            <a:r>
              <a:rPr lang="es-PE" dirty="0" smtClean="0">
                <a:solidFill>
                  <a:schemeClr val="tx1"/>
                </a:solidFill>
              </a:rPr>
              <a:t>(8-Ago-2017</a:t>
            </a:r>
            <a:r>
              <a:rPr lang="es-PE" dirty="0">
                <a:solidFill>
                  <a:schemeClr val="tx1"/>
                </a:solidFill>
              </a:rPr>
              <a:t>).</a:t>
            </a:r>
          </a:p>
          <a:p>
            <a:pPr marL="720725" algn="just">
              <a:lnSpc>
                <a:spcPct val="100000"/>
              </a:lnSpc>
              <a:spcBef>
                <a:spcPts val="0"/>
              </a:spcBef>
            </a:pPr>
            <a:r>
              <a:rPr lang="es-PE" dirty="0">
                <a:solidFill>
                  <a:schemeClr val="tx1"/>
                </a:solidFill>
              </a:rPr>
              <a:t>14.- RN N° 2547-2015-Lima </a:t>
            </a:r>
            <a:r>
              <a:rPr lang="es-PE" dirty="0" smtClean="0">
                <a:solidFill>
                  <a:schemeClr val="tx1"/>
                </a:solidFill>
              </a:rPr>
              <a:t>(31-May-2017</a:t>
            </a:r>
            <a:r>
              <a:rPr lang="es-PE" dirty="0">
                <a:solidFill>
                  <a:schemeClr val="tx1"/>
                </a:solidFill>
              </a:rPr>
              <a:t>).</a:t>
            </a:r>
          </a:p>
          <a:p>
            <a:pPr marL="720725" algn="just">
              <a:lnSpc>
                <a:spcPct val="100000"/>
              </a:lnSpc>
              <a:spcBef>
                <a:spcPts val="0"/>
              </a:spcBef>
            </a:pPr>
            <a:r>
              <a:rPr lang="es-PE" dirty="0">
                <a:solidFill>
                  <a:schemeClr val="tx1"/>
                </a:solidFill>
              </a:rPr>
              <a:t>15.- RN N° 2868-2014 </a:t>
            </a:r>
            <a:r>
              <a:rPr lang="es-PE" dirty="0" smtClean="0">
                <a:solidFill>
                  <a:schemeClr val="tx1"/>
                </a:solidFill>
              </a:rPr>
              <a:t>(27-Dic-2016</a:t>
            </a:r>
            <a:r>
              <a:rPr lang="es-PE" dirty="0">
                <a:solidFill>
                  <a:schemeClr val="tx1"/>
                </a:solidFill>
              </a:rPr>
              <a:t>).</a:t>
            </a:r>
          </a:p>
          <a:p>
            <a:pPr marL="720725" algn="just">
              <a:lnSpc>
                <a:spcPct val="100000"/>
              </a:lnSpc>
              <a:spcBef>
                <a:spcPts val="0"/>
              </a:spcBef>
            </a:pPr>
            <a:r>
              <a:rPr lang="es-PE" dirty="0">
                <a:solidFill>
                  <a:schemeClr val="tx1"/>
                </a:solidFill>
              </a:rPr>
              <a:t>16.- RN N° 2567-2012-Callao </a:t>
            </a:r>
            <a:r>
              <a:rPr lang="es-PE" dirty="0" smtClean="0">
                <a:solidFill>
                  <a:schemeClr val="tx1"/>
                </a:solidFill>
              </a:rPr>
              <a:t>(19-Jun-2014</a:t>
            </a:r>
            <a:r>
              <a:rPr lang="es-PE" dirty="0">
                <a:solidFill>
                  <a:schemeClr val="tx1"/>
                </a:solidFill>
              </a:rPr>
              <a:t>).</a:t>
            </a:r>
          </a:p>
          <a:p>
            <a:pPr marL="720725" algn="just">
              <a:lnSpc>
                <a:spcPct val="100000"/>
              </a:lnSpc>
              <a:spcBef>
                <a:spcPts val="0"/>
              </a:spcBef>
            </a:pPr>
            <a:r>
              <a:rPr lang="es-PE" dirty="0">
                <a:solidFill>
                  <a:schemeClr val="tx1"/>
                </a:solidFill>
              </a:rPr>
              <a:t>17.- RN N° 3657-2012 </a:t>
            </a:r>
            <a:r>
              <a:rPr lang="es-PE" dirty="0" smtClean="0">
                <a:solidFill>
                  <a:schemeClr val="tx1"/>
                </a:solidFill>
              </a:rPr>
              <a:t>(26-Mar-2014</a:t>
            </a:r>
            <a:r>
              <a:rPr lang="es-PE" dirty="0">
                <a:solidFill>
                  <a:schemeClr val="tx1"/>
                </a:solidFill>
              </a:rPr>
              <a:t>).</a:t>
            </a:r>
          </a:p>
          <a:p>
            <a:pPr marL="720725" algn="just">
              <a:lnSpc>
                <a:spcPct val="100000"/>
              </a:lnSpc>
              <a:spcBef>
                <a:spcPts val="0"/>
              </a:spcBef>
            </a:pPr>
            <a:r>
              <a:rPr lang="es-PE" dirty="0">
                <a:solidFill>
                  <a:schemeClr val="tx1"/>
                </a:solidFill>
              </a:rPr>
              <a:t>18.- RN N° 3091-2013 </a:t>
            </a:r>
            <a:r>
              <a:rPr lang="es-PE" dirty="0" smtClean="0">
                <a:solidFill>
                  <a:schemeClr val="tx1"/>
                </a:solidFill>
              </a:rPr>
              <a:t>(21-Abr-2015</a:t>
            </a:r>
            <a:r>
              <a:rPr lang="es-PE" dirty="0">
                <a:solidFill>
                  <a:schemeClr val="tx1"/>
                </a:solidFill>
              </a:rPr>
              <a:t>).</a:t>
            </a:r>
          </a:p>
          <a:p>
            <a:pPr marL="720725" algn="just">
              <a:lnSpc>
                <a:spcPct val="100000"/>
              </a:lnSpc>
              <a:spcBef>
                <a:spcPts val="0"/>
              </a:spcBef>
            </a:pPr>
            <a:r>
              <a:rPr lang="es-PE" dirty="0">
                <a:solidFill>
                  <a:schemeClr val="tx1"/>
                </a:solidFill>
              </a:rPr>
              <a:t>19.- RN N° 1970 2013 </a:t>
            </a:r>
            <a:r>
              <a:rPr lang="es-PE" dirty="0" smtClean="0">
                <a:solidFill>
                  <a:schemeClr val="tx1"/>
                </a:solidFill>
              </a:rPr>
              <a:t>(16-Abr-2014).</a:t>
            </a:r>
          </a:p>
          <a:p>
            <a:pPr marL="720725" algn="just">
              <a:lnSpc>
                <a:spcPct val="100000"/>
              </a:lnSpc>
              <a:spcBef>
                <a:spcPts val="0"/>
              </a:spcBef>
            </a:pPr>
            <a:endParaRPr lang="es-PE" sz="1100" dirty="0">
              <a:solidFill>
                <a:schemeClr val="tx1"/>
              </a:solidFill>
            </a:endParaRPr>
          </a:p>
          <a:p>
            <a:pPr marL="720725" algn="just">
              <a:lnSpc>
                <a:spcPct val="100000"/>
              </a:lnSpc>
              <a:spcBef>
                <a:spcPts val="0"/>
              </a:spcBef>
            </a:pPr>
            <a:r>
              <a:rPr lang="es-PE" dirty="0" smtClean="0">
                <a:solidFill>
                  <a:schemeClr val="tx1"/>
                </a:solidFill>
              </a:rPr>
              <a:t>A</a:t>
            </a:r>
            <a:r>
              <a:rPr lang="es-PE" dirty="0">
                <a:solidFill>
                  <a:schemeClr val="tx1"/>
                </a:solidFill>
              </a:rPr>
              <a:t>.- Sentencia Plenaria </a:t>
            </a:r>
            <a:r>
              <a:rPr lang="es-PE" dirty="0" err="1">
                <a:solidFill>
                  <a:schemeClr val="tx1"/>
                </a:solidFill>
              </a:rPr>
              <a:t>Casatoria</a:t>
            </a:r>
            <a:r>
              <a:rPr lang="es-PE" dirty="0">
                <a:solidFill>
                  <a:schemeClr val="tx1"/>
                </a:solidFill>
              </a:rPr>
              <a:t> N° 1-2017 (11-Oct-2017).</a:t>
            </a:r>
          </a:p>
          <a:p>
            <a:pPr marL="720725" algn="just">
              <a:lnSpc>
                <a:spcPct val="100000"/>
              </a:lnSpc>
              <a:spcBef>
                <a:spcPts val="0"/>
              </a:spcBef>
            </a:pPr>
            <a:r>
              <a:rPr lang="es-PE" dirty="0">
                <a:solidFill>
                  <a:schemeClr val="tx1"/>
                </a:solidFill>
              </a:rPr>
              <a:t>B.- Acuerdo Plenario 7-2011 (6-Dic-2011).</a:t>
            </a:r>
          </a:p>
          <a:p>
            <a:pPr marL="720725" algn="just">
              <a:lnSpc>
                <a:spcPct val="100000"/>
              </a:lnSpc>
              <a:spcBef>
                <a:spcPts val="0"/>
              </a:spcBef>
            </a:pPr>
            <a:r>
              <a:rPr lang="es-PE" dirty="0">
                <a:solidFill>
                  <a:schemeClr val="tx1"/>
                </a:solidFill>
              </a:rPr>
              <a:t>C.- Acuerdo Plenario 3-2010 (16-Nov-2010).</a:t>
            </a:r>
          </a:p>
          <a:p>
            <a:pPr algn="just"/>
            <a:endParaRPr lang="es-PE" cap="small" dirty="0" smtClean="0">
              <a:solidFill>
                <a:schemeClr val="tx1"/>
              </a:solidFill>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2316" y="106390"/>
            <a:ext cx="965429" cy="965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28171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V.1) Problemática</a:t>
            </a:r>
            <a:endParaRPr lang="es-PE" sz="2500" cap="small" dirty="0"/>
          </a:p>
        </p:txBody>
      </p:sp>
      <p:sp>
        <p:nvSpPr>
          <p:cNvPr id="3" name="Marcador de contenido 2"/>
          <p:cNvSpPr>
            <a:spLocks noGrp="1"/>
          </p:cNvSpPr>
          <p:nvPr>
            <p:ph idx="1"/>
          </p:nvPr>
        </p:nvSpPr>
        <p:spPr>
          <a:xfrm>
            <a:off x="299759" y="1717098"/>
            <a:ext cx="8527369" cy="4750662"/>
          </a:xfrm>
          <a:solidFill>
            <a:schemeClr val="bg1"/>
          </a:solidFill>
        </p:spPr>
        <p:txBody>
          <a:bodyPr>
            <a:normAutofit fontScale="85000" lnSpcReduction="10000"/>
          </a:bodyPr>
          <a:lstStyle/>
          <a:p>
            <a:pPr marL="0" indent="0" algn="ctr">
              <a:lnSpc>
                <a:spcPct val="120000"/>
              </a:lnSpc>
              <a:spcBef>
                <a:spcPts val="0"/>
              </a:spcBef>
              <a:buNone/>
            </a:pPr>
            <a:r>
              <a:rPr lang="es-PE" sz="3200" b="1" i="1" dirty="0" smtClean="0"/>
              <a:t>(</a:t>
            </a:r>
            <a:r>
              <a:rPr lang="es-PE" sz="3200" b="1" i="1" dirty="0" smtClean="0">
                <a:solidFill>
                  <a:srgbClr val="0070C0"/>
                </a:solidFill>
              </a:rPr>
              <a:t>i</a:t>
            </a:r>
            <a:r>
              <a:rPr lang="es-PE" sz="3200" b="1" i="1" dirty="0" smtClean="0"/>
              <a:t>) ¿ES POSIBLE SANCIONAR COMO DELITO DE LAVADO DE ACTIVOS A LAS </a:t>
            </a:r>
            <a:r>
              <a:rPr lang="es-PE" sz="3200" b="1" i="1" u="sng" dirty="0" smtClean="0"/>
              <a:t>OPERACIONES ECONÓMICAS EJERCIDAS DESDE EL 13-NOV-1991 </a:t>
            </a:r>
            <a:r>
              <a:rPr lang="es-PE" sz="3200" b="1" i="1" dirty="0" smtClean="0"/>
              <a:t>(INCRIMINACIÓN INICIAL DEL LAVADO), AUN CUANDO ÉSTAS SE EFECTUARON SOBRE </a:t>
            </a:r>
            <a:r>
              <a:rPr lang="es-PE" sz="3200" b="1" i="1" u="sng" dirty="0" smtClean="0"/>
              <a:t>ACTIVOS PROCEDENTES DEL NARCOTRÁFICO </a:t>
            </a:r>
          </a:p>
          <a:p>
            <a:pPr marL="0" indent="0" algn="ctr">
              <a:lnSpc>
                <a:spcPct val="120000"/>
              </a:lnSpc>
              <a:spcBef>
                <a:spcPts val="0"/>
              </a:spcBef>
              <a:buNone/>
            </a:pPr>
            <a:r>
              <a:rPr lang="es-PE" sz="3200" b="1" i="1" u="sng" dirty="0" smtClean="0"/>
              <a:t>OBTENIDOS EN FECHAS PREVIAS</a:t>
            </a:r>
          </a:p>
          <a:p>
            <a:pPr marL="0" indent="0" algn="ctr">
              <a:lnSpc>
                <a:spcPct val="120000"/>
              </a:lnSpc>
              <a:spcBef>
                <a:spcPts val="0"/>
              </a:spcBef>
              <a:buNone/>
            </a:pPr>
            <a:r>
              <a:rPr lang="es-PE" sz="3200" b="1" i="1" dirty="0" smtClean="0"/>
              <a:t>(</a:t>
            </a:r>
            <a:r>
              <a:rPr lang="es-PE" sz="3200" b="1" i="1" dirty="0" err="1" smtClean="0"/>
              <a:t>p.e</a:t>
            </a:r>
            <a:r>
              <a:rPr lang="es-PE" sz="3200" b="1" i="1" dirty="0" smtClean="0"/>
              <a:t>. 80´s o 90’s), </a:t>
            </a:r>
            <a:r>
              <a:rPr lang="es-PE" sz="3200" b="1" i="1" dirty="0"/>
              <a:t>ATENDIENDO A QUE CON ESTE DELITO SE REPRIME ACTOS ECONÓMICOS SOBRE BIENES MACULADOS, </a:t>
            </a:r>
            <a:r>
              <a:rPr lang="es-PE" sz="3200" b="1" i="1" dirty="0" smtClean="0"/>
              <a:t>MAS NO LA PRODUCCIÓN </a:t>
            </a:r>
          </a:p>
          <a:p>
            <a:pPr marL="0" indent="0" algn="ctr">
              <a:lnSpc>
                <a:spcPct val="120000"/>
              </a:lnSpc>
              <a:spcBef>
                <a:spcPts val="0"/>
              </a:spcBef>
              <a:buNone/>
            </a:pPr>
            <a:r>
              <a:rPr lang="es-PE" sz="3200" b="1" i="1" dirty="0" smtClean="0"/>
              <a:t>DELICTUOSA DE LOS ACTIVOS?</a:t>
            </a:r>
            <a:endParaRPr lang="es-PE" sz="3200" b="1"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866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V.1) Problemática</a:t>
            </a:r>
            <a:endParaRPr lang="es-PE" sz="2500" cap="small" dirty="0"/>
          </a:p>
        </p:txBody>
      </p:sp>
      <p:sp>
        <p:nvSpPr>
          <p:cNvPr id="3" name="Marcador de contenido 2"/>
          <p:cNvSpPr>
            <a:spLocks noGrp="1"/>
          </p:cNvSpPr>
          <p:nvPr>
            <p:ph idx="1"/>
          </p:nvPr>
        </p:nvSpPr>
        <p:spPr>
          <a:xfrm>
            <a:off x="299759" y="1717098"/>
            <a:ext cx="8527369" cy="4750662"/>
          </a:xfrm>
          <a:solidFill>
            <a:schemeClr val="bg1"/>
          </a:solidFill>
        </p:spPr>
        <p:txBody>
          <a:bodyPr>
            <a:normAutofit fontScale="85000" lnSpcReduction="10000"/>
          </a:bodyPr>
          <a:lstStyle/>
          <a:p>
            <a:pPr marL="0" indent="0" algn="ctr">
              <a:lnSpc>
                <a:spcPct val="120000"/>
              </a:lnSpc>
              <a:spcBef>
                <a:spcPts val="0"/>
              </a:spcBef>
              <a:buNone/>
            </a:pPr>
            <a:r>
              <a:rPr lang="es-PE" sz="3200" b="1" i="1" dirty="0" smtClean="0"/>
              <a:t>(</a:t>
            </a:r>
            <a:r>
              <a:rPr lang="es-PE" sz="3200" b="1" i="1" dirty="0" smtClean="0">
                <a:solidFill>
                  <a:srgbClr val="0070C0"/>
                </a:solidFill>
              </a:rPr>
              <a:t>ii</a:t>
            </a:r>
            <a:r>
              <a:rPr lang="es-PE" sz="3200" b="1" i="1" dirty="0" smtClean="0"/>
              <a:t>) ¿ES POSIBLE SANCIONAR COMO DELITO DE LAVADO DE ACTIVOS A LAS </a:t>
            </a:r>
            <a:r>
              <a:rPr lang="es-PE" sz="3200" b="1" i="1" u="sng" dirty="0" smtClean="0"/>
              <a:t>OPERACIONES ECONÓMICAS EJERCIDAS DESDE EL 28-JUN-2002 </a:t>
            </a:r>
            <a:r>
              <a:rPr lang="es-PE" sz="3200" b="1" i="1" dirty="0" smtClean="0"/>
              <a:t>(AMPLIACIÓN INCRIMINATORIA DEL LAVADO), AUN CUANDO ÉSTAS SE EFECTUARON SOBRE </a:t>
            </a:r>
            <a:r>
              <a:rPr lang="es-PE" sz="3200" b="1" i="1" u="sng" dirty="0" smtClean="0"/>
              <a:t>ACTIVOS PROCEDENTES DE DELITOS RENTABLES OBTENIDOS ANTES DE DICHA FECHA </a:t>
            </a:r>
          </a:p>
          <a:p>
            <a:pPr marL="0" indent="0" algn="ctr">
              <a:lnSpc>
                <a:spcPct val="120000"/>
              </a:lnSpc>
              <a:spcBef>
                <a:spcPts val="0"/>
              </a:spcBef>
              <a:buNone/>
            </a:pPr>
            <a:r>
              <a:rPr lang="es-PE" sz="3200" b="1" i="1" dirty="0" smtClean="0"/>
              <a:t>(</a:t>
            </a:r>
            <a:r>
              <a:rPr lang="es-PE" sz="3200" b="1" i="1" dirty="0" err="1" smtClean="0"/>
              <a:t>p.e</a:t>
            </a:r>
            <a:r>
              <a:rPr lang="es-PE" sz="3200" b="1" i="1" dirty="0" smtClean="0"/>
              <a:t>. en los 90’s), </a:t>
            </a:r>
            <a:r>
              <a:rPr lang="es-PE" sz="3200" b="1" i="1" dirty="0"/>
              <a:t>ATENDIENDO A QUE CON ESTE DELITO SE REPRIME ACTOS ECONÓMICOS SOBRE BIENES MACULADOS, </a:t>
            </a:r>
            <a:r>
              <a:rPr lang="es-PE" sz="3200" b="1" i="1" dirty="0" smtClean="0"/>
              <a:t>MAS NO LA PRODUCCIÓN </a:t>
            </a:r>
          </a:p>
          <a:p>
            <a:pPr marL="0" indent="0" algn="ctr">
              <a:lnSpc>
                <a:spcPct val="120000"/>
              </a:lnSpc>
              <a:spcBef>
                <a:spcPts val="0"/>
              </a:spcBef>
              <a:buNone/>
            </a:pPr>
            <a:r>
              <a:rPr lang="es-PE" sz="3200" b="1" i="1" dirty="0" smtClean="0"/>
              <a:t>DELICTUOSA DE LOS ACTIVOS?</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9974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9492" y="1266825"/>
            <a:ext cx="8368144" cy="5230956"/>
          </a:xfrm>
          <a:solidFill>
            <a:schemeClr val="bg1"/>
          </a:solidFill>
        </p:spPr>
        <p:txBody>
          <a:bodyPr>
            <a:normAutofit/>
          </a:bodyPr>
          <a:lstStyle/>
          <a:p>
            <a:pPr marL="0" indent="0" algn="just">
              <a:buNone/>
            </a:pPr>
            <a:r>
              <a:rPr lang="es-ES" b="1" i="1" dirty="0" smtClean="0"/>
              <a:t>1</a:t>
            </a:r>
            <a:r>
              <a:rPr lang="es-ES" b="1" i="1" dirty="0"/>
              <a:t>.- </a:t>
            </a:r>
            <a:r>
              <a:rPr lang="es-MX" b="1" i="1" u="sng" dirty="0"/>
              <a:t>D.LEG </a:t>
            </a:r>
            <a:r>
              <a:rPr lang="es-MX" b="1" i="1" u="sng" dirty="0" err="1"/>
              <a:t>Nº</a:t>
            </a:r>
            <a:r>
              <a:rPr lang="es-MX" b="1" i="1" u="sng" dirty="0"/>
              <a:t> 736 (DEL 12-NOV-1991)</a:t>
            </a:r>
            <a:r>
              <a:rPr lang="es-ES" b="1" i="1" u="sng" dirty="0"/>
              <a:t>: SE INCORPORÓ AL CP, EL ART. 296-A</a:t>
            </a:r>
            <a:r>
              <a:rPr lang="es-ES" b="1" i="1" dirty="0"/>
              <a:t>:</a:t>
            </a:r>
            <a:endParaRPr lang="es-ES" b="1" i="1" cap="small" dirty="0"/>
          </a:p>
          <a:p>
            <a:pPr marL="0" indent="0" algn="just">
              <a:buNone/>
            </a:pPr>
            <a:endParaRPr lang="es-ES" sz="1800" dirty="0"/>
          </a:p>
          <a:p>
            <a:pPr marL="0" indent="0" algn="just">
              <a:buNone/>
            </a:pPr>
            <a:r>
              <a:rPr lang="es-ES" sz="2700" i="1" dirty="0"/>
              <a:t>“</a:t>
            </a:r>
            <a:r>
              <a:rPr lang="es-MX" sz="2700" i="1" dirty="0"/>
              <a:t>Art. 296.-A: El que interviene en la </a:t>
            </a:r>
            <a:r>
              <a:rPr lang="es-MX" sz="2700" i="1" u="sng" dirty="0"/>
              <a:t>inversión</a:t>
            </a:r>
            <a:r>
              <a:rPr lang="es-MX" sz="2700" i="1" dirty="0"/>
              <a:t>, </a:t>
            </a:r>
            <a:r>
              <a:rPr lang="es-MX" sz="2700" i="1" u="sng" dirty="0"/>
              <a:t>venta</a:t>
            </a:r>
            <a:r>
              <a:rPr lang="es-MX" sz="2700" i="1" dirty="0"/>
              <a:t>, </a:t>
            </a:r>
            <a:r>
              <a:rPr lang="es-MX" sz="2700" i="1" u="sng" dirty="0"/>
              <a:t>pignoración</a:t>
            </a:r>
            <a:r>
              <a:rPr lang="es-MX" sz="2700" i="1" dirty="0"/>
              <a:t>, </a:t>
            </a:r>
            <a:r>
              <a:rPr lang="es-MX" sz="2700" i="1" u="sng" dirty="0"/>
              <a:t>transferencia</a:t>
            </a:r>
            <a:r>
              <a:rPr lang="es-MX" sz="2700" i="1" dirty="0"/>
              <a:t> o </a:t>
            </a:r>
            <a:r>
              <a:rPr lang="es-MX" sz="2700" i="1" u="sng" dirty="0"/>
              <a:t>posesión</a:t>
            </a:r>
            <a:r>
              <a:rPr lang="es-MX" sz="2700" i="1" dirty="0"/>
              <a:t> de las ganancias, cosas o bienes provenientes de aquellos o del beneficio económico obtenido del TID, siempre que el agente hubiese </a:t>
            </a:r>
            <a:r>
              <a:rPr lang="es-MX" sz="2700" i="1" u="sng" dirty="0"/>
              <a:t>conocido</a:t>
            </a:r>
            <a:r>
              <a:rPr lang="es-MX" sz="2700" i="1" dirty="0"/>
              <a:t> ese origen </a:t>
            </a:r>
            <a:r>
              <a:rPr lang="es-MX" sz="2700" i="1" u="sng" dirty="0"/>
              <a:t>o lo hubiera sospechado</a:t>
            </a:r>
            <a:r>
              <a:rPr lang="es-MX" sz="2700" i="1" dirty="0"/>
              <a:t>, será reprimido con </a:t>
            </a:r>
            <a:r>
              <a:rPr lang="es-MX" sz="2700" i="1" dirty="0" err="1" smtClean="0"/>
              <a:t>ppl</a:t>
            </a:r>
            <a:r>
              <a:rPr lang="es-MX" sz="2700" i="1" dirty="0" smtClean="0"/>
              <a:t> no </a:t>
            </a:r>
            <a:r>
              <a:rPr lang="es-MX" sz="2700" i="1" dirty="0"/>
              <a:t>menor de 5 ni mayor de 10 años...</a:t>
            </a:r>
          </a:p>
          <a:p>
            <a:pPr marL="0" indent="0" algn="just">
              <a:buNone/>
            </a:pPr>
            <a:endParaRPr lang="es-MX" sz="1100" i="1" dirty="0"/>
          </a:p>
          <a:p>
            <a:pPr marL="0" indent="0" algn="just">
              <a:buNone/>
            </a:pPr>
            <a:r>
              <a:rPr lang="es-MX" sz="2700" i="1" dirty="0"/>
              <a:t>El que </a:t>
            </a:r>
            <a:r>
              <a:rPr lang="es-MX" sz="2700" i="1" u="sng" dirty="0"/>
              <a:t>compre</a:t>
            </a:r>
            <a:r>
              <a:rPr lang="es-MX" sz="2700" i="1" dirty="0"/>
              <a:t>, </a:t>
            </a:r>
            <a:r>
              <a:rPr lang="es-MX" sz="2700" i="1" u="sng" dirty="0"/>
              <a:t>guarde</a:t>
            </a:r>
            <a:r>
              <a:rPr lang="es-MX" sz="2700" i="1" dirty="0"/>
              <a:t>, </a:t>
            </a:r>
            <a:r>
              <a:rPr lang="es-MX" sz="2700" i="1" u="sng" dirty="0"/>
              <a:t>custodie</a:t>
            </a:r>
            <a:r>
              <a:rPr lang="es-MX" sz="2700" i="1" dirty="0"/>
              <a:t>, </a:t>
            </a:r>
            <a:r>
              <a:rPr lang="es-MX" sz="2700" i="1" u="sng" dirty="0"/>
              <a:t>oculte</a:t>
            </a:r>
            <a:r>
              <a:rPr lang="es-MX" sz="2700" i="1" dirty="0"/>
              <a:t> o </a:t>
            </a:r>
            <a:r>
              <a:rPr lang="es-MX" sz="2700" i="1" u="sng" dirty="0"/>
              <a:t>reciba</a:t>
            </a:r>
            <a:r>
              <a:rPr lang="es-MX" sz="2700" i="1" dirty="0"/>
              <a:t> dichas ganancias, cosas, bienes o beneficios </a:t>
            </a:r>
            <a:r>
              <a:rPr lang="es-MX" sz="2700" i="1" u="sng" dirty="0"/>
              <a:t>conociendo</a:t>
            </a:r>
            <a:r>
              <a:rPr lang="es-MX" sz="2700" i="1" dirty="0"/>
              <a:t> su ilícito origen </a:t>
            </a:r>
            <a:r>
              <a:rPr lang="es-MX" sz="2700" i="1" u="sng" dirty="0"/>
              <a:t>o habiéndolo sospechado</a:t>
            </a:r>
            <a:r>
              <a:rPr lang="es-MX" sz="2700" i="1" dirty="0"/>
              <a:t>, será reprimido con igual pena”.</a:t>
            </a: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106390"/>
            <a:ext cx="1014845" cy="1014845"/>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V.1)</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Delito incorporado en el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1345121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899" y="1466850"/>
            <a:ext cx="8483737" cy="5030931"/>
          </a:xfrm>
          <a:solidFill>
            <a:schemeClr val="bg1"/>
          </a:solidFill>
        </p:spPr>
        <p:txBody>
          <a:bodyPr>
            <a:noAutofit/>
          </a:bodyPr>
          <a:lstStyle/>
          <a:p>
            <a:pPr marL="0" indent="0" algn="just">
              <a:buNone/>
            </a:pPr>
            <a:r>
              <a:rPr lang="es-ES" sz="2100" b="1" i="1" dirty="0" smtClean="0"/>
              <a:t>2</a:t>
            </a:r>
            <a:r>
              <a:rPr lang="es-ES" sz="2100" b="1" i="1" dirty="0"/>
              <a:t>.- </a:t>
            </a:r>
            <a:r>
              <a:rPr lang="es-MX" sz="2100" b="1" i="1" u="sng" dirty="0"/>
              <a:t>D.LEG </a:t>
            </a:r>
            <a:r>
              <a:rPr lang="es-MX" sz="2100" b="1" i="1" u="sng" dirty="0" err="1"/>
              <a:t>Nº</a:t>
            </a:r>
            <a:r>
              <a:rPr lang="es-MX" sz="2100" b="1" i="1" u="sng" dirty="0"/>
              <a:t> 736 (DEL 12-NOV-1991)</a:t>
            </a:r>
            <a:r>
              <a:rPr lang="es-ES" sz="2100" b="1" i="1" u="sng" dirty="0"/>
              <a:t>: SE INCORPORÓ AL CP, EL ART. 296-B</a:t>
            </a:r>
            <a:r>
              <a:rPr lang="es-ES" sz="2100" b="1" i="1" dirty="0"/>
              <a:t>:</a:t>
            </a:r>
            <a:endParaRPr lang="es-ES" sz="2100" b="1" i="1" cap="small" dirty="0"/>
          </a:p>
          <a:p>
            <a:pPr marL="0" indent="0" algn="just">
              <a:buNone/>
            </a:pPr>
            <a:endParaRPr lang="es-ES" sz="1000" i="1" dirty="0"/>
          </a:p>
          <a:p>
            <a:pPr marL="0" indent="0" algn="just">
              <a:buNone/>
            </a:pPr>
            <a:r>
              <a:rPr lang="es-ES" sz="2400" i="1" dirty="0"/>
              <a:t>“</a:t>
            </a:r>
            <a:r>
              <a:rPr lang="es-MX" sz="2400" i="1" dirty="0"/>
              <a:t>Art. 296.-B: El que </a:t>
            </a:r>
            <a:r>
              <a:rPr lang="es-MX" sz="2400" i="1" u="sng" dirty="0"/>
              <a:t>interviniera en el proceso de blanqueado o lavado de dinero proveniente del TID o del narcoterrorismo</a:t>
            </a:r>
            <a:r>
              <a:rPr lang="es-MX" sz="2400" i="1" dirty="0"/>
              <a:t>, ya sea </a:t>
            </a:r>
            <a:r>
              <a:rPr lang="es-MX" sz="2400" i="1" u="sng" dirty="0"/>
              <a:t>convirtiéndolo</a:t>
            </a:r>
            <a:r>
              <a:rPr lang="es-MX" sz="2400" i="1" dirty="0"/>
              <a:t> en otros bienes, o </a:t>
            </a:r>
            <a:r>
              <a:rPr lang="es-MX" sz="2400" i="1" u="sng" dirty="0" err="1"/>
              <a:t>transferiéndolo</a:t>
            </a:r>
            <a:r>
              <a:rPr lang="es-MX" sz="2400" i="1" dirty="0"/>
              <a:t> a otros países, bajo cualquier modalidad empleada por el sistema bancario o financiero, o </a:t>
            </a:r>
            <a:r>
              <a:rPr lang="es-MX" sz="2400" i="1" u="sng" dirty="0"/>
              <a:t>repatriándolo</a:t>
            </a:r>
            <a:r>
              <a:rPr lang="es-MX" sz="2400" i="1" dirty="0"/>
              <a:t> para su ingreso al circuito económico imperante en el país, de tal forma que ocultare su origen, su propiedad u otros valores potencialmente ilícitos, será reprimido con </a:t>
            </a:r>
            <a:r>
              <a:rPr lang="es-MX" sz="2400" i="1" dirty="0" err="1" smtClean="0"/>
              <a:t>ppl</a:t>
            </a:r>
            <a:r>
              <a:rPr lang="es-MX" sz="2400" i="1" dirty="0" smtClean="0"/>
              <a:t> de </a:t>
            </a:r>
            <a:r>
              <a:rPr lang="es-MX" sz="2400" i="1" dirty="0"/>
              <a:t>6 a 12 años...</a:t>
            </a:r>
          </a:p>
          <a:p>
            <a:pPr marL="0" indent="0" algn="just">
              <a:buNone/>
            </a:pPr>
            <a:r>
              <a:rPr lang="es-MX" sz="2400" i="1" dirty="0"/>
              <a:t>La figura delictiva descrita se grava sancionándose con el máximo de ley como mínimo, si el agente, siendo miembro del sistema bancario o financiero, actúa a sabiendas de la procedencia ilícita del dinero.</a:t>
            </a:r>
          </a:p>
          <a:p>
            <a:pPr marL="0" indent="0" algn="just">
              <a:buNone/>
            </a:pPr>
            <a:r>
              <a:rPr lang="es-MX" sz="2400" i="1" dirty="0"/>
              <a:t>Las </a:t>
            </a:r>
            <a:r>
              <a:rPr lang="es-MX" sz="2400" i="1" u="sng" dirty="0"/>
              <a:t>penas</a:t>
            </a:r>
            <a:r>
              <a:rPr lang="es-MX" sz="2400" i="1" dirty="0"/>
              <a:t>… </a:t>
            </a:r>
            <a:r>
              <a:rPr lang="es-MX" sz="2400" i="1" u="sng" dirty="0"/>
              <a:t>se duplicarán</a:t>
            </a:r>
            <a:r>
              <a:rPr lang="es-MX" sz="2400" i="1" dirty="0"/>
              <a:t> si se comprueba que los ilícitos penales están </a:t>
            </a:r>
            <a:r>
              <a:rPr lang="es-MX" sz="2400" i="1" u="sng" dirty="0"/>
              <a:t>vinculados con actividades terroristas</a:t>
            </a:r>
            <a:r>
              <a:rPr lang="es-MX" sz="2400" i="1" dirty="0"/>
              <a:t>”.</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1885" y="96865"/>
            <a:ext cx="991586" cy="991586"/>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80976" y="39233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V.1)</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Delito incorporado en el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22297341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899" y="1314450"/>
            <a:ext cx="8483737" cy="5183331"/>
          </a:xfrm>
          <a:solidFill>
            <a:schemeClr val="bg1"/>
          </a:solidFill>
        </p:spPr>
        <p:txBody>
          <a:bodyPr>
            <a:noAutofit/>
          </a:bodyPr>
          <a:lstStyle/>
          <a:p>
            <a:pPr marL="0" indent="0" algn="just">
              <a:buNone/>
            </a:pPr>
            <a:r>
              <a:rPr lang="es-ES" sz="2100" b="1" i="1" dirty="0" smtClean="0"/>
              <a:t>3</a:t>
            </a:r>
            <a:r>
              <a:rPr lang="es-ES" sz="2100" b="1" i="1" dirty="0"/>
              <a:t>.- </a:t>
            </a:r>
            <a:r>
              <a:rPr lang="es-MX" sz="2100" b="1" i="1" u="sng" dirty="0"/>
              <a:t>LEY 25399 (DEL 10-FEB-1992)</a:t>
            </a:r>
            <a:r>
              <a:rPr lang="es-ES" sz="2100" b="1" i="1" u="sng" dirty="0"/>
              <a:t>: SE DEROGÓ EL DLEG 736, CON ELLO, EL DELITO TIPIFICADO COMO LAVADO DE ACTIVOS PROCEDENTES DEL TRÁFICO DE DROGAS Y NARCOTERRORISMO</a:t>
            </a:r>
            <a:endParaRPr lang="es-ES" sz="2100" b="1" i="1" u="sng" cap="small" dirty="0"/>
          </a:p>
          <a:p>
            <a:pPr marL="0" indent="0" algn="just">
              <a:buNone/>
            </a:pPr>
            <a:endParaRPr lang="es-ES" sz="1000" i="1" dirty="0"/>
          </a:p>
          <a:p>
            <a:pPr marL="0" indent="0" algn="just">
              <a:buNone/>
            </a:pPr>
            <a:endParaRPr lang="es-MX" sz="2400" i="1" dirty="0"/>
          </a:p>
        </p:txBody>
      </p:sp>
      <p:pic>
        <p:nvPicPr>
          <p:cNvPr id="2" name="Imagen 1">
            <a:extLst>
              <a:ext uri="{FF2B5EF4-FFF2-40B4-BE49-F238E27FC236}">
                <a16:creationId xmlns:a16="http://schemas.microsoft.com/office/drawing/2014/main" id="{545D3F5A-EB63-4B2C-85D5-230A8C1546EE}"/>
              </a:ext>
            </a:extLst>
          </p:cNvPr>
          <p:cNvPicPr>
            <a:picLocks noChangeAspect="1"/>
          </p:cNvPicPr>
          <p:nvPr/>
        </p:nvPicPr>
        <p:blipFill>
          <a:blip r:embed="rId2"/>
          <a:stretch>
            <a:fillRect/>
          </a:stretch>
        </p:blipFill>
        <p:spPr>
          <a:xfrm>
            <a:off x="1962150" y="2511188"/>
            <a:ext cx="5516823" cy="3642295"/>
          </a:xfrm>
          <a:prstGeom prst="rect">
            <a:avLst/>
          </a:prstGeom>
        </p:spPr>
      </p:pic>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1885" y="96865"/>
            <a:ext cx="991586" cy="991586"/>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V.2)</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Derogación del delito incorporado en el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534794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899" y="1352550"/>
            <a:ext cx="8483737" cy="5145231"/>
          </a:xfrm>
          <a:solidFill>
            <a:schemeClr val="bg1"/>
          </a:solidFill>
        </p:spPr>
        <p:txBody>
          <a:bodyPr>
            <a:noAutofit/>
          </a:bodyPr>
          <a:lstStyle/>
          <a:p>
            <a:pPr marL="0" indent="0" algn="just">
              <a:buNone/>
            </a:pPr>
            <a:r>
              <a:rPr lang="es-ES" sz="2100" b="1" i="1" dirty="0" smtClean="0"/>
              <a:t>4</a:t>
            </a:r>
            <a:r>
              <a:rPr lang="es-ES" sz="2100" b="1" i="1" dirty="0"/>
              <a:t>.- </a:t>
            </a:r>
            <a:r>
              <a:rPr lang="es-PE" sz="2100" b="1" i="1" u="sng" dirty="0"/>
              <a:t>DECRETO LEY </a:t>
            </a:r>
            <a:r>
              <a:rPr lang="es-PE" sz="2100" b="1" i="1" u="sng" dirty="0" err="1"/>
              <a:t>N°</a:t>
            </a:r>
            <a:r>
              <a:rPr lang="es-PE" sz="2100" b="1" i="1" u="sng" dirty="0"/>
              <a:t> 25428 (DEL 11-ABR-1992), SE REINCORPORARON AL CP LOS ARTS. 296-A y 296-B</a:t>
            </a:r>
            <a:r>
              <a:rPr lang="es-PE" sz="2100" b="1" i="1" dirty="0"/>
              <a:t>:</a:t>
            </a:r>
          </a:p>
          <a:p>
            <a:pPr marL="0" indent="0" algn="just">
              <a:buNone/>
            </a:pPr>
            <a:endParaRPr lang="es-ES" sz="2100" b="1" i="1" cap="small" dirty="0"/>
          </a:p>
          <a:p>
            <a:pPr marL="0" indent="0" algn="just">
              <a:buNone/>
            </a:pPr>
            <a:endParaRPr lang="es-ES" sz="1000" i="1" dirty="0"/>
          </a:p>
          <a:p>
            <a:pPr marL="0" indent="0" algn="just">
              <a:buNone/>
            </a:pPr>
            <a:endParaRPr lang="es-MX" sz="2400" i="1" dirty="0"/>
          </a:p>
        </p:txBody>
      </p:sp>
      <p:pic>
        <p:nvPicPr>
          <p:cNvPr id="6" name="Imagen 5">
            <a:extLst>
              <a:ext uri="{FF2B5EF4-FFF2-40B4-BE49-F238E27FC236}">
                <a16:creationId xmlns:a16="http://schemas.microsoft.com/office/drawing/2014/main" id="{F365FF61-4F35-4E12-8E95-D85EAB7E2DBD}"/>
              </a:ext>
            </a:extLst>
          </p:cNvPr>
          <p:cNvPicPr>
            <a:picLocks noChangeAspect="1"/>
          </p:cNvPicPr>
          <p:nvPr/>
        </p:nvPicPr>
        <p:blipFill>
          <a:blip r:embed="rId2"/>
          <a:stretch>
            <a:fillRect/>
          </a:stretch>
        </p:blipFill>
        <p:spPr>
          <a:xfrm>
            <a:off x="1342314" y="2320120"/>
            <a:ext cx="6972950" cy="3985429"/>
          </a:xfrm>
          <a:prstGeom prst="rect">
            <a:avLst/>
          </a:prstGeom>
        </p:spPr>
      </p:pic>
      <p:pic>
        <p:nvPicPr>
          <p:cNvPr id="7"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1885" y="96865"/>
            <a:ext cx="991586" cy="991586"/>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V.3)</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Reincorporación del delito de lavado al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4724045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899" y="1123950"/>
            <a:ext cx="8483737" cy="5373832"/>
          </a:xfrm>
          <a:solidFill>
            <a:schemeClr val="bg1"/>
          </a:solidFill>
        </p:spPr>
        <p:txBody>
          <a:bodyPr>
            <a:noAutofit/>
          </a:bodyPr>
          <a:lstStyle/>
          <a:p>
            <a:pPr marL="0" indent="0" algn="just">
              <a:buNone/>
            </a:pPr>
            <a:r>
              <a:rPr lang="es-ES" sz="2100" b="1" i="1" dirty="0"/>
              <a:t>5.- </a:t>
            </a:r>
            <a:r>
              <a:rPr lang="es-PE" sz="2100" b="1" i="1" u="sng" dirty="0"/>
              <a:t>DECRETO LEY </a:t>
            </a:r>
            <a:r>
              <a:rPr lang="es-PE" sz="2100" b="1" i="1" u="sng" dirty="0" err="1"/>
              <a:t>N°</a:t>
            </a:r>
            <a:r>
              <a:rPr lang="es-PE" sz="2100" b="1" i="1" u="sng" dirty="0"/>
              <a:t> 25428 (DEL 11-ABR-1992)</a:t>
            </a:r>
            <a:r>
              <a:rPr lang="es-PE" sz="2100" b="1" i="1" dirty="0"/>
              <a:t>:</a:t>
            </a:r>
            <a:endParaRPr lang="es-ES" sz="2100" b="1" i="1" cap="small" dirty="0"/>
          </a:p>
          <a:p>
            <a:pPr marL="0" indent="0" algn="just">
              <a:buNone/>
            </a:pPr>
            <a:endParaRPr lang="es-ES" sz="1000" i="1" dirty="0"/>
          </a:p>
          <a:p>
            <a:pPr marL="0" indent="0" algn="just">
              <a:buNone/>
            </a:pPr>
            <a:endParaRPr lang="es-MX" sz="2400" i="1" dirty="0"/>
          </a:p>
        </p:txBody>
      </p:sp>
      <p:pic>
        <p:nvPicPr>
          <p:cNvPr id="2" name="Imagen 1">
            <a:extLst>
              <a:ext uri="{FF2B5EF4-FFF2-40B4-BE49-F238E27FC236}">
                <a16:creationId xmlns:a16="http://schemas.microsoft.com/office/drawing/2014/main" id="{41734B68-EA34-46B8-9300-A148A00BC4AB}"/>
              </a:ext>
            </a:extLst>
          </p:cNvPr>
          <p:cNvPicPr>
            <a:picLocks noChangeAspect="1"/>
          </p:cNvPicPr>
          <p:nvPr/>
        </p:nvPicPr>
        <p:blipFill>
          <a:blip r:embed="rId2"/>
          <a:stretch>
            <a:fillRect/>
          </a:stretch>
        </p:blipFill>
        <p:spPr>
          <a:xfrm>
            <a:off x="1304925" y="1590675"/>
            <a:ext cx="7050393" cy="2743654"/>
          </a:xfrm>
          <a:prstGeom prst="rect">
            <a:avLst/>
          </a:prstGeom>
        </p:spPr>
      </p:pic>
      <p:pic>
        <p:nvPicPr>
          <p:cNvPr id="5" name="Imagen 4">
            <a:extLst>
              <a:ext uri="{FF2B5EF4-FFF2-40B4-BE49-F238E27FC236}">
                <a16:creationId xmlns:a16="http://schemas.microsoft.com/office/drawing/2014/main" id="{FD9C2944-D04C-43F3-AE96-2FDDAF8D1544}"/>
              </a:ext>
            </a:extLst>
          </p:cNvPr>
          <p:cNvPicPr>
            <a:picLocks noChangeAspect="1"/>
          </p:cNvPicPr>
          <p:nvPr/>
        </p:nvPicPr>
        <p:blipFill>
          <a:blip r:embed="rId3"/>
          <a:stretch>
            <a:fillRect/>
          </a:stretch>
        </p:blipFill>
        <p:spPr>
          <a:xfrm>
            <a:off x="1304925" y="4530539"/>
            <a:ext cx="7076069" cy="1961533"/>
          </a:xfrm>
          <a:prstGeom prst="rect">
            <a:avLst/>
          </a:prstGeom>
        </p:spPr>
      </p:pic>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3400" y="77815"/>
            <a:ext cx="900545" cy="900545"/>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V.3)</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Reincorporación del delito de lavado al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32358725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899" y="1314450"/>
            <a:ext cx="8483737" cy="5183331"/>
          </a:xfrm>
          <a:solidFill>
            <a:schemeClr val="bg1"/>
          </a:solidFill>
        </p:spPr>
        <p:txBody>
          <a:bodyPr>
            <a:noAutofit/>
          </a:bodyPr>
          <a:lstStyle/>
          <a:p>
            <a:pPr marL="0" indent="0" algn="just">
              <a:buNone/>
            </a:pPr>
            <a:r>
              <a:rPr lang="es-ES" sz="2100" b="1" i="1" dirty="0" smtClean="0"/>
              <a:t>6</a:t>
            </a:r>
            <a:r>
              <a:rPr lang="es-ES" sz="2100" b="1" i="1" dirty="0"/>
              <a:t>.- </a:t>
            </a:r>
            <a:r>
              <a:rPr lang="es-PE" sz="2100" b="1" i="1" dirty="0"/>
              <a:t>LEY </a:t>
            </a:r>
            <a:r>
              <a:rPr lang="es-PE" sz="2100" b="1" i="1" dirty="0" err="1"/>
              <a:t>N°</a:t>
            </a:r>
            <a:r>
              <a:rPr lang="es-PE" sz="2100" b="1" i="1" dirty="0"/>
              <a:t> 26223 (DEL 21-AGO-1993): MODIFICACIÓN AGRAVADA DEL ART. 296-B</a:t>
            </a:r>
          </a:p>
          <a:p>
            <a:pPr marL="0" indent="0" algn="just">
              <a:buNone/>
            </a:pPr>
            <a:endParaRPr lang="es-ES" sz="1000" b="1" i="1" cap="small" dirty="0"/>
          </a:p>
          <a:p>
            <a:pPr marL="0" indent="0" algn="just">
              <a:buNone/>
            </a:pPr>
            <a:r>
              <a:rPr lang="es-MX" sz="2400" i="1" dirty="0"/>
              <a:t>"Art. 296-B.- El que </a:t>
            </a:r>
            <a:r>
              <a:rPr lang="es-MX" sz="2400" b="1" i="1" dirty="0"/>
              <a:t>interviene en el proceso de lavado </a:t>
            </a:r>
            <a:r>
              <a:rPr lang="es-MX" sz="2400" i="1" dirty="0"/>
              <a:t>de dinero proveniente del TID o del narcoterrorismo, ya </a:t>
            </a:r>
            <a:r>
              <a:rPr lang="es-MX" sz="2400" b="1" i="1" dirty="0"/>
              <a:t>sea </a:t>
            </a:r>
            <a:r>
              <a:rPr lang="es-MX" sz="2400" b="1" i="1" u="sng" dirty="0"/>
              <a:t>convirtiéndolo</a:t>
            </a:r>
            <a:r>
              <a:rPr lang="es-MX" sz="2400" b="1" i="1" dirty="0"/>
              <a:t> </a:t>
            </a:r>
            <a:r>
              <a:rPr lang="es-MX" sz="2400" i="1" dirty="0"/>
              <a:t>en otros bienes </a:t>
            </a:r>
            <a:r>
              <a:rPr lang="es-MX" sz="2400" b="1" i="1" dirty="0"/>
              <a:t>o </a:t>
            </a:r>
            <a:r>
              <a:rPr lang="es-MX" sz="2400" b="1" i="1" u="sng" dirty="0" smtClean="0"/>
              <a:t>transfiriéndolo</a:t>
            </a:r>
            <a:r>
              <a:rPr lang="es-MX" sz="2400" b="1" i="1" dirty="0" smtClean="0"/>
              <a:t> </a:t>
            </a:r>
            <a:r>
              <a:rPr lang="es-MX" sz="2400" i="1" dirty="0"/>
              <a:t>a otros países, bajo cualquier modalidad empleada por el sistema bancario o financiero, </a:t>
            </a:r>
            <a:r>
              <a:rPr lang="es-MX" sz="2400" b="1" i="1" u="sng" dirty="0"/>
              <a:t>o repatriándolo</a:t>
            </a:r>
            <a:r>
              <a:rPr lang="es-MX" sz="2400" b="1" i="1" dirty="0"/>
              <a:t> </a:t>
            </a:r>
            <a:r>
              <a:rPr lang="es-MX" sz="2400" i="1" dirty="0"/>
              <a:t>para su ingreso al circuito económico imperante en el país, de tal forma que ocultare su origen, su propiedad u otros factores potencialmente ilícitos, será reprimido con </a:t>
            </a:r>
            <a:r>
              <a:rPr lang="es-MX" sz="2400" b="1" i="1" u="sng" dirty="0"/>
              <a:t>pena de cadena perpetua</a:t>
            </a:r>
            <a:r>
              <a:rPr lang="es-MX" sz="2400" i="1" dirty="0"/>
              <a:t>.</a:t>
            </a:r>
          </a:p>
          <a:p>
            <a:pPr marL="0" indent="0" algn="just">
              <a:buNone/>
            </a:pPr>
            <a:r>
              <a:rPr lang="es-MX" sz="2400" b="1" i="1" u="sng" dirty="0"/>
              <a:t>La misma pena de cadena perpetua </a:t>
            </a:r>
            <a:r>
              <a:rPr lang="es-MX" sz="2400" i="1" dirty="0"/>
              <a:t>se aplicará en los casos en que el agente esté vinculado con </a:t>
            </a:r>
            <a:r>
              <a:rPr lang="es-MX" sz="2400" i="1" u="sng" dirty="0"/>
              <a:t>actividades terroristas</a:t>
            </a:r>
            <a:r>
              <a:rPr lang="es-MX" sz="2400" i="1" dirty="0"/>
              <a:t>, </a:t>
            </a:r>
            <a:r>
              <a:rPr lang="es-MX" sz="2400" i="1" u="sng" dirty="0"/>
              <a:t>o siendo miembro del sistema bancario o financiero</a:t>
            </a:r>
            <a:r>
              <a:rPr lang="es-MX" sz="2400" i="1" dirty="0"/>
              <a:t> actúa a sabiendas de la procedencia ilícita del dinero…”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0050" y="77815"/>
            <a:ext cx="1033895" cy="1033895"/>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V.3)</a:t>
            </a:r>
            <a:r>
              <a:rPr lang="es-PE" sz="2600" cap="small" dirty="0" smtClean="0">
                <a:latin typeface="Arial Narrow" panose="020B0606020202030204" pitchFamily="34" charset="0"/>
              </a:rPr>
              <a:t> </a:t>
            </a:r>
            <a:r>
              <a:rPr lang="es-PE" sz="2600" b="1" cap="small" dirty="0" smtClean="0">
                <a:latin typeface="Arial Narrow" panose="020B0606020202030204" pitchFamily="34" charset="0"/>
              </a:rPr>
              <a:t>Reincorporación del delito de lavado al CP</a:t>
            </a:r>
            <a:endParaRPr lang="es-PE" sz="2600" cap="small" dirty="0">
              <a:latin typeface="Arial Narrow" panose="020B0606020202030204" pitchFamily="34" charset="0"/>
            </a:endParaRPr>
          </a:p>
        </p:txBody>
      </p:sp>
    </p:spTree>
    <p:extLst>
      <p:ext uri="{BB962C8B-B14F-4D97-AF65-F5344CB8AC3E}">
        <p14:creationId xmlns:p14="http://schemas.microsoft.com/office/powerpoint/2010/main" val="6721748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0892" y="1114425"/>
            <a:ext cx="8676408" cy="5514976"/>
          </a:xfrm>
          <a:solidFill>
            <a:schemeClr val="bg1"/>
          </a:solidFill>
        </p:spPr>
        <p:txBody>
          <a:bodyPr>
            <a:normAutofit fontScale="92500"/>
          </a:bodyPr>
          <a:lstStyle/>
          <a:p>
            <a:pPr marL="0" indent="0" algn="ctr">
              <a:buNone/>
            </a:pPr>
            <a:endParaRPr lang="es-ES" sz="1200" b="1" i="1" u="sng" dirty="0">
              <a:solidFill>
                <a:srgbClr val="0070C0"/>
              </a:solidFill>
            </a:endParaRPr>
          </a:p>
          <a:p>
            <a:pPr marL="0" indent="0" algn="just">
              <a:buNone/>
            </a:pPr>
            <a:r>
              <a:rPr lang="es-ES" sz="2200" b="1" i="1" dirty="0"/>
              <a:t>1.- </a:t>
            </a:r>
            <a:r>
              <a:rPr lang="es-PE" sz="2200" b="1" i="1" dirty="0"/>
              <a:t>LEY 27765 – LEY PENAL CONTRA EL LAVADO DE ACTIVOS (DEL 27-JUN-2002)</a:t>
            </a:r>
            <a:r>
              <a:rPr lang="es-ES" sz="2200" b="1" i="1" dirty="0"/>
              <a:t>:</a:t>
            </a:r>
            <a:endParaRPr lang="es-ES" sz="2200" b="1" i="1" cap="small" dirty="0"/>
          </a:p>
          <a:p>
            <a:pPr marL="0" indent="0" algn="just">
              <a:buNone/>
            </a:pPr>
            <a:endParaRPr lang="es-ES" sz="1300" dirty="0" smtClean="0"/>
          </a:p>
          <a:p>
            <a:pPr marL="0" indent="0" algn="just">
              <a:buNone/>
            </a:pPr>
            <a:r>
              <a:rPr lang="es-ES" sz="2700" i="1" dirty="0" smtClean="0"/>
              <a:t>“</a:t>
            </a:r>
            <a:r>
              <a:rPr lang="es-MX" sz="2700" i="1" u="sng" dirty="0"/>
              <a:t>Art. 1.- Actos de Conversión y Transferencia</a:t>
            </a:r>
          </a:p>
          <a:p>
            <a:pPr marL="0" indent="0" algn="just">
              <a:buNone/>
            </a:pPr>
            <a:r>
              <a:rPr lang="es-MX" sz="2700" i="1" dirty="0"/>
              <a:t>El que </a:t>
            </a:r>
            <a:r>
              <a:rPr lang="es-MX" sz="2700" b="1" i="1" dirty="0"/>
              <a:t>convierte</a:t>
            </a:r>
            <a:r>
              <a:rPr lang="es-MX" sz="2700" i="1" dirty="0"/>
              <a:t> o </a:t>
            </a:r>
            <a:r>
              <a:rPr lang="es-MX" sz="2700" b="1" i="1" dirty="0"/>
              <a:t>transfiere</a:t>
            </a:r>
            <a:r>
              <a:rPr lang="es-MX" sz="2700" i="1" dirty="0"/>
              <a:t> dinero, bienes, efectos o ganancias, cuyo origen ilícito </a:t>
            </a:r>
            <a:r>
              <a:rPr lang="es-MX" sz="2700" i="1" dirty="0" smtClean="0"/>
              <a:t>conoce </a:t>
            </a:r>
            <a:r>
              <a:rPr lang="es-MX" sz="2700" i="1" dirty="0"/>
              <a:t>o puede presumir, con la finalidad de evitar la identificación de su origen, su incautación o decomiso, será reprimido con </a:t>
            </a:r>
            <a:r>
              <a:rPr lang="es-MX" sz="2700" i="1" dirty="0" err="1" smtClean="0"/>
              <a:t>ppl</a:t>
            </a:r>
            <a:r>
              <a:rPr lang="es-MX" sz="2700" i="1" dirty="0" smtClean="0"/>
              <a:t> no </a:t>
            </a:r>
            <a:r>
              <a:rPr lang="es-MX" sz="2700" i="1" dirty="0"/>
              <a:t>menor de 8 ni mayor de 15 años...</a:t>
            </a:r>
          </a:p>
          <a:p>
            <a:pPr marL="0" indent="0" algn="just">
              <a:buNone/>
            </a:pPr>
            <a:endParaRPr lang="es-MX" sz="1100" i="1" dirty="0"/>
          </a:p>
          <a:p>
            <a:pPr marL="0" indent="0" algn="just">
              <a:buNone/>
            </a:pPr>
            <a:r>
              <a:rPr lang="es-MX" sz="2700" i="1" u="sng" dirty="0"/>
              <a:t>Art. 2.- Actos de Ocultamiento y Tenencia</a:t>
            </a:r>
          </a:p>
          <a:p>
            <a:pPr marL="0" indent="0" algn="just">
              <a:buNone/>
            </a:pPr>
            <a:r>
              <a:rPr lang="es-MX" sz="2700" i="1" dirty="0"/>
              <a:t>El que </a:t>
            </a:r>
            <a:r>
              <a:rPr lang="es-MX" sz="2700" b="1" i="1" dirty="0"/>
              <a:t>adquiere</a:t>
            </a:r>
            <a:r>
              <a:rPr lang="es-MX" sz="2700" i="1" dirty="0"/>
              <a:t>, </a:t>
            </a:r>
            <a:r>
              <a:rPr lang="es-MX" sz="2700" b="1" i="1" dirty="0"/>
              <a:t>utiliza</a:t>
            </a:r>
            <a:r>
              <a:rPr lang="es-MX" sz="2700" i="1" dirty="0"/>
              <a:t>, </a:t>
            </a:r>
            <a:r>
              <a:rPr lang="es-MX" sz="2700" b="1" i="1" dirty="0"/>
              <a:t>guarda</a:t>
            </a:r>
            <a:r>
              <a:rPr lang="es-MX" sz="2700" i="1" dirty="0"/>
              <a:t>, </a:t>
            </a:r>
            <a:r>
              <a:rPr lang="es-MX" sz="2700" b="1" i="1" dirty="0"/>
              <a:t>custodia</a:t>
            </a:r>
            <a:r>
              <a:rPr lang="es-MX" sz="2700" i="1" dirty="0"/>
              <a:t>, </a:t>
            </a:r>
            <a:r>
              <a:rPr lang="es-MX" sz="2700" b="1" i="1" dirty="0"/>
              <a:t>recibe</a:t>
            </a:r>
            <a:r>
              <a:rPr lang="es-MX" sz="2700" i="1" dirty="0"/>
              <a:t>, </a:t>
            </a:r>
            <a:r>
              <a:rPr lang="es-MX" sz="2700" b="1" i="1" dirty="0"/>
              <a:t>oculta</a:t>
            </a:r>
            <a:r>
              <a:rPr lang="es-MX" sz="2700" i="1" dirty="0"/>
              <a:t> o </a:t>
            </a:r>
            <a:r>
              <a:rPr lang="es-MX" sz="2700" b="1" i="1" dirty="0"/>
              <a:t>mantiene en su poder </a:t>
            </a:r>
            <a:r>
              <a:rPr lang="es-MX" sz="2700" i="1" dirty="0"/>
              <a:t>dinero, bienes, efectos o ganancias, cuyo origen ilícito conoce o puede presumir, con la finalidad de evitar la identificación de su origen, su incautación o decomiso, será reprimido con </a:t>
            </a:r>
            <a:r>
              <a:rPr lang="es-MX" sz="2700" i="1" dirty="0" err="1" smtClean="0"/>
              <a:t>ppl</a:t>
            </a:r>
            <a:r>
              <a:rPr lang="es-MX" sz="2700" i="1" dirty="0" smtClean="0"/>
              <a:t> no </a:t>
            </a:r>
            <a:r>
              <a:rPr lang="es-MX" sz="2700" i="1" dirty="0"/>
              <a:t>menor de 8 ni mayor de 15 años...”.</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3875" y="77816"/>
            <a:ext cx="910070" cy="910070"/>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V.4)</a:t>
            </a:r>
            <a:r>
              <a:rPr lang="es-PE" sz="2600" cap="small" dirty="0" smtClean="0">
                <a:latin typeface="Arial Narrow" panose="020B0606020202030204" pitchFamily="34" charset="0"/>
              </a:rPr>
              <a:t> </a:t>
            </a:r>
            <a:r>
              <a:rPr lang="es-ES" sz="2600" b="1" cap="small" dirty="0" smtClean="0">
                <a:latin typeface="Arial Narrow" panose="020B0606020202030204" pitchFamily="34" charset="0"/>
              </a:rPr>
              <a:t>Delito regulado mediante Ley penal especial 27765</a:t>
            </a:r>
          </a:p>
        </p:txBody>
      </p:sp>
    </p:spTree>
    <p:extLst>
      <p:ext uri="{BB962C8B-B14F-4D97-AF65-F5344CB8AC3E}">
        <p14:creationId xmlns:p14="http://schemas.microsoft.com/office/powerpoint/2010/main" val="27848211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4799" y="1219200"/>
            <a:ext cx="8562975" cy="5462154"/>
          </a:xfrm>
          <a:solidFill>
            <a:schemeClr val="bg1"/>
          </a:solidFill>
        </p:spPr>
        <p:txBody>
          <a:bodyPr>
            <a:normAutofit fontScale="77500" lnSpcReduction="20000"/>
          </a:bodyPr>
          <a:lstStyle/>
          <a:p>
            <a:pPr marL="0" indent="0" algn="ctr">
              <a:buNone/>
            </a:pPr>
            <a:endParaRPr lang="es-ES" sz="1200" b="1" i="1" u="sng" dirty="0">
              <a:solidFill>
                <a:srgbClr val="0070C0"/>
              </a:solidFill>
            </a:endParaRPr>
          </a:p>
          <a:p>
            <a:pPr marL="0" indent="0" algn="just">
              <a:buNone/>
            </a:pPr>
            <a:r>
              <a:rPr lang="es-ES" b="1" i="1" dirty="0" smtClean="0"/>
              <a:t>1</a:t>
            </a:r>
            <a:r>
              <a:rPr lang="es-ES" b="1" i="1" dirty="0"/>
              <a:t>.- </a:t>
            </a:r>
            <a:r>
              <a:rPr lang="es-PE" b="1" i="1" dirty="0"/>
              <a:t>LEY 27765 – LEY PENAL CONTRA EL LAVADO DE ACTIVOS (DEL 27-JUN-2002)</a:t>
            </a:r>
            <a:r>
              <a:rPr lang="es-ES" b="1" i="1" dirty="0"/>
              <a:t>:</a:t>
            </a:r>
            <a:endParaRPr lang="es-ES" b="1" i="1" cap="small" dirty="0"/>
          </a:p>
          <a:p>
            <a:pPr marL="0" indent="0" algn="just">
              <a:buNone/>
            </a:pPr>
            <a:endParaRPr lang="es-ES" sz="1300" dirty="0"/>
          </a:p>
          <a:p>
            <a:pPr marL="0" indent="0" algn="just">
              <a:buNone/>
            </a:pPr>
            <a:r>
              <a:rPr lang="es-MX" sz="3600" i="1" u="sng" dirty="0"/>
              <a:t>Art. 3.- Formas Agravadas</a:t>
            </a:r>
          </a:p>
          <a:p>
            <a:pPr marL="0" indent="0" algn="just">
              <a:buNone/>
            </a:pPr>
            <a:r>
              <a:rPr lang="es-MX" sz="3600" i="1" dirty="0"/>
              <a:t>La </a:t>
            </a:r>
            <a:r>
              <a:rPr lang="es-MX" sz="3600" i="1" dirty="0" err="1" smtClean="0"/>
              <a:t>ppl</a:t>
            </a:r>
            <a:r>
              <a:rPr lang="es-MX" sz="3600" i="1" dirty="0" smtClean="0"/>
              <a:t> será no </a:t>
            </a:r>
            <a:r>
              <a:rPr lang="es-MX" sz="3600" i="1" dirty="0"/>
              <a:t>menor de 10 ni mayor de 20 años... cuando:</a:t>
            </a:r>
          </a:p>
          <a:p>
            <a:pPr marL="0" indent="0" algn="just">
              <a:buNone/>
            </a:pPr>
            <a:endParaRPr lang="es-MX" sz="1600" i="1" dirty="0"/>
          </a:p>
          <a:p>
            <a:pPr marL="0" indent="0" algn="just">
              <a:buNone/>
            </a:pPr>
            <a:r>
              <a:rPr lang="es-MX" sz="3600" i="1" dirty="0"/>
              <a:t>a) El agente utilice o se sirva de su condición de funcionario público o de agente del sector inmobiliario, financiero, bancario o bursátil.</a:t>
            </a:r>
          </a:p>
          <a:p>
            <a:pPr marL="0" indent="0" algn="just">
              <a:buNone/>
            </a:pPr>
            <a:r>
              <a:rPr lang="es-MX" sz="3600" i="1" dirty="0"/>
              <a:t>b) El agente comete el delito en calidad de integrante de una organización criminal.</a:t>
            </a:r>
          </a:p>
          <a:p>
            <a:pPr marL="0" indent="0" algn="just">
              <a:buNone/>
            </a:pPr>
            <a:endParaRPr lang="es-MX" sz="1400" i="1" dirty="0"/>
          </a:p>
          <a:p>
            <a:pPr marL="0" indent="0" algn="just">
              <a:buNone/>
            </a:pPr>
            <a:r>
              <a:rPr lang="es-MX" sz="3600" i="1" dirty="0"/>
              <a:t>La </a:t>
            </a:r>
            <a:r>
              <a:rPr lang="es-MX" sz="3600" i="1" dirty="0" err="1" smtClean="0"/>
              <a:t>ppl</a:t>
            </a:r>
            <a:r>
              <a:rPr lang="es-MX" sz="3600" i="1" dirty="0" smtClean="0"/>
              <a:t> será no </a:t>
            </a:r>
            <a:r>
              <a:rPr lang="es-MX" sz="3600" i="1" dirty="0"/>
              <a:t>menor de 25 años cuando los actos de conversión o transferencia se relacionen con dinero, bienes, efectos o ganancias provenientes del TID, el terrorismo o narcoterrorismo</a:t>
            </a:r>
            <a:r>
              <a:rPr lang="es-MX" sz="3200" i="1" dirty="0"/>
              <a:t>.</a:t>
            </a:r>
            <a:endParaRPr lang="es-MX" sz="13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4962" y="77815"/>
            <a:ext cx="988983" cy="988983"/>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V.4)</a:t>
            </a:r>
            <a:r>
              <a:rPr lang="es-PE" sz="2600" cap="small" dirty="0" smtClean="0">
                <a:latin typeface="Arial Narrow" panose="020B0606020202030204" pitchFamily="34" charset="0"/>
              </a:rPr>
              <a:t> </a:t>
            </a:r>
            <a:r>
              <a:rPr lang="es-ES" sz="2600" b="1" cap="small" dirty="0" smtClean="0">
                <a:latin typeface="Arial Narrow" panose="020B0606020202030204" pitchFamily="34" charset="0"/>
              </a:rPr>
              <a:t>Delito regulado mediante Ley penal especial 27765</a:t>
            </a:r>
          </a:p>
        </p:txBody>
      </p:sp>
    </p:spTree>
    <p:extLst>
      <p:ext uri="{BB962C8B-B14F-4D97-AF65-F5344CB8AC3E}">
        <p14:creationId xmlns:p14="http://schemas.microsoft.com/office/powerpoint/2010/main" val="103859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0110" y="3061854"/>
            <a:ext cx="8611754" cy="1610619"/>
          </a:xfrm>
        </p:spPr>
        <p:txBody>
          <a:bodyPr anchor="t"/>
          <a:lstStyle/>
          <a:p>
            <a:r>
              <a:rPr lang="es-PE" sz="3800" b="1" cap="small" dirty="0" smtClean="0">
                <a:solidFill>
                  <a:srgbClr val="FFC000"/>
                </a:solidFill>
                <a:latin typeface="Arial Narrow" panose="020B0606020202030204" pitchFamily="34" charset="0"/>
              </a:rPr>
              <a:t>(A) FUNDAMENTOS Y ASPECTOS CRIMINOLÓGICOS DEL </a:t>
            </a:r>
            <a:br>
              <a:rPr lang="es-PE" sz="3800" b="1" cap="small" dirty="0" smtClean="0">
                <a:solidFill>
                  <a:srgbClr val="FFC000"/>
                </a:solidFill>
                <a:latin typeface="Arial Narrow" panose="020B0606020202030204" pitchFamily="34" charset="0"/>
              </a:rPr>
            </a:br>
            <a:r>
              <a:rPr lang="es-PE" sz="3800" b="1" cap="small" dirty="0" smtClean="0">
                <a:solidFill>
                  <a:srgbClr val="FFC000"/>
                </a:solidFill>
                <a:latin typeface="Arial Narrow" panose="020B0606020202030204" pitchFamily="34" charset="0"/>
              </a:rPr>
              <a:t>LAVADO DE ACTIVOS</a:t>
            </a:r>
            <a:endParaRPr lang="es-PE" sz="38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80027" y="5236000"/>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6029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4799" y="1219200"/>
            <a:ext cx="8562975" cy="5462154"/>
          </a:xfrm>
          <a:solidFill>
            <a:schemeClr val="bg1"/>
          </a:solidFill>
        </p:spPr>
        <p:txBody>
          <a:bodyPr>
            <a:normAutofit/>
          </a:bodyPr>
          <a:lstStyle/>
          <a:p>
            <a:pPr marL="0" indent="0" algn="ctr">
              <a:buNone/>
            </a:pPr>
            <a:endParaRPr lang="es-ES" sz="1200" b="1" i="1" u="sng" dirty="0">
              <a:solidFill>
                <a:srgbClr val="0070C0"/>
              </a:solidFill>
            </a:endParaRPr>
          </a:p>
          <a:p>
            <a:pPr marL="0" indent="0" algn="just">
              <a:buNone/>
            </a:pPr>
            <a:r>
              <a:rPr lang="es-ES" sz="2000" b="1" i="1" dirty="0" smtClean="0"/>
              <a:t>1</a:t>
            </a:r>
            <a:r>
              <a:rPr lang="es-ES" sz="2000" b="1" i="1" dirty="0"/>
              <a:t>.- </a:t>
            </a:r>
            <a:r>
              <a:rPr lang="es-PE" sz="2000" b="1" i="1" dirty="0"/>
              <a:t>LEY 27765 – LEY PENAL CONTRA EL LAVADO DE ACTIVOS (DEL 27-JUN-2002)</a:t>
            </a:r>
            <a:r>
              <a:rPr lang="es-ES" sz="2000" b="1" i="1" dirty="0"/>
              <a:t>:</a:t>
            </a:r>
            <a:endParaRPr lang="es-ES" sz="2000" b="1" i="1" cap="small" dirty="0"/>
          </a:p>
          <a:p>
            <a:pPr marL="0" indent="0" algn="just">
              <a:buNone/>
            </a:pPr>
            <a:endParaRPr lang="es-ES" sz="1300" dirty="0"/>
          </a:p>
          <a:p>
            <a:pPr marL="0" indent="0" algn="just">
              <a:buNone/>
            </a:pPr>
            <a:r>
              <a:rPr lang="es-MX" sz="2500" b="1" i="1" u="sng" dirty="0"/>
              <a:t>Art. </a:t>
            </a:r>
            <a:r>
              <a:rPr lang="es-MX" sz="2500" b="1" i="1" u="sng" dirty="0" smtClean="0"/>
              <a:t>4</a:t>
            </a:r>
            <a:r>
              <a:rPr lang="es-MX" sz="2500" b="1" i="1" u="sng" dirty="0"/>
              <a:t>.- </a:t>
            </a:r>
            <a:r>
              <a:rPr lang="es-MX" sz="2500" b="1" i="1" u="sng" dirty="0" smtClean="0"/>
              <a:t>Delito de omisión de comunicación de operaciones o transacciones sospechosas</a:t>
            </a:r>
            <a:endParaRPr lang="es-MX" sz="2500" b="1" i="1" u="sng" dirty="0"/>
          </a:p>
          <a:p>
            <a:pPr marL="0" indent="0" algn="just">
              <a:buNone/>
            </a:pPr>
            <a:r>
              <a:rPr lang="es-MX" sz="2600" i="1" dirty="0" smtClean="0"/>
              <a:t>El </a:t>
            </a:r>
            <a:r>
              <a:rPr lang="es-MX" sz="2600" i="1" dirty="0"/>
              <a:t>que incumpliendo sus obligaciones funcionales o profesionales, omite comunicar a la autoridad competente, las transacciones u operaciones sospechosas que hubiere detectado, según las leyes y normas reglamentarias, será reprimido con </a:t>
            </a:r>
            <a:r>
              <a:rPr lang="es-MX" sz="2600" i="1" dirty="0" err="1" smtClean="0"/>
              <a:t>ppl</a:t>
            </a:r>
            <a:r>
              <a:rPr lang="es-MX" sz="2600" i="1" dirty="0" smtClean="0"/>
              <a:t> no </a:t>
            </a:r>
            <a:r>
              <a:rPr lang="es-MX" sz="2600" i="1" dirty="0"/>
              <a:t>menor de 3 ni mayor de 6 años</a:t>
            </a:r>
            <a:r>
              <a:rPr lang="es-MX" sz="2600" i="1" dirty="0" smtClean="0"/>
              <a:t>...“.</a:t>
            </a:r>
            <a:endParaRPr lang="es-MX" sz="26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4962" y="77815"/>
            <a:ext cx="988983" cy="988983"/>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V.4)</a:t>
            </a:r>
            <a:r>
              <a:rPr lang="es-PE" sz="2600" cap="small" dirty="0" smtClean="0">
                <a:latin typeface="Arial Narrow" panose="020B0606020202030204" pitchFamily="34" charset="0"/>
              </a:rPr>
              <a:t> </a:t>
            </a:r>
            <a:r>
              <a:rPr lang="es-ES" sz="2600" b="1" cap="small" dirty="0" smtClean="0">
                <a:latin typeface="Arial Narrow" panose="020B0606020202030204" pitchFamily="34" charset="0"/>
              </a:rPr>
              <a:t>Delito regulado mediante Ley penal especial 27765</a:t>
            </a:r>
          </a:p>
        </p:txBody>
      </p:sp>
    </p:spTree>
    <p:extLst>
      <p:ext uri="{BB962C8B-B14F-4D97-AF65-F5344CB8AC3E}">
        <p14:creationId xmlns:p14="http://schemas.microsoft.com/office/powerpoint/2010/main" val="36088089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8125" y="1088451"/>
            <a:ext cx="8696325" cy="5592903"/>
          </a:xfrm>
          <a:solidFill>
            <a:schemeClr val="bg1"/>
          </a:solidFill>
        </p:spPr>
        <p:txBody>
          <a:bodyPr>
            <a:normAutofit lnSpcReduction="10000"/>
          </a:bodyPr>
          <a:lstStyle/>
          <a:p>
            <a:pPr marL="0" indent="0" algn="ctr">
              <a:buNone/>
            </a:pPr>
            <a:endParaRPr lang="es-ES" sz="1200" b="1" i="1" u="sng" dirty="0">
              <a:solidFill>
                <a:srgbClr val="0070C0"/>
              </a:solidFill>
            </a:endParaRPr>
          </a:p>
          <a:p>
            <a:pPr marL="0" indent="0" algn="just">
              <a:buNone/>
            </a:pPr>
            <a:r>
              <a:rPr lang="es-ES" sz="2000" b="1" dirty="0" smtClean="0"/>
              <a:t>1</a:t>
            </a:r>
            <a:r>
              <a:rPr lang="es-ES" sz="2000" b="1" dirty="0"/>
              <a:t>.- </a:t>
            </a:r>
            <a:r>
              <a:rPr lang="es-PE" sz="2000" b="1" dirty="0"/>
              <a:t>LEY 27765 – LEY PENAL CONTRA EL LAVADO DE ACTIVOS (DEL 27-JUN-2002)</a:t>
            </a:r>
            <a:r>
              <a:rPr lang="es-ES" sz="2000" b="1" dirty="0"/>
              <a:t>:</a:t>
            </a:r>
            <a:endParaRPr lang="es-ES" sz="2000" b="1" cap="small" dirty="0"/>
          </a:p>
          <a:p>
            <a:pPr marL="0" indent="0" algn="just">
              <a:buNone/>
            </a:pPr>
            <a:r>
              <a:rPr lang="es-MX" sz="2500" b="1" u="sng" dirty="0" smtClean="0"/>
              <a:t>Art</a:t>
            </a:r>
            <a:r>
              <a:rPr lang="es-MX" sz="2500" b="1" u="sng" dirty="0"/>
              <a:t>. 6</a:t>
            </a:r>
            <a:r>
              <a:rPr lang="es-MX" sz="2500" b="1" u="sng" dirty="0" smtClean="0"/>
              <a:t>.- Disposición común</a:t>
            </a:r>
            <a:endParaRPr lang="es-MX" sz="2500" b="1" u="sng" dirty="0"/>
          </a:p>
          <a:p>
            <a:pPr marL="0" indent="0" algn="just">
              <a:buNone/>
            </a:pPr>
            <a:r>
              <a:rPr lang="es-MX" sz="2600" i="1" dirty="0" smtClean="0"/>
              <a:t>“El</a:t>
            </a:r>
            <a:r>
              <a:rPr lang="es-PE" sz="2600" i="1" dirty="0" smtClean="0"/>
              <a:t> </a:t>
            </a:r>
            <a:r>
              <a:rPr lang="es-PE" sz="2600" b="1" i="1" dirty="0"/>
              <a:t>origen ilícito </a:t>
            </a:r>
            <a:r>
              <a:rPr lang="es-PE" sz="2600" i="1" dirty="0"/>
              <a:t>que conoce o puede presumir el agente del delito </a:t>
            </a:r>
            <a:r>
              <a:rPr lang="es-PE" sz="2600" b="1" i="1" dirty="0"/>
              <a:t>podrá inferirse </a:t>
            </a:r>
            <a:r>
              <a:rPr lang="es-PE" sz="2600" b="1" i="1" dirty="0" smtClean="0"/>
              <a:t>de los </a:t>
            </a:r>
            <a:r>
              <a:rPr lang="es-PE" sz="2600" b="1" i="1" u="sng" dirty="0"/>
              <a:t>indicios</a:t>
            </a:r>
            <a:r>
              <a:rPr lang="es-PE" sz="2600" b="1" i="1" dirty="0"/>
              <a:t> </a:t>
            </a:r>
            <a:r>
              <a:rPr lang="es-PE" sz="2600" i="1" dirty="0"/>
              <a:t>concurrentes en cada caso.</a:t>
            </a:r>
          </a:p>
          <a:p>
            <a:pPr marL="0" indent="0" algn="just">
              <a:buNone/>
            </a:pPr>
            <a:r>
              <a:rPr lang="es-PE" sz="2600" i="1" dirty="0"/>
              <a:t>El conocimiento del </a:t>
            </a:r>
            <a:r>
              <a:rPr lang="es-PE" sz="2600" b="1" i="1" dirty="0"/>
              <a:t>origen ilícito </a:t>
            </a:r>
            <a:r>
              <a:rPr lang="es-PE" sz="2600" i="1" dirty="0"/>
              <a:t>que debe conocer o presumir el agente de </a:t>
            </a:r>
            <a:r>
              <a:rPr lang="es-PE" sz="2600" i="1" dirty="0" smtClean="0"/>
              <a:t>los delitos </a:t>
            </a:r>
            <a:r>
              <a:rPr lang="es-PE" sz="2600" i="1" dirty="0"/>
              <a:t>que contempla la presente ley, </a:t>
            </a:r>
            <a:r>
              <a:rPr lang="es-PE" sz="2600" b="1" i="1" u="sng" dirty="0"/>
              <a:t>corresponde a conductas punibles</a:t>
            </a:r>
            <a:r>
              <a:rPr lang="es-PE" sz="2600" i="1" dirty="0"/>
              <a:t> en la </a:t>
            </a:r>
            <a:r>
              <a:rPr lang="es-PE" sz="2600" i="1" dirty="0" smtClean="0"/>
              <a:t>legislación penal </a:t>
            </a:r>
            <a:r>
              <a:rPr lang="es-PE" sz="2600" i="1" dirty="0"/>
              <a:t>como el </a:t>
            </a:r>
            <a:r>
              <a:rPr lang="es-PE" sz="2600" i="1" dirty="0" smtClean="0"/>
              <a:t>TID; </a:t>
            </a:r>
            <a:r>
              <a:rPr lang="es-PE" sz="2600" i="1" dirty="0"/>
              <a:t>delitos contra la administración pública; secuestro</a:t>
            </a:r>
            <a:r>
              <a:rPr lang="es-PE" sz="2600" i="1" dirty="0" smtClean="0"/>
              <a:t>; proxenetismo</a:t>
            </a:r>
            <a:r>
              <a:rPr lang="es-PE" sz="2600" i="1" dirty="0"/>
              <a:t>; tráfico de menores; defraudación tributaria; delitos aduaneros u </a:t>
            </a:r>
            <a:r>
              <a:rPr lang="es-PE" sz="2600" i="1" dirty="0" smtClean="0"/>
              <a:t>otros similares </a:t>
            </a:r>
            <a:r>
              <a:rPr lang="es-PE" sz="2600" i="1" dirty="0"/>
              <a:t>que generen ganancias ilegales, con excepción de los actos contemplados en </a:t>
            </a:r>
            <a:r>
              <a:rPr lang="es-PE" sz="2600" i="1" dirty="0" smtClean="0"/>
              <a:t>el art. 194 CP.</a:t>
            </a:r>
            <a:endParaRPr lang="es-PE" sz="2600" i="1" dirty="0"/>
          </a:p>
          <a:p>
            <a:pPr marL="0" indent="0" algn="just">
              <a:buNone/>
            </a:pPr>
            <a:r>
              <a:rPr lang="es-PE" sz="2600" i="1" dirty="0"/>
              <a:t>En los delitos materia de la presente ley, </a:t>
            </a:r>
            <a:r>
              <a:rPr lang="es-PE" sz="2600" b="1" i="1" u="sng" dirty="0"/>
              <a:t>no es necesario que las </a:t>
            </a:r>
            <a:r>
              <a:rPr lang="es-PE" sz="2600" b="1" i="1" u="sng" dirty="0" smtClean="0"/>
              <a:t>actividades ilícitas</a:t>
            </a:r>
            <a:r>
              <a:rPr lang="es-PE" sz="2600" b="1" i="1" dirty="0" smtClean="0"/>
              <a:t> </a:t>
            </a:r>
            <a:r>
              <a:rPr lang="es-PE" sz="2600" i="1" dirty="0"/>
              <a:t>que produjeron el dinero, los bienes, efectos o ganancias, </a:t>
            </a:r>
            <a:r>
              <a:rPr lang="es-PE" sz="2600" b="1" i="1" u="sng" dirty="0"/>
              <a:t>se encuentren </a:t>
            </a:r>
            <a:r>
              <a:rPr lang="es-PE" sz="2600" b="1" i="1" u="sng" dirty="0" smtClean="0"/>
              <a:t>sometidas a </a:t>
            </a:r>
            <a:r>
              <a:rPr lang="es-PE" sz="2600" b="1" i="1" u="sng" dirty="0"/>
              <a:t>investigación, proceso </a:t>
            </a:r>
            <a:r>
              <a:rPr lang="es-PE" sz="2600" i="1" dirty="0"/>
              <a:t>judicial </a:t>
            </a:r>
            <a:r>
              <a:rPr lang="es-PE" sz="2600" b="1" i="1" dirty="0"/>
              <a:t>o hayan sido objeto de sentencia </a:t>
            </a:r>
            <a:r>
              <a:rPr lang="es-PE" sz="2600" b="1" i="1" dirty="0" smtClean="0"/>
              <a:t>condenatoria</a:t>
            </a:r>
            <a:r>
              <a:rPr lang="es-PE" sz="2600" i="1" dirty="0" smtClean="0"/>
              <a:t>”. </a:t>
            </a:r>
            <a:endParaRPr lang="es-MX" sz="2600" i="1"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110" y="77815"/>
            <a:ext cx="931835" cy="931835"/>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V.4)</a:t>
            </a:r>
            <a:r>
              <a:rPr lang="es-PE" sz="2600" cap="small" dirty="0" smtClean="0">
                <a:latin typeface="Arial Narrow" panose="020B0606020202030204" pitchFamily="34" charset="0"/>
              </a:rPr>
              <a:t> </a:t>
            </a:r>
            <a:r>
              <a:rPr lang="es-ES" sz="2600" b="1" cap="small" dirty="0" smtClean="0">
                <a:latin typeface="Arial Narrow" panose="020B0606020202030204" pitchFamily="34" charset="0"/>
              </a:rPr>
              <a:t>Delito regulado mediante Ley penal especial 27765</a:t>
            </a:r>
          </a:p>
        </p:txBody>
      </p:sp>
    </p:spTree>
    <p:extLst>
      <p:ext uri="{BB962C8B-B14F-4D97-AF65-F5344CB8AC3E}">
        <p14:creationId xmlns:p14="http://schemas.microsoft.com/office/powerpoint/2010/main" val="2066840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9492" y="1285875"/>
            <a:ext cx="8368144" cy="5229225"/>
          </a:xfrm>
          <a:solidFill>
            <a:schemeClr val="bg1"/>
          </a:solidFill>
        </p:spPr>
        <p:txBody>
          <a:bodyPr>
            <a:normAutofit/>
          </a:bodyPr>
          <a:lstStyle/>
          <a:p>
            <a:pPr marL="0" indent="0" algn="ctr">
              <a:buNone/>
            </a:pPr>
            <a:endParaRPr lang="es-ES" sz="1200" b="1" i="1" u="sng" dirty="0">
              <a:solidFill>
                <a:srgbClr val="0070C0"/>
              </a:solidFill>
            </a:endParaRPr>
          </a:p>
          <a:p>
            <a:pPr marL="0" indent="0" algn="just">
              <a:buNone/>
            </a:pPr>
            <a:r>
              <a:rPr lang="es-ES" sz="2200" b="1" dirty="0" smtClean="0"/>
              <a:t>1</a:t>
            </a:r>
            <a:r>
              <a:rPr lang="es-ES" sz="2200" b="1" dirty="0"/>
              <a:t>.- </a:t>
            </a:r>
            <a:r>
              <a:rPr lang="es-PE" sz="2200" b="1" dirty="0"/>
              <a:t>LEY 27765 – MODIFICADO POR EL DLEG 986 </a:t>
            </a:r>
            <a:r>
              <a:rPr lang="es-PE" sz="2200" b="1" dirty="0" smtClean="0"/>
              <a:t>(22-JUL-2007): EL LEGISLADOR EXPLICITA LA VIABILIDAD DE INVESTIGAR Y SANCIONAR AL “AUTOLAVADOR”:</a:t>
            </a:r>
            <a:endParaRPr lang="es-ES" sz="2200" b="1" cap="small" dirty="0"/>
          </a:p>
          <a:p>
            <a:pPr marL="0" indent="0" algn="just">
              <a:buNone/>
            </a:pPr>
            <a:endParaRPr lang="es-ES" sz="1300" dirty="0"/>
          </a:p>
          <a:p>
            <a:pPr marL="0" indent="0" algn="just">
              <a:buNone/>
            </a:pPr>
            <a:r>
              <a:rPr lang="es-MX" sz="2600" i="1" u="sng" dirty="0"/>
              <a:t>“Art. 6.- Disposición común</a:t>
            </a:r>
          </a:p>
          <a:p>
            <a:pPr marL="0" indent="0" algn="just">
              <a:buNone/>
            </a:pPr>
            <a:r>
              <a:rPr lang="es-MX" sz="2600" i="1" dirty="0"/>
              <a:t>(...)</a:t>
            </a:r>
          </a:p>
          <a:p>
            <a:pPr marL="0" indent="0" algn="just">
              <a:buNone/>
            </a:pPr>
            <a:r>
              <a:rPr lang="es-MX" sz="2600" b="1" i="1" dirty="0"/>
              <a:t>También podrá ser sujeto de investigación </a:t>
            </a:r>
            <a:r>
              <a:rPr lang="es-MX" sz="2600" i="1" dirty="0"/>
              <a:t>por el delito de lavado de activos, </a:t>
            </a:r>
            <a:r>
              <a:rPr lang="es-MX" sz="2600" b="1" i="1" dirty="0"/>
              <a:t>quien realizó las actividades ilícitas generadoras del dinero</a:t>
            </a:r>
            <a:r>
              <a:rPr lang="es-MX" sz="2600" i="1" dirty="0"/>
              <a:t>, bienes, efectos o ganancias”.</a:t>
            </a:r>
          </a:p>
        </p:txBody>
      </p:sp>
      <p:sp>
        <p:nvSpPr>
          <p:cNvPr id="5" name="Título 1"/>
          <p:cNvSpPr txBox="1">
            <a:spLocks/>
          </p:cNvSpPr>
          <p:nvPr/>
        </p:nvSpPr>
        <p:spPr>
          <a:xfrm>
            <a:off x="1" y="220882"/>
            <a:ext cx="7617924" cy="8675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lnSpc>
                <a:spcPts val="2500"/>
              </a:lnSpc>
            </a:pPr>
            <a:r>
              <a:rPr lang="es-PE" sz="2600" b="1" cap="small" dirty="0" smtClean="0">
                <a:latin typeface="Arial Narrow" panose="020B0606020202030204" pitchFamily="34" charset="0"/>
              </a:rPr>
              <a:t>V.4)</a:t>
            </a:r>
            <a:r>
              <a:rPr lang="es-PE" sz="2600" cap="small" dirty="0" smtClean="0">
                <a:latin typeface="Arial Narrow" panose="020B0606020202030204" pitchFamily="34" charset="0"/>
              </a:rPr>
              <a:t> </a:t>
            </a:r>
            <a:r>
              <a:rPr lang="es-ES" sz="2600" b="1" cap="small" dirty="0" smtClean="0">
                <a:latin typeface="Arial Narrow" panose="020B0606020202030204" pitchFamily="34" charset="0"/>
              </a:rPr>
              <a:t>Delito regulado mediante Ley penal especial 27765</a:t>
            </a:r>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3310" y="77815"/>
            <a:ext cx="1010636" cy="1010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9752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9759" y="1717098"/>
            <a:ext cx="8527369" cy="4750662"/>
          </a:xfrm>
          <a:solidFill>
            <a:schemeClr val="bg1"/>
          </a:solidFill>
        </p:spPr>
        <p:txBody>
          <a:bodyPr>
            <a:normAutofit fontScale="85000" lnSpcReduction="10000"/>
          </a:bodyPr>
          <a:lstStyle/>
          <a:p>
            <a:pPr marL="0" indent="0" algn="ctr">
              <a:lnSpc>
                <a:spcPct val="120000"/>
              </a:lnSpc>
              <a:spcBef>
                <a:spcPts val="0"/>
              </a:spcBef>
              <a:buNone/>
            </a:pPr>
            <a:r>
              <a:rPr lang="es-PE" sz="3200" b="1" i="1" dirty="0" smtClean="0"/>
              <a:t>(</a:t>
            </a:r>
            <a:r>
              <a:rPr lang="es-PE" sz="3200" b="1" i="1" dirty="0" smtClean="0">
                <a:solidFill>
                  <a:srgbClr val="0070C0"/>
                </a:solidFill>
              </a:rPr>
              <a:t>i</a:t>
            </a:r>
            <a:r>
              <a:rPr lang="es-PE" sz="3200" b="1" i="1" dirty="0" smtClean="0"/>
              <a:t>) ¿ES POSIBLE SANCIONAR COMO DELITO DE LAVADO DE ACTIVOS A LAS </a:t>
            </a:r>
            <a:r>
              <a:rPr lang="es-PE" sz="3200" b="1" i="1" u="sng" dirty="0" smtClean="0"/>
              <a:t>OPERACIONES ECONÓMICAS EJERCIDAS DESDE EL 13-NOV-1991 </a:t>
            </a:r>
            <a:r>
              <a:rPr lang="es-PE" sz="3200" b="1" i="1" dirty="0" smtClean="0"/>
              <a:t>(INCRIMINACIÓN INICIAL DEL LAVADO), AUN CUANDO ÉSTAS SE EFECTUARON SOBRE </a:t>
            </a:r>
            <a:r>
              <a:rPr lang="es-PE" sz="3200" b="1" i="1" u="sng" dirty="0" smtClean="0"/>
              <a:t>ACTIVOS PROCEDENTES DEL NARCOTRÁFICO </a:t>
            </a:r>
          </a:p>
          <a:p>
            <a:pPr marL="0" indent="0" algn="ctr">
              <a:lnSpc>
                <a:spcPct val="120000"/>
              </a:lnSpc>
              <a:spcBef>
                <a:spcPts val="0"/>
              </a:spcBef>
              <a:buNone/>
            </a:pPr>
            <a:r>
              <a:rPr lang="es-PE" sz="3200" b="1" i="1" u="sng" dirty="0" smtClean="0"/>
              <a:t>OBTENIDOS EN FECHAS PREVIAS</a:t>
            </a:r>
          </a:p>
          <a:p>
            <a:pPr marL="0" indent="0" algn="ctr">
              <a:lnSpc>
                <a:spcPct val="120000"/>
              </a:lnSpc>
              <a:spcBef>
                <a:spcPts val="0"/>
              </a:spcBef>
              <a:buNone/>
            </a:pPr>
            <a:r>
              <a:rPr lang="es-PE" sz="3200" b="1" i="1" dirty="0" smtClean="0"/>
              <a:t>(</a:t>
            </a:r>
            <a:r>
              <a:rPr lang="es-PE" sz="3200" b="1" i="1" dirty="0" err="1" smtClean="0"/>
              <a:t>p.e</a:t>
            </a:r>
            <a:r>
              <a:rPr lang="es-PE" sz="3200" b="1" i="1" dirty="0" smtClean="0"/>
              <a:t>. 80´s o 90’s), ATENDIENDO A QUE CON ESTE DELITO SE REPRIME ACTOS ECONÓMICOS SOBRE BIENES MACULADOS, MAS NO LA PRODUCCIÓN </a:t>
            </a:r>
          </a:p>
          <a:p>
            <a:pPr marL="0" indent="0" algn="ctr">
              <a:lnSpc>
                <a:spcPct val="120000"/>
              </a:lnSpc>
              <a:spcBef>
                <a:spcPts val="0"/>
              </a:spcBef>
              <a:buNone/>
            </a:pPr>
            <a:r>
              <a:rPr lang="es-PE" sz="3200" b="1" i="1" dirty="0" smtClean="0"/>
              <a:t>DELICTUOSA DE LOS ACTIVOS?</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a:spLocks noGrp="1"/>
          </p:cNvSpPr>
          <p:nvPr>
            <p:ph type="title"/>
          </p:nvPr>
        </p:nvSpPr>
        <p:spPr>
          <a:xfrm>
            <a:off x="299759" y="106390"/>
            <a:ext cx="7315199" cy="1512382"/>
          </a:xfrm>
        </p:spPr>
        <p:txBody>
          <a:bodyPr>
            <a:noAutofit/>
          </a:bodyPr>
          <a:lstStyle/>
          <a:p>
            <a:pPr algn="ctr">
              <a:lnSpc>
                <a:spcPts val="2500"/>
              </a:lnSpc>
            </a:pPr>
            <a:r>
              <a:rPr lang="es-PE" sz="2700" cap="small" dirty="0" smtClean="0"/>
              <a:t>Viabilidad típica de sancionar como delito de lavado a los actos económicos efectuados desde el 13-Nov-1991, sobre activos del narcotráfico ejecutado </a:t>
            </a:r>
            <a:br>
              <a:rPr lang="es-PE" sz="2700" cap="small" dirty="0" smtClean="0"/>
            </a:br>
            <a:r>
              <a:rPr lang="es-PE" sz="2700" cap="small" dirty="0" smtClean="0"/>
              <a:t>en fechas previas</a:t>
            </a:r>
            <a:endParaRPr lang="es-PE" sz="2700" cap="small" dirty="0"/>
          </a:p>
        </p:txBody>
      </p:sp>
    </p:spTree>
    <p:extLst>
      <p:ext uri="{BB962C8B-B14F-4D97-AF65-F5344CB8AC3E}">
        <p14:creationId xmlns:p14="http://schemas.microsoft.com/office/powerpoint/2010/main" val="42018413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9759" y="1717098"/>
            <a:ext cx="8527369" cy="4750662"/>
          </a:xfrm>
          <a:solidFill>
            <a:schemeClr val="bg1"/>
          </a:solidFill>
        </p:spPr>
        <p:txBody>
          <a:bodyPr>
            <a:normAutofit/>
          </a:bodyPr>
          <a:lstStyle/>
          <a:p>
            <a:pPr marL="0" indent="0" algn="ctr">
              <a:lnSpc>
                <a:spcPct val="120000"/>
              </a:lnSpc>
              <a:spcBef>
                <a:spcPts val="0"/>
              </a:spcBef>
              <a:buNone/>
            </a:pPr>
            <a:endParaRPr lang="es-PE" sz="3200" b="1" i="1" dirty="0"/>
          </a:p>
          <a:p>
            <a:pPr marL="0" indent="0" algn="ctr">
              <a:lnSpc>
                <a:spcPct val="120000"/>
              </a:lnSpc>
              <a:spcBef>
                <a:spcPts val="0"/>
              </a:spcBef>
              <a:buNone/>
            </a:pPr>
            <a:endParaRPr lang="es-PE" sz="3200" b="1" i="1" dirty="0" smtClean="0"/>
          </a:p>
          <a:p>
            <a:pPr marL="0" indent="0" algn="ctr">
              <a:lnSpc>
                <a:spcPct val="120000"/>
              </a:lnSpc>
              <a:spcBef>
                <a:spcPts val="0"/>
              </a:spcBef>
              <a:buNone/>
            </a:pPr>
            <a:endParaRPr lang="es-PE" sz="3200" b="1" i="1" dirty="0" smtClean="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ector recto de flecha 5"/>
          <p:cNvCxnSpPr/>
          <p:nvPr/>
        </p:nvCxnSpPr>
        <p:spPr>
          <a:xfrm>
            <a:off x="805218" y="5663821"/>
            <a:ext cx="7328848" cy="40943"/>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flipH="1" flipV="1">
            <a:off x="4230806" y="3466531"/>
            <a:ext cx="13648" cy="219729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4244454" y="4244454"/>
            <a:ext cx="3753134" cy="27295"/>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flipH="1" flipV="1">
            <a:off x="805218" y="4367284"/>
            <a:ext cx="3425588" cy="1365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2729550" y="2014323"/>
            <a:ext cx="3016155" cy="13784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500" b="1" u="sng" dirty="0" smtClean="0">
                <a:solidFill>
                  <a:schemeClr val="tx1"/>
                </a:solidFill>
              </a:rPr>
              <a:t>12-Nov-1991</a:t>
            </a:r>
          </a:p>
          <a:p>
            <a:pPr algn="ctr"/>
            <a:r>
              <a:rPr lang="es-PE" sz="2200" b="1" i="1" dirty="0" smtClean="0">
                <a:solidFill>
                  <a:schemeClr val="tx1"/>
                </a:solidFill>
              </a:rPr>
              <a:t>incriminación del lavado de activos procedentes</a:t>
            </a:r>
          </a:p>
          <a:p>
            <a:pPr algn="ctr"/>
            <a:r>
              <a:rPr lang="es-PE" sz="2200" b="1" i="1" dirty="0" smtClean="0">
                <a:solidFill>
                  <a:schemeClr val="tx1"/>
                </a:solidFill>
              </a:rPr>
              <a:t>del TID</a:t>
            </a:r>
            <a:endParaRPr lang="es-PE" sz="2200" b="1" i="1" dirty="0">
              <a:solidFill>
                <a:schemeClr val="tx1"/>
              </a:solidFill>
            </a:endParaRPr>
          </a:p>
        </p:txBody>
      </p:sp>
      <p:sp>
        <p:nvSpPr>
          <p:cNvPr id="15" name="Rectángulo 14"/>
          <p:cNvSpPr/>
          <p:nvPr/>
        </p:nvSpPr>
        <p:spPr>
          <a:xfrm>
            <a:off x="805218" y="4517409"/>
            <a:ext cx="3330055" cy="103723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200" b="1" dirty="0" smtClean="0">
                <a:solidFill>
                  <a:schemeClr val="tx1"/>
                </a:solidFill>
              </a:rPr>
              <a:t>Producción de los </a:t>
            </a:r>
          </a:p>
          <a:p>
            <a:pPr algn="ctr"/>
            <a:r>
              <a:rPr lang="es-PE" sz="2200" b="1" dirty="0" smtClean="0">
                <a:solidFill>
                  <a:schemeClr val="tx1"/>
                </a:solidFill>
              </a:rPr>
              <a:t>ACTIVOS MACULADOS </a:t>
            </a:r>
          </a:p>
          <a:p>
            <a:pPr algn="ctr"/>
            <a:r>
              <a:rPr lang="es-PE" sz="2200" b="1" dirty="0" smtClean="0">
                <a:solidFill>
                  <a:schemeClr val="tx1"/>
                </a:solidFill>
              </a:rPr>
              <a:t>por el TID (fechas previas)</a:t>
            </a:r>
            <a:endParaRPr lang="es-PE" sz="2200" b="1" dirty="0">
              <a:solidFill>
                <a:schemeClr val="tx1"/>
              </a:solidFill>
            </a:endParaRPr>
          </a:p>
        </p:txBody>
      </p:sp>
      <p:sp>
        <p:nvSpPr>
          <p:cNvPr id="19" name="Título 1"/>
          <p:cNvSpPr>
            <a:spLocks noGrp="1"/>
          </p:cNvSpPr>
          <p:nvPr>
            <p:ph type="title"/>
          </p:nvPr>
        </p:nvSpPr>
        <p:spPr>
          <a:xfrm>
            <a:off x="299759" y="106390"/>
            <a:ext cx="7315199" cy="1512382"/>
          </a:xfrm>
        </p:spPr>
        <p:txBody>
          <a:bodyPr>
            <a:noAutofit/>
          </a:bodyPr>
          <a:lstStyle/>
          <a:p>
            <a:pPr algn="ctr">
              <a:lnSpc>
                <a:spcPts val="2500"/>
              </a:lnSpc>
            </a:pPr>
            <a:r>
              <a:rPr lang="es-PE" sz="2700" cap="small" dirty="0" smtClean="0"/>
              <a:t>Viabilidad típica de sancionar como delito de lavado a los actos económicos efectuados desde el 13-Nov-1991, sobre activos del narcotráfico ejecutado </a:t>
            </a:r>
            <a:br>
              <a:rPr lang="es-PE" sz="2700" cap="small" dirty="0" smtClean="0"/>
            </a:br>
            <a:r>
              <a:rPr lang="es-PE" sz="2700" cap="small" dirty="0" smtClean="0"/>
              <a:t>en fechas previas</a:t>
            </a:r>
            <a:endParaRPr lang="es-PE" sz="2700" cap="small" dirty="0"/>
          </a:p>
        </p:txBody>
      </p:sp>
      <p:sp>
        <p:nvSpPr>
          <p:cNvPr id="20" name="Rectángulo 19"/>
          <p:cNvSpPr/>
          <p:nvPr/>
        </p:nvSpPr>
        <p:spPr>
          <a:xfrm>
            <a:off x="4339987" y="4326339"/>
            <a:ext cx="3330055" cy="128289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200" b="1" dirty="0" smtClean="0">
                <a:solidFill>
                  <a:schemeClr val="tx1"/>
                </a:solidFill>
              </a:rPr>
              <a:t>REPRESIÓN DE LAVADO EJERCIDO SOBRE DICHOS ACTIVOS MACULADOS</a:t>
            </a:r>
            <a:endParaRPr lang="es-PE" sz="2200" b="1" dirty="0">
              <a:solidFill>
                <a:schemeClr val="tx1"/>
              </a:solidFill>
            </a:endParaRPr>
          </a:p>
        </p:txBody>
      </p:sp>
    </p:spTree>
    <p:extLst>
      <p:ext uri="{BB962C8B-B14F-4D97-AF65-F5344CB8AC3E}">
        <p14:creationId xmlns:p14="http://schemas.microsoft.com/office/powerpoint/2010/main" val="246492090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Problemática</a:t>
            </a:r>
            <a:endParaRPr lang="es-PE" sz="2500" cap="small" dirty="0"/>
          </a:p>
        </p:txBody>
      </p:sp>
      <p:sp>
        <p:nvSpPr>
          <p:cNvPr id="3" name="Marcador de contenido 2"/>
          <p:cNvSpPr>
            <a:spLocks noGrp="1"/>
          </p:cNvSpPr>
          <p:nvPr>
            <p:ph idx="1"/>
          </p:nvPr>
        </p:nvSpPr>
        <p:spPr>
          <a:xfrm>
            <a:off x="299759" y="1717098"/>
            <a:ext cx="8527369" cy="4750662"/>
          </a:xfrm>
          <a:solidFill>
            <a:schemeClr val="bg1"/>
          </a:solidFill>
        </p:spPr>
        <p:txBody>
          <a:bodyPr>
            <a:normAutofit fontScale="85000" lnSpcReduction="10000"/>
          </a:bodyPr>
          <a:lstStyle/>
          <a:p>
            <a:pPr marL="0" indent="0" algn="ctr">
              <a:lnSpc>
                <a:spcPct val="120000"/>
              </a:lnSpc>
              <a:spcBef>
                <a:spcPts val="0"/>
              </a:spcBef>
              <a:buNone/>
            </a:pPr>
            <a:r>
              <a:rPr lang="es-PE" sz="3200" b="1" i="1" dirty="0" smtClean="0"/>
              <a:t>(</a:t>
            </a:r>
            <a:r>
              <a:rPr lang="es-PE" sz="3200" b="1" i="1" dirty="0" smtClean="0">
                <a:solidFill>
                  <a:srgbClr val="0070C0"/>
                </a:solidFill>
              </a:rPr>
              <a:t>ii</a:t>
            </a:r>
            <a:r>
              <a:rPr lang="es-PE" sz="3200" b="1" i="1" dirty="0" smtClean="0"/>
              <a:t>) ¿ES POSIBLE SANCIONAR COMO DELITO DE LAVADO DE ACTIVOS A LAS </a:t>
            </a:r>
            <a:r>
              <a:rPr lang="es-PE" sz="3200" b="1" i="1" u="sng" dirty="0" smtClean="0"/>
              <a:t>OPERACIONES ECONÓMICAS EJERCIDAS DESDE EL 28-JUN-2002 </a:t>
            </a:r>
            <a:r>
              <a:rPr lang="es-PE" sz="3200" b="1" i="1" dirty="0" smtClean="0"/>
              <a:t>(AMPLIACIÓN INCRIMINATORIA DEL LAVADO), AUN CUANDO ÉSTAS SE EFECTUARON SOBRE </a:t>
            </a:r>
            <a:r>
              <a:rPr lang="es-PE" sz="3200" b="1" i="1" u="sng" dirty="0" smtClean="0"/>
              <a:t>ACTIVOS PROCEDENTES DE DELITOS RENTABLES OBTENIDOS ANTES DE DICHA FECHA </a:t>
            </a:r>
            <a:r>
              <a:rPr lang="es-PE" sz="3200" b="1" i="1" dirty="0" smtClean="0"/>
              <a:t>(</a:t>
            </a:r>
            <a:r>
              <a:rPr lang="es-PE" sz="3200" b="1" i="1" dirty="0" err="1" smtClean="0"/>
              <a:t>p.e</a:t>
            </a:r>
            <a:r>
              <a:rPr lang="es-PE" sz="3200" b="1" i="1" dirty="0" smtClean="0"/>
              <a:t>. en los 90’s</a:t>
            </a:r>
            <a:r>
              <a:rPr lang="es-PE" sz="3200" b="1" i="1" dirty="0"/>
              <a:t>), </a:t>
            </a:r>
            <a:r>
              <a:rPr lang="es-PE" sz="3200" b="1" i="1" dirty="0" smtClean="0"/>
              <a:t>ATENDIENDO </a:t>
            </a:r>
            <a:r>
              <a:rPr lang="es-PE" sz="3200" b="1" i="1" dirty="0"/>
              <a:t>A QUE CON ESTE DELITO SE REPRIME ACTOS ECONÓMICOS SOBRE BIENES MACULADOS, </a:t>
            </a:r>
            <a:r>
              <a:rPr lang="es-PE" sz="3200" b="1" i="1" dirty="0" smtClean="0"/>
              <a:t>MAS NO LA PRODUCCIÓN DELICTUOSA DE LOS ACTIVOS?</a:t>
            </a:r>
            <a:endParaRPr lang="es-PE" sz="3200" b="1" i="1" dirty="0"/>
          </a:p>
          <a:p>
            <a:pPr marL="0" indent="0" algn="ctr">
              <a:lnSpc>
                <a:spcPct val="120000"/>
              </a:lnSpc>
              <a:spcBef>
                <a:spcPts val="0"/>
              </a:spcBef>
              <a:buNone/>
            </a:pPr>
            <a:endParaRPr lang="es-PE" sz="3200" b="1" i="1" dirty="0" smtClean="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40556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1195" y="1717098"/>
            <a:ext cx="8527369" cy="4750662"/>
          </a:xfrm>
          <a:solidFill>
            <a:schemeClr val="bg1"/>
          </a:solidFill>
        </p:spPr>
        <p:txBody>
          <a:bodyPr>
            <a:normAutofit/>
          </a:bodyPr>
          <a:lstStyle/>
          <a:p>
            <a:pPr marL="0" indent="0" algn="ctr">
              <a:lnSpc>
                <a:spcPct val="120000"/>
              </a:lnSpc>
              <a:spcBef>
                <a:spcPts val="0"/>
              </a:spcBef>
              <a:buNone/>
            </a:pPr>
            <a:endParaRPr lang="es-PE" sz="3200" b="1" i="1" dirty="0"/>
          </a:p>
          <a:p>
            <a:pPr marL="0" indent="0" algn="ctr">
              <a:lnSpc>
                <a:spcPct val="120000"/>
              </a:lnSpc>
              <a:spcBef>
                <a:spcPts val="0"/>
              </a:spcBef>
              <a:buNone/>
            </a:pPr>
            <a:endParaRPr lang="es-PE" sz="3200" b="1" i="1" dirty="0" smtClean="0"/>
          </a:p>
          <a:p>
            <a:pPr marL="0" indent="0" algn="ctr">
              <a:lnSpc>
                <a:spcPct val="120000"/>
              </a:lnSpc>
              <a:spcBef>
                <a:spcPts val="0"/>
              </a:spcBef>
              <a:buNone/>
            </a:pPr>
            <a:endParaRPr lang="es-PE" sz="3200" b="1" i="1" dirty="0" smtClean="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ector recto de flecha 5"/>
          <p:cNvCxnSpPr/>
          <p:nvPr/>
        </p:nvCxnSpPr>
        <p:spPr>
          <a:xfrm>
            <a:off x="641450" y="5670645"/>
            <a:ext cx="7656389" cy="30707"/>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flipH="1" flipV="1">
            <a:off x="4449174" y="3466531"/>
            <a:ext cx="13648" cy="219729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4544702" y="4176214"/>
            <a:ext cx="3575718" cy="27295"/>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2442949" y="2014323"/>
            <a:ext cx="3712191" cy="13784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500" b="1" u="sng" dirty="0" smtClean="0">
                <a:solidFill>
                  <a:schemeClr val="tx1"/>
                </a:solidFill>
              </a:rPr>
              <a:t>27-Jun-2002</a:t>
            </a:r>
          </a:p>
          <a:p>
            <a:pPr algn="ctr"/>
            <a:r>
              <a:rPr lang="es-PE" sz="2200" b="1" i="1" dirty="0" smtClean="0">
                <a:solidFill>
                  <a:schemeClr val="tx1"/>
                </a:solidFill>
              </a:rPr>
              <a:t>Ampliación incriminatoria del lavado de activos procedentes de delitos rentables diversos</a:t>
            </a:r>
            <a:endParaRPr lang="es-PE" sz="2200" b="1" i="1" dirty="0">
              <a:solidFill>
                <a:schemeClr val="tx1"/>
              </a:solidFill>
            </a:endParaRPr>
          </a:p>
        </p:txBody>
      </p:sp>
      <p:sp>
        <p:nvSpPr>
          <p:cNvPr id="15" name="Rectángulo 14"/>
          <p:cNvSpPr/>
          <p:nvPr/>
        </p:nvSpPr>
        <p:spPr>
          <a:xfrm>
            <a:off x="559555" y="4299045"/>
            <a:ext cx="3766787" cy="131018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200" b="1" dirty="0" smtClean="0">
                <a:solidFill>
                  <a:schemeClr val="tx1"/>
                </a:solidFill>
              </a:rPr>
              <a:t>Producción de los </a:t>
            </a:r>
          </a:p>
          <a:p>
            <a:pPr algn="ctr"/>
            <a:r>
              <a:rPr lang="es-PE" sz="2200" b="1" dirty="0" smtClean="0">
                <a:solidFill>
                  <a:schemeClr val="tx1"/>
                </a:solidFill>
              </a:rPr>
              <a:t>ACTIVOS MACULADOS por tales delitos (</a:t>
            </a:r>
            <a:r>
              <a:rPr lang="es-PE" sz="2200" b="1" dirty="0" err="1" smtClean="0">
                <a:solidFill>
                  <a:schemeClr val="tx1"/>
                </a:solidFill>
              </a:rPr>
              <a:t>p.e</a:t>
            </a:r>
            <a:r>
              <a:rPr lang="es-PE" sz="2200" b="1" dirty="0" smtClean="0">
                <a:solidFill>
                  <a:schemeClr val="tx1"/>
                </a:solidFill>
              </a:rPr>
              <a:t>. Delitos de corrupción de fechas previas)</a:t>
            </a:r>
            <a:endParaRPr lang="es-PE" sz="2200" b="1" dirty="0">
              <a:solidFill>
                <a:schemeClr val="tx1"/>
              </a:solidFill>
            </a:endParaRPr>
          </a:p>
        </p:txBody>
      </p:sp>
      <p:sp>
        <p:nvSpPr>
          <p:cNvPr id="19" name="Título 1"/>
          <p:cNvSpPr>
            <a:spLocks noGrp="1"/>
          </p:cNvSpPr>
          <p:nvPr>
            <p:ph type="title"/>
          </p:nvPr>
        </p:nvSpPr>
        <p:spPr>
          <a:xfrm>
            <a:off x="299759" y="106390"/>
            <a:ext cx="7315199" cy="1512382"/>
          </a:xfrm>
        </p:spPr>
        <p:txBody>
          <a:bodyPr>
            <a:noAutofit/>
          </a:bodyPr>
          <a:lstStyle/>
          <a:p>
            <a:pPr algn="ctr">
              <a:lnSpc>
                <a:spcPts val="2500"/>
              </a:lnSpc>
            </a:pPr>
            <a:r>
              <a:rPr lang="es-PE" sz="2700" cap="small" dirty="0" smtClean="0"/>
              <a:t>Viabilidad típica de sancionar como delito de lavado a los actos económicos efectuados desde el 28-Jun-2002, sobre activos de delitos previos diversos </a:t>
            </a:r>
            <a:br>
              <a:rPr lang="es-PE" sz="2700" cap="small" dirty="0" smtClean="0"/>
            </a:br>
            <a:r>
              <a:rPr lang="es-PE" sz="2700" cap="small" dirty="0" smtClean="0"/>
              <a:t>ejecutados en fechas previas</a:t>
            </a:r>
            <a:endParaRPr lang="es-PE" sz="2700" cap="small" dirty="0"/>
          </a:p>
        </p:txBody>
      </p:sp>
      <p:sp>
        <p:nvSpPr>
          <p:cNvPr id="20" name="Rectángulo 19"/>
          <p:cNvSpPr/>
          <p:nvPr/>
        </p:nvSpPr>
        <p:spPr>
          <a:xfrm>
            <a:off x="4555513" y="4326340"/>
            <a:ext cx="3330055" cy="128289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200" b="1" dirty="0" smtClean="0">
                <a:solidFill>
                  <a:schemeClr val="tx1"/>
                </a:solidFill>
              </a:rPr>
              <a:t>REPRESIÓN DEL LAVADO EJERCIDO SOBRE DICHOS ACTIVOS MACULADOS</a:t>
            </a:r>
            <a:endParaRPr lang="es-PE" sz="2200" b="1" dirty="0">
              <a:solidFill>
                <a:schemeClr val="tx1"/>
              </a:solidFill>
            </a:endParaRPr>
          </a:p>
        </p:txBody>
      </p:sp>
      <p:cxnSp>
        <p:nvCxnSpPr>
          <p:cNvPr id="13" name="Conector recto de flecha 12"/>
          <p:cNvCxnSpPr/>
          <p:nvPr/>
        </p:nvCxnSpPr>
        <p:spPr>
          <a:xfrm flipH="1">
            <a:off x="559555" y="4176214"/>
            <a:ext cx="376678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3184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875210" y="2764453"/>
            <a:ext cx="7772400" cy="1263047"/>
          </a:xfrm>
        </p:spPr>
        <p:txBody>
          <a:bodyPr anchor="t"/>
          <a:lstStyle/>
          <a:p>
            <a:r>
              <a:rPr lang="es-PE" sz="3500" b="1" cap="small" dirty="0">
                <a:solidFill>
                  <a:srgbClr val="FFC000"/>
                </a:solidFill>
                <a:latin typeface="Arial Narrow" panose="020B0606020202030204" pitchFamily="34" charset="0"/>
              </a:rPr>
              <a:t>Regulación vigente del </a:t>
            </a:r>
            <a:r>
              <a:rPr lang="es-PE" sz="3500" b="1" cap="small" dirty="0" smtClean="0">
                <a:solidFill>
                  <a:srgbClr val="FFC000"/>
                </a:solidFill>
                <a:latin typeface="Arial Narrow" panose="020B0606020202030204" pitchFamily="34" charset="0"/>
              </a:rPr>
              <a:t/>
            </a:r>
            <a:br>
              <a:rPr lang="es-PE" sz="3500" b="1" cap="small" dirty="0" smtClean="0">
                <a:solidFill>
                  <a:srgbClr val="FFC000"/>
                </a:solidFill>
                <a:latin typeface="Arial Narrow" panose="020B0606020202030204" pitchFamily="34" charset="0"/>
              </a:rPr>
            </a:br>
            <a:r>
              <a:rPr lang="es-PE" sz="3500" b="1" cap="small" dirty="0" smtClean="0">
                <a:solidFill>
                  <a:srgbClr val="FFC000"/>
                </a:solidFill>
                <a:latin typeface="Arial Narrow" panose="020B0606020202030204" pitchFamily="34" charset="0"/>
              </a:rPr>
              <a:t>delito </a:t>
            </a:r>
            <a:r>
              <a:rPr lang="es-PE" sz="3500" b="1" cap="small" dirty="0">
                <a:solidFill>
                  <a:srgbClr val="FFC000"/>
                </a:solidFill>
                <a:latin typeface="Arial Narrow" panose="020B0606020202030204" pitchFamily="34" charset="0"/>
              </a:rPr>
              <a:t>de </a:t>
            </a:r>
            <a:r>
              <a:rPr lang="es-PE" sz="3500" b="1" cap="small" dirty="0" smtClean="0">
                <a:solidFill>
                  <a:srgbClr val="FFC000"/>
                </a:solidFill>
                <a:latin typeface="Arial Narrow" panose="020B0606020202030204" pitchFamily="34" charset="0"/>
              </a:rPr>
              <a:t>lavado </a:t>
            </a:r>
            <a:r>
              <a:rPr lang="es-PE" sz="3500" b="1" cap="small" dirty="0">
                <a:solidFill>
                  <a:srgbClr val="FFC000"/>
                </a:solidFill>
                <a:latin typeface="Arial Narrow" panose="020B0606020202030204" pitchFamily="34" charset="0"/>
              </a:rPr>
              <a:t>de activos</a:t>
            </a: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85799" y="4603163"/>
            <a:ext cx="8111836" cy="126304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2700" b="1" cap="small" dirty="0">
                <a:solidFill>
                  <a:schemeClr val="bg1">
                    <a:lumMod val="75000"/>
                  </a:schemeClr>
                </a:solidFill>
              </a:rPr>
              <a:t>Fidel Nicolás Mendoza </a:t>
            </a:r>
            <a:r>
              <a:rPr lang="es-PE" sz="2700" b="1" cap="small" dirty="0" err="1">
                <a:solidFill>
                  <a:schemeClr val="bg1">
                    <a:lumMod val="75000"/>
                  </a:schemeClr>
                </a:solidFill>
              </a:rPr>
              <a:t>Llamacponcca</a:t>
            </a:r>
            <a:endParaRPr lang="es-PE" sz="2700" b="1" cap="small" dirty="0">
              <a:solidFill>
                <a:schemeClr val="bg1">
                  <a:lumMod val="75000"/>
                </a:schemeClr>
              </a:solidFill>
            </a:endParaRPr>
          </a:p>
          <a:p>
            <a:pPr>
              <a:spcBef>
                <a:spcPts val="0"/>
              </a:spcBef>
            </a:pPr>
            <a:r>
              <a:rPr lang="es-PE" dirty="0">
                <a:solidFill>
                  <a:schemeClr val="bg1">
                    <a:lumMod val="75000"/>
                  </a:schemeClr>
                </a:solidFill>
              </a:rPr>
              <a:t>Doctor en Derecho </a:t>
            </a:r>
          </a:p>
          <a:p>
            <a:pPr>
              <a:spcBef>
                <a:spcPts val="0"/>
              </a:spcBef>
            </a:pPr>
            <a:r>
              <a:rPr lang="es-PE" dirty="0">
                <a:solidFill>
                  <a:schemeClr val="bg1">
                    <a:lumMod val="75000"/>
                  </a:schemeClr>
                </a:solidFill>
              </a:rPr>
              <a:t>Universidad de Salamanca</a:t>
            </a:r>
          </a:p>
          <a:p>
            <a:pPr algn="r"/>
            <a:endParaRPr lang="es-PE" dirty="0">
              <a:solidFill>
                <a:schemeClr val="bg1">
                  <a:lumMod val="75000"/>
                </a:schemeClr>
              </a:solidFill>
            </a:endParaRPr>
          </a:p>
        </p:txBody>
      </p:sp>
      <p:pic>
        <p:nvPicPr>
          <p:cNvPr id="5"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7177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4796" y="526473"/>
            <a:ext cx="6201640" cy="1219200"/>
          </a:xfrm>
        </p:spPr>
        <p:txBody>
          <a:bodyPr>
            <a:normAutofit/>
          </a:bodyPr>
          <a:lstStyle/>
          <a:p>
            <a:pPr algn="ctr"/>
            <a:r>
              <a:rPr lang="es-PE" sz="3600" cap="small" dirty="0" err="1"/>
              <a:t>DLeg</a:t>
            </a:r>
            <a:r>
              <a:rPr lang="es-PE" sz="3600" cap="small" dirty="0"/>
              <a:t> 1106 (19-Abr-2012)</a:t>
            </a:r>
            <a:br>
              <a:rPr lang="es-PE" sz="3600" cap="small" dirty="0"/>
            </a:br>
            <a:r>
              <a:rPr lang="es-PE" sz="3600" cap="small" dirty="0"/>
              <a:t>Estudio del tipo legal del lavado</a:t>
            </a:r>
          </a:p>
        </p:txBody>
      </p:sp>
      <p:sp>
        <p:nvSpPr>
          <p:cNvPr id="3" name="Marcador de contenido 2"/>
          <p:cNvSpPr>
            <a:spLocks noGrp="1"/>
          </p:cNvSpPr>
          <p:nvPr>
            <p:ph idx="1"/>
          </p:nvPr>
        </p:nvSpPr>
        <p:spPr>
          <a:xfrm>
            <a:off x="734291" y="1745673"/>
            <a:ext cx="7794914" cy="4391891"/>
          </a:xfrm>
          <a:solidFill>
            <a:schemeClr val="bg1"/>
          </a:solidFill>
        </p:spPr>
        <p:txBody>
          <a:bodyPr>
            <a:normAutofit/>
          </a:bodyPr>
          <a:lstStyle/>
          <a:p>
            <a:pPr marL="0" indent="0" algn="just">
              <a:buNone/>
            </a:pPr>
            <a:endParaRPr lang="es-ES" b="1" i="1" dirty="0"/>
          </a:p>
          <a:p>
            <a:pPr marL="0" indent="0" algn="just">
              <a:buNone/>
            </a:pPr>
            <a:r>
              <a:rPr lang="es-ES" b="1" dirty="0"/>
              <a:t>Art. 1.- </a:t>
            </a:r>
            <a:r>
              <a:rPr lang="es-ES" b="1" cap="small" dirty="0"/>
              <a:t>Actos de conversión y transferencia </a:t>
            </a:r>
          </a:p>
          <a:p>
            <a:pPr marL="0" indent="0" algn="just">
              <a:buNone/>
            </a:pPr>
            <a:endParaRPr lang="es-ES" sz="1000" b="1" i="1" dirty="0"/>
          </a:p>
          <a:p>
            <a:pPr marL="0" indent="0" algn="just">
              <a:buNone/>
            </a:pPr>
            <a:r>
              <a:rPr lang="es-ES" dirty="0"/>
              <a:t>El que </a:t>
            </a:r>
            <a:r>
              <a:rPr lang="es-ES" b="1" dirty="0"/>
              <a:t>convierte</a:t>
            </a:r>
            <a:r>
              <a:rPr lang="es-ES" dirty="0"/>
              <a:t> o </a:t>
            </a:r>
            <a:r>
              <a:rPr lang="es-ES" b="1" dirty="0"/>
              <a:t>transfiere</a:t>
            </a:r>
            <a:r>
              <a:rPr lang="es-ES" dirty="0"/>
              <a:t> dinero, bienes, efectos o ganancias cuyo </a:t>
            </a:r>
            <a:r>
              <a:rPr lang="es-ES" b="1" i="1" dirty="0"/>
              <a:t>ORIGEN ILÍCITO </a:t>
            </a:r>
            <a:r>
              <a:rPr lang="es-ES" i="1" u="sng" dirty="0"/>
              <a:t>conoce</a:t>
            </a:r>
            <a:r>
              <a:rPr lang="es-ES" dirty="0"/>
              <a:t> o </a:t>
            </a:r>
            <a:r>
              <a:rPr lang="es-ES" i="1" u="sng" dirty="0"/>
              <a:t>debía presumir</a:t>
            </a:r>
            <a:r>
              <a:rPr lang="es-ES" dirty="0"/>
              <a:t>, </a:t>
            </a:r>
            <a:r>
              <a:rPr lang="es-ES" b="1" u="sng" dirty="0"/>
              <a:t>con la finalidad</a:t>
            </a:r>
            <a:r>
              <a:rPr lang="es-ES" b="1" dirty="0"/>
              <a:t> </a:t>
            </a:r>
            <a:r>
              <a:rPr lang="es-ES" dirty="0"/>
              <a:t>de evitar la identificación de su origen, su incautación o decomiso, será reprimido con </a:t>
            </a:r>
            <a:r>
              <a:rPr lang="es-ES" dirty="0" err="1"/>
              <a:t>ppl</a:t>
            </a:r>
            <a:r>
              <a:rPr lang="es-ES" dirty="0"/>
              <a:t> 8-15.</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3310" y="77815"/>
            <a:ext cx="1010636" cy="1010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86941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8765" y="1759527"/>
            <a:ext cx="8201890" cy="4921827"/>
          </a:xfrm>
          <a:solidFill>
            <a:schemeClr val="bg1"/>
          </a:solidFill>
        </p:spPr>
        <p:txBody>
          <a:bodyPr>
            <a:normAutofit/>
          </a:bodyPr>
          <a:lstStyle/>
          <a:p>
            <a:pPr marL="0" indent="0" algn="just">
              <a:buNone/>
            </a:pPr>
            <a:r>
              <a:rPr lang="es-ES" b="1" i="1" dirty="0"/>
              <a:t>Art. 2.- </a:t>
            </a:r>
            <a:r>
              <a:rPr lang="es-ES" b="1" i="1" cap="small" dirty="0"/>
              <a:t>Actos de ocultamiento y tenencia </a:t>
            </a:r>
          </a:p>
          <a:p>
            <a:pPr marL="0" indent="0" algn="just">
              <a:buNone/>
            </a:pPr>
            <a:r>
              <a:rPr lang="es-ES" sz="2700" dirty="0"/>
              <a:t>El que </a:t>
            </a:r>
            <a:r>
              <a:rPr lang="es-ES" sz="2700" i="1" dirty="0"/>
              <a:t>adquiere</a:t>
            </a:r>
            <a:r>
              <a:rPr lang="es-ES" sz="2700" dirty="0"/>
              <a:t>, </a:t>
            </a:r>
            <a:r>
              <a:rPr lang="es-ES" sz="2700" i="1" dirty="0"/>
              <a:t>utiliza</a:t>
            </a:r>
            <a:r>
              <a:rPr lang="es-ES" sz="2700" dirty="0"/>
              <a:t>, </a:t>
            </a:r>
            <a:r>
              <a:rPr lang="es-ES" sz="2700" i="1" dirty="0"/>
              <a:t>guarda</a:t>
            </a:r>
            <a:r>
              <a:rPr lang="es-ES" sz="2700" dirty="0"/>
              <a:t>, </a:t>
            </a:r>
            <a:r>
              <a:rPr lang="es-ES" sz="2700" i="1" dirty="0"/>
              <a:t>administra</a:t>
            </a:r>
            <a:r>
              <a:rPr lang="es-ES" sz="2700" dirty="0"/>
              <a:t>, </a:t>
            </a:r>
            <a:r>
              <a:rPr lang="es-ES" sz="2700" i="1" dirty="0"/>
              <a:t>custodia</a:t>
            </a:r>
            <a:r>
              <a:rPr lang="es-ES" sz="2700" dirty="0"/>
              <a:t>, </a:t>
            </a:r>
            <a:r>
              <a:rPr lang="es-ES" sz="2700" i="1" dirty="0"/>
              <a:t>recibe</a:t>
            </a:r>
            <a:r>
              <a:rPr lang="es-ES" sz="2700" dirty="0"/>
              <a:t>, </a:t>
            </a:r>
            <a:r>
              <a:rPr lang="es-ES" sz="2700" i="1" dirty="0"/>
              <a:t>oculta</a:t>
            </a:r>
            <a:r>
              <a:rPr lang="es-ES" sz="2700" dirty="0"/>
              <a:t> o </a:t>
            </a:r>
            <a:r>
              <a:rPr lang="es-ES" sz="2700" i="1" dirty="0"/>
              <a:t>mantiene en su poder</a:t>
            </a:r>
            <a:r>
              <a:rPr lang="es-ES" sz="2700" dirty="0"/>
              <a:t> dinero, bienes, efectos o ganancias, cuyo </a:t>
            </a:r>
            <a:r>
              <a:rPr lang="es-ES" sz="2700" b="1" dirty="0"/>
              <a:t>ORIGEN ILÍCITO </a:t>
            </a:r>
            <a:r>
              <a:rPr lang="es-ES" sz="2700" b="1" i="1" dirty="0"/>
              <a:t>conoce o debía presumir</a:t>
            </a:r>
            <a:r>
              <a:rPr lang="es-ES" sz="2700" dirty="0"/>
              <a:t>, </a:t>
            </a:r>
            <a:r>
              <a:rPr lang="es-ES" sz="2700" u="sng" dirty="0"/>
              <a:t>con la finalidad</a:t>
            </a:r>
            <a:r>
              <a:rPr lang="es-ES" sz="2700" dirty="0"/>
              <a:t> de evitar la identificación de su origen, su incautación o decomiso, será reprimido con </a:t>
            </a:r>
            <a:r>
              <a:rPr lang="es-ES" sz="2700" dirty="0" err="1"/>
              <a:t>ppl</a:t>
            </a:r>
            <a:r>
              <a:rPr lang="es-ES" sz="2700" dirty="0"/>
              <a:t> 8-15.</a:t>
            </a:r>
          </a:p>
          <a:p>
            <a:pPr marL="0" indent="0" algn="just">
              <a:buNone/>
            </a:pPr>
            <a:endParaRPr lang="es-ES" sz="1500" dirty="0"/>
          </a:p>
          <a:p>
            <a:pPr marL="0" indent="0" algn="just">
              <a:buNone/>
            </a:pPr>
            <a:r>
              <a:rPr lang="es-ES" dirty="0"/>
              <a:t>	</a:t>
            </a:r>
            <a:r>
              <a:rPr lang="es-ES" b="1" u="sng" dirty="0"/>
              <a:t>Reforma</a:t>
            </a:r>
            <a:r>
              <a:rPr lang="es-ES" b="1" dirty="0"/>
              <a:t>: </a:t>
            </a:r>
            <a:r>
              <a:rPr lang="es-ES" b="1" dirty="0" err="1"/>
              <a:t>DLeg</a:t>
            </a:r>
            <a:r>
              <a:rPr lang="es-ES" b="1" dirty="0"/>
              <a:t> </a:t>
            </a:r>
            <a:r>
              <a:rPr lang="es-ES" b="1" dirty="0" err="1"/>
              <a:t>Nº</a:t>
            </a:r>
            <a:r>
              <a:rPr lang="es-ES" b="1" dirty="0"/>
              <a:t> 1249 (26-Nov-2016)</a:t>
            </a:r>
          </a:p>
          <a:p>
            <a:pPr marL="900113" indent="0" algn="just">
              <a:buNone/>
            </a:pPr>
            <a:r>
              <a:rPr lang="es-ES" dirty="0"/>
              <a:t>	</a:t>
            </a:r>
            <a:r>
              <a:rPr lang="es-ES" sz="2700" i="1" dirty="0"/>
              <a:t>El que adquiere, utiliza, </a:t>
            </a:r>
            <a:r>
              <a:rPr lang="es-ES" sz="2700" b="1" i="1" dirty="0"/>
              <a:t>posee</a:t>
            </a:r>
            <a:r>
              <a:rPr lang="es-ES" sz="2700" i="1" dirty="0"/>
              <a:t>, guarda, administra, 	custodia, recibe, oculta o mantiene en su poder dinero, bienes, efectos o ganancias, cuyo origen ilícito conoce o debía presumir, </a:t>
            </a:r>
            <a:r>
              <a:rPr lang="es-ES" sz="2700" dirty="0"/>
              <a:t>será reprimido con </a:t>
            </a:r>
            <a:r>
              <a:rPr lang="es-ES" sz="2700" dirty="0" err="1"/>
              <a:t>ppl</a:t>
            </a:r>
            <a:r>
              <a:rPr lang="es-ES" sz="2700" dirty="0"/>
              <a:t> 8-15.</a:t>
            </a:r>
            <a:endParaRPr lang="es-ES" sz="2700" i="1" dirty="0"/>
          </a:p>
        </p:txBody>
      </p:sp>
      <p:sp>
        <p:nvSpPr>
          <p:cNvPr id="7" name="Título 1">
            <a:extLst>
              <a:ext uri="{FF2B5EF4-FFF2-40B4-BE49-F238E27FC236}">
                <a16:creationId xmlns:a16="http://schemas.microsoft.com/office/drawing/2014/main" id="{B4F2F5D8-4BF4-4730-9563-56CB62832520}"/>
              </a:ext>
            </a:extLst>
          </p:cNvPr>
          <p:cNvSpPr>
            <a:spLocks noGrp="1"/>
          </p:cNvSpPr>
          <p:nvPr>
            <p:ph type="title"/>
          </p:nvPr>
        </p:nvSpPr>
        <p:spPr>
          <a:xfrm>
            <a:off x="498765" y="670256"/>
            <a:ext cx="6201640" cy="914400"/>
          </a:xfrm>
        </p:spPr>
        <p:txBody>
          <a:bodyPr>
            <a:normAutofit/>
          </a:bodyPr>
          <a:lstStyle/>
          <a:p>
            <a:pPr algn="ctr"/>
            <a:r>
              <a:rPr lang="es-PE" sz="3600" cap="small" dirty="0"/>
              <a:t>Estudio del tipo legal del 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850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2700812"/>
            <a:ext cx="9144000" cy="2269540"/>
          </a:xfrm>
        </p:spPr>
        <p:txBody>
          <a:bodyPr anchor="t"/>
          <a:lstStyle/>
          <a:p>
            <a:pPr marL="539750" indent="-539750"/>
            <a:r>
              <a:rPr lang="es-PE" sz="3300" b="1" cap="small" dirty="0" smtClean="0">
                <a:solidFill>
                  <a:srgbClr val="FFC000"/>
                </a:solidFill>
                <a:latin typeface="Arial Narrow" panose="020B0606020202030204" pitchFamily="34" charset="0"/>
              </a:rPr>
              <a:t>I</a:t>
            </a:r>
            <a:r>
              <a:rPr lang="es-PE" sz="3300" b="1" cap="small" dirty="0">
                <a:solidFill>
                  <a:srgbClr val="FFC000"/>
                </a:solidFill>
                <a:latin typeface="Arial Narrow" panose="020B0606020202030204" pitchFamily="34" charset="0"/>
              </a:rPr>
              <a:t>)</a:t>
            </a:r>
            <a:r>
              <a:rPr lang="es-PE" sz="3300" b="1" cap="small" dirty="0" smtClean="0">
                <a:solidFill>
                  <a:srgbClr val="FFC000"/>
                </a:solidFill>
                <a:latin typeface="Arial Narrow" panose="020B0606020202030204" pitchFamily="34" charset="0"/>
              </a:rPr>
              <a:t> APLICABILIDAD DIRECTA Y CONTENIDO DE LAS CONVENCIONES DE LA ONU RATIFICADAS COMO DERECHO INTERNO: AMERICANIZACIÓN DEL DERECHO PENAL ECONÓMICO</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4604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8765" y="1745672"/>
            <a:ext cx="8229600" cy="5209309"/>
          </a:xfrm>
          <a:solidFill>
            <a:schemeClr val="bg1"/>
          </a:solidFill>
        </p:spPr>
        <p:txBody>
          <a:bodyPr>
            <a:normAutofit fontScale="92500" lnSpcReduction="20000"/>
          </a:bodyPr>
          <a:lstStyle/>
          <a:p>
            <a:pPr marL="0" indent="0" algn="just">
              <a:buNone/>
            </a:pPr>
            <a:r>
              <a:rPr lang="es-ES" b="1" i="1" dirty="0"/>
              <a:t>Art. 3.- </a:t>
            </a:r>
            <a:r>
              <a:rPr lang="es-ES" b="1" i="1" cap="small" dirty="0"/>
              <a:t>Actos de transporte o traslado </a:t>
            </a:r>
          </a:p>
          <a:p>
            <a:pPr marL="0" indent="0" algn="just">
              <a:buNone/>
            </a:pPr>
            <a:endParaRPr lang="es-ES" sz="1000" b="1" i="1" dirty="0"/>
          </a:p>
          <a:p>
            <a:pPr marL="0" indent="0" algn="just">
              <a:buNone/>
            </a:pPr>
            <a:r>
              <a:rPr lang="es-ES" dirty="0"/>
              <a:t>El que </a:t>
            </a:r>
            <a:r>
              <a:rPr lang="es-ES" b="1" i="1" dirty="0"/>
              <a:t>transporta</a:t>
            </a:r>
            <a:r>
              <a:rPr lang="es-ES" dirty="0"/>
              <a:t> o </a:t>
            </a:r>
            <a:r>
              <a:rPr lang="es-ES" b="1" i="1" dirty="0"/>
              <a:t>traslada </a:t>
            </a:r>
            <a:r>
              <a:rPr lang="es-ES" dirty="0"/>
              <a:t>dentro del territorio nacional dinero o títulos valores cuyo </a:t>
            </a:r>
            <a:r>
              <a:rPr lang="es-ES" b="1" dirty="0"/>
              <a:t>ORIGEN ILÍCITO </a:t>
            </a:r>
            <a:r>
              <a:rPr lang="es-ES" dirty="0"/>
              <a:t>conoce o debía presumir, </a:t>
            </a:r>
            <a:r>
              <a:rPr lang="es-ES" u="sng" dirty="0"/>
              <a:t>con la finalidad</a:t>
            </a:r>
            <a:r>
              <a:rPr lang="es-ES" dirty="0"/>
              <a:t> de evitar la identificación de su origen, su incautación o decomiso; o hace ingresar o salir del país tales bienes con igual finalidad, será reprimido con </a:t>
            </a:r>
            <a:r>
              <a:rPr lang="es-ES" dirty="0" err="1"/>
              <a:t>ppl</a:t>
            </a:r>
            <a:r>
              <a:rPr lang="es-ES" dirty="0"/>
              <a:t> 8-15.</a:t>
            </a:r>
          </a:p>
          <a:p>
            <a:pPr marL="720725" indent="0" algn="just">
              <a:buNone/>
            </a:pPr>
            <a:r>
              <a:rPr lang="es-ES" b="1" u="sng" dirty="0"/>
              <a:t>Reforma</a:t>
            </a:r>
            <a:r>
              <a:rPr lang="es-ES" b="1" dirty="0"/>
              <a:t>: </a:t>
            </a:r>
            <a:r>
              <a:rPr lang="es-ES" b="1" dirty="0" err="1"/>
              <a:t>DLeg</a:t>
            </a:r>
            <a:r>
              <a:rPr lang="es-ES" b="1" dirty="0"/>
              <a:t> </a:t>
            </a:r>
            <a:r>
              <a:rPr lang="es-ES" b="1" dirty="0" err="1"/>
              <a:t>Nº</a:t>
            </a:r>
            <a:r>
              <a:rPr lang="es-ES" b="1" dirty="0"/>
              <a:t> 1249 (26-Nov-2016)</a:t>
            </a:r>
            <a:endParaRPr lang="es-ES" dirty="0"/>
          </a:p>
          <a:p>
            <a:pPr marL="720725" indent="0" algn="just">
              <a:buNone/>
            </a:pPr>
            <a:r>
              <a:rPr lang="es-ES" dirty="0"/>
              <a:t>El que </a:t>
            </a:r>
            <a:r>
              <a:rPr lang="es-ES" b="1" i="1" dirty="0"/>
              <a:t>transporta</a:t>
            </a:r>
            <a:r>
              <a:rPr lang="es-ES" dirty="0"/>
              <a:t> o </a:t>
            </a:r>
            <a:r>
              <a:rPr lang="es-ES" b="1" i="1" dirty="0"/>
              <a:t>traslada</a:t>
            </a:r>
            <a:r>
              <a:rPr lang="es-ES" dirty="0"/>
              <a:t> consigo o por cualquier medio dentro  del  territorio  nacional  </a:t>
            </a:r>
            <a:r>
              <a:rPr lang="es-ES" u="sng" dirty="0"/>
              <a:t>dinero  en  efectivo o instrumentos financieros negociables emitidos ‘al portador’</a:t>
            </a:r>
            <a:r>
              <a:rPr lang="es-ES" dirty="0"/>
              <a:t> cuyo </a:t>
            </a:r>
            <a:r>
              <a:rPr lang="es-ES" b="1" dirty="0"/>
              <a:t>ORIGEN ILÍCITO </a:t>
            </a:r>
            <a:r>
              <a:rPr lang="es-ES" dirty="0"/>
              <a:t>conoce o debía presumir,  con la finalidad de evitar la identificación de su origen, su incautación o decomiso; o hace ingresar o salir del país </a:t>
            </a:r>
            <a:r>
              <a:rPr lang="es-ES" u="sng" dirty="0"/>
              <a:t>consigo o por cualquier medio</a:t>
            </a:r>
            <a:r>
              <a:rPr lang="es-ES" dirty="0"/>
              <a:t> tales bienes, cuyo origen ilícito conoce o debía presumir, con igual finalidad, será reprimido con </a:t>
            </a:r>
            <a:r>
              <a:rPr lang="es-ES" dirty="0" err="1"/>
              <a:t>ppl</a:t>
            </a:r>
            <a:r>
              <a:rPr lang="es-ES" dirty="0"/>
              <a:t> 8-15.</a:t>
            </a:r>
          </a:p>
          <a:p>
            <a:pPr marL="720725" indent="0" algn="just">
              <a:buNone/>
            </a:pPr>
            <a:endParaRPr lang="es-ES" dirty="0"/>
          </a:p>
        </p:txBody>
      </p:sp>
      <p:sp>
        <p:nvSpPr>
          <p:cNvPr id="7" name="Título 1">
            <a:extLst>
              <a:ext uri="{FF2B5EF4-FFF2-40B4-BE49-F238E27FC236}">
                <a16:creationId xmlns:a16="http://schemas.microsoft.com/office/drawing/2014/main" id="{FA5453AA-6754-4A37-8633-E5489E79E242}"/>
              </a:ext>
            </a:extLst>
          </p:cNvPr>
          <p:cNvSpPr>
            <a:spLocks noGrp="1"/>
          </p:cNvSpPr>
          <p:nvPr>
            <p:ph type="title"/>
          </p:nvPr>
        </p:nvSpPr>
        <p:spPr>
          <a:xfrm>
            <a:off x="498765" y="670256"/>
            <a:ext cx="6201640" cy="914400"/>
          </a:xfrm>
        </p:spPr>
        <p:txBody>
          <a:bodyPr>
            <a:normAutofit/>
          </a:bodyPr>
          <a:lstStyle/>
          <a:p>
            <a:pPr algn="ctr"/>
            <a:r>
              <a:rPr lang="es-PE" sz="3600" cap="small" dirty="0"/>
              <a:t>Estudio del tipo legal del 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3312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745672"/>
            <a:ext cx="7896225" cy="5209309"/>
          </a:xfrm>
          <a:solidFill>
            <a:schemeClr val="bg1"/>
          </a:solidFill>
        </p:spPr>
        <p:txBody>
          <a:bodyPr>
            <a:normAutofit/>
          </a:bodyPr>
          <a:lstStyle/>
          <a:p>
            <a:pPr marL="0" indent="0" algn="just">
              <a:buNone/>
            </a:pPr>
            <a:r>
              <a:rPr lang="es-ES" b="1" i="1" dirty="0"/>
              <a:t>Art. 10.- </a:t>
            </a:r>
            <a:r>
              <a:rPr lang="es-ES" b="1" i="1" cap="small" dirty="0" smtClean="0"/>
              <a:t>Autonomía del delito de lavado</a:t>
            </a:r>
            <a:endParaRPr lang="es-ES" b="1" i="1" cap="small" dirty="0"/>
          </a:p>
          <a:p>
            <a:pPr marL="0" indent="0" algn="just">
              <a:buNone/>
            </a:pPr>
            <a:r>
              <a:rPr lang="es-ES" sz="2400" i="1" cap="small" dirty="0"/>
              <a:t>(1er párrafo)</a:t>
            </a:r>
          </a:p>
          <a:p>
            <a:pPr marL="0" indent="0" algn="just">
              <a:buNone/>
            </a:pPr>
            <a:r>
              <a:rPr lang="es-ES" b="1" dirty="0" smtClean="0"/>
              <a:t>“El </a:t>
            </a:r>
            <a:r>
              <a:rPr lang="es-ES" b="1" dirty="0"/>
              <a:t>lavado de activos es un delito autónomo</a:t>
            </a:r>
            <a:r>
              <a:rPr lang="es-ES" dirty="0"/>
              <a:t> por lo que para su investigación, procesamiento y sanción </a:t>
            </a:r>
            <a:r>
              <a:rPr lang="es-ES" b="1" u="sng" dirty="0"/>
              <a:t>no es necesario que las actividades criminales que produjeron el dinero</a:t>
            </a:r>
            <a:r>
              <a:rPr lang="es-ES" dirty="0"/>
              <a:t>, los bienes, efectos o ganancias, </a:t>
            </a:r>
            <a:r>
              <a:rPr lang="es-ES" b="1" dirty="0"/>
              <a:t>hayan sido descubiertas</a:t>
            </a:r>
            <a:r>
              <a:rPr lang="es-ES" dirty="0"/>
              <a:t>, se encuentren </a:t>
            </a:r>
            <a:r>
              <a:rPr lang="es-ES" b="1" dirty="0"/>
              <a:t>sometidas a investigación, proceso judicial o hayan sido previamente objeto de prueba o </a:t>
            </a:r>
            <a:r>
              <a:rPr lang="es-ES" b="1" dirty="0" smtClean="0"/>
              <a:t>condena</a:t>
            </a:r>
          </a:p>
          <a:p>
            <a:pPr marL="0" indent="0" algn="just">
              <a:buNone/>
            </a:pPr>
            <a:r>
              <a:rPr lang="es-ES" dirty="0" smtClean="0"/>
              <a:t>(…)”.</a:t>
            </a:r>
            <a:endParaRPr lang="es-ES" dirty="0"/>
          </a:p>
          <a:p>
            <a:pPr marL="0" indent="0" algn="just">
              <a:buNone/>
            </a:pPr>
            <a:endParaRPr lang="es-ES" sz="1000" b="1" i="1" dirty="0"/>
          </a:p>
        </p:txBody>
      </p:sp>
      <p:sp>
        <p:nvSpPr>
          <p:cNvPr id="6" name="Título 1">
            <a:extLst>
              <a:ext uri="{FF2B5EF4-FFF2-40B4-BE49-F238E27FC236}">
                <a16:creationId xmlns:a16="http://schemas.microsoft.com/office/drawing/2014/main" id="{2F2CA581-D994-4C99-809F-A1A894FC7208}"/>
              </a:ext>
            </a:extLst>
          </p:cNvPr>
          <p:cNvSpPr>
            <a:spLocks noGrp="1"/>
          </p:cNvSpPr>
          <p:nvPr>
            <p:ph type="title"/>
          </p:nvPr>
        </p:nvSpPr>
        <p:spPr>
          <a:xfrm>
            <a:off x="498765" y="670256"/>
            <a:ext cx="6201640" cy="914400"/>
          </a:xfrm>
        </p:spPr>
        <p:txBody>
          <a:bodyPr>
            <a:normAutofit/>
          </a:bodyPr>
          <a:lstStyle/>
          <a:p>
            <a:pPr algn="ctr"/>
            <a:r>
              <a:rPr lang="es-PE" sz="3600" cap="small" dirty="0"/>
              <a:t>Autonomía del delito de 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9281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6582" y="1745672"/>
            <a:ext cx="7966363" cy="5209309"/>
          </a:xfrm>
          <a:solidFill>
            <a:schemeClr val="bg1"/>
          </a:solidFill>
        </p:spPr>
        <p:txBody>
          <a:bodyPr>
            <a:normAutofit fontScale="92500" lnSpcReduction="10000"/>
          </a:bodyPr>
          <a:lstStyle/>
          <a:p>
            <a:pPr marL="0" indent="0" algn="just">
              <a:buNone/>
            </a:pPr>
            <a:r>
              <a:rPr lang="es-ES" b="1" i="1" dirty="0"/>
              <a:t>Art. 10.- </a:t>
            </a:r>
            <a:r>
              <a:rPr lang="es-ES" b="1" i="1" cap="small" dirty="0" smtClean="0"/>
              <a:t>Acto criminal previo, dolo y </a:t>
            </a:r>
            <a:r>
              <a:rPr lang="es-ES" b="1" i="1" cap="small" dirty="0"/>
              <a:t>prueba indiciaria</a:t>
            </a:r>
            <a:r>
              <a:rPr lang="es-ES" b="1" i="1" dirty="0"/>
              <a:t> </a:t>
            </a:r>
            <a:endParaRPr lang="es-ES" b="1" i="1" dirty="0" smtClean="0"/>
          </a:p>
          <a:p>
            <a:pPr marL="0" indent="0" algn="just">
              <a:buNone/>
            </a:pPr>
            <a:r>
              <a:rPr lang="es-ES" sz="2600" i="1" cap="small" dirty="0" smtClean="0"/>
              <a:t>(</a:t>
            </a:r>
            <a:r>
              <a:rPr lang="es-ES" sz="2600" i="1" cap="small" dirty="0"/>
              <a:t>2do párrafo)</a:t>
            </a:r>
          </a:p>
          <a:p>
            <a:pPr marL="0" indent="0" algn="just">
              <a:buNone/>
            </a:pPr>
            <a:r>
              <a:rPr lang="es-ES" dirty="0" smtClean="0"/>
              <a:t>“El </a:t>
            </a:r>
            <a:r>
              <a:rPr lang="es-ES" dirty="0"/>
              <a:t>conocimiento del </a:t>
            </a:r>
            <a:r>
              <a:rPr lang="es-ES" b="1" dirty="0"/>
              <a:t>ORIGEN ILÍCITO </a:t>
            </a:r>
            <a:r>
              <a:rPr lang="es-ES" dirty="0"/>
              <a:t>que tiene o que debía presumir el agente de los delitos que contempla el presente </a:t>
            </a:r>
            <a:r>
              <a:rPr lang="es-ES" dirty="0" err="1"/>
              <a:t>DLeg</a:t>
            </a:r>
            <a:r>
              <a:rPr lang="es-ES" dirty="0"/>
              <a:t>, </a:t>
            </a:r>
            <a:r>
              <a:rPr lang="es-ES" b="1" u="sng" dirty="0"/>
              <a:t>corresponde a actividades criminales como</a:t>
            </a:r>
            <a:r>
              <a:rPr lang="es-ES" b="1" dirty="0"/>
              <a:t> </a:t>
            </a:r>
            <a:r>
              <a:rPr lang="es-ES" dirty="0"/>
              <a:t>los delitos de minería ilegal, el tráfico ilícito de drogas, el terrorismo, el financiamiento del terrorismo, los delitos contra la administración pública, el secuestro, el  proxenetismo,  la  trata  de  personas, el tráfico ilícito de armas, tráfico ilícito de  migrantes, los delitos tributarios, la extorsión, el robo, los delitos aduaneros </a:t>
            </a:r>
            <a:r>
              <a:rPr lang="es-ES" b="1" u="sng" dirty="0"/>
              <a:t>o cualquier otro con capacidad de generar ganancias ilegales</a:t>
            </a:r>
            <a:r>
              <a:rPr lang="es-ES" dirty="0"/>
              <a:t>, con excepción de los actos contemplados en el artículo 194º del Código Penal. El </a:t>
            </a:r>
            <a:r>
              <a:rPr lang="es-ES" b="1" u="sng" dirty="0"/>
              <a:t>ORIGEN ILÍCITO</a:t>
            </a:r>
            <a:r>
              <a:rPr lang="es-ES" b="1" dirty="0"/>
              <a:t> </a:t>
            </a:r>
            <a:r>
              <a:rPr lang="es-ES" dirty="0"/>
              <a:t>que conoce o debía presumir el agente del delito podrá </a:t>
            </a:r>
            <a:r>
              <a:rPr lang="es-ES" b="1" i="1" u="sng" dirty="0"/>
              <a:t>inferirse de los indicios concurrentes en cada </a:t>
            </a:r>
            <a:r>
              <a:rPr lang="es-ES" b="1" i="1" u="sng" dirty="0" smtClean="0"/>
              <a:t>caso</a:t>
            </a:r>
            <a:r>
              <a:rPr lang="es-ES" i="1" dirty="0" smtClean="0"/>
              <a:t>”. (...)</a:t>
            </a:r>
            <a:endParaRPr lang="es-ES" i="1" dirty="0"/>
          </a:p>
        </p:txBody>
      </p:sp>
      <p:sp>
        <p:nvSpPr>
          <p:cNvPr id="6" name="Título 1">
            <a:extLst>
              <a:ext uri="{FF2B5EF4-FFF2-40B4-BE49-F238E27FC236}">
                <a16:creationId xmlns:a16="http://schemas.microsoft.com/office/drawing/2014/main" id="{5CCF2E2C-7211-4FB3-9083-36313841909E}"/>
              </a:ext>
            </a:extLst>
          </p:cNvPr>
          <p:cNvSpPr>
            <a:spLocks noGrp="1"/>
          </p:cNvSpPr>
          <p:nvPr>
            <p:ph type="title"/>
          </p:nvPr>
        </p:nvSpPr>
        <p:spPr>
          <a:xfrm>
            <a:off x="498765" y="670256"/>
            <a:ext cx="6201640" cy="914400"/>
          </a:xfrm>
        </p:spPr>
        <p:txBody>
          <a:bodyPr>
            <a:normAutofit/>
          </a:bodyPr>
          <a:lstStyle/>
          <a:p>
            <a:pPr algn="ctr"/>
            <a:r>
              <a:rPr lang="es-PE" sz="3600" cap="small" dirty="0"/>
              <a:t>Delito previo y prueba indiciaria</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1983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6582" y="1745673"/>
            <a:ext cx="7656368" cy="4236028"/>
          </a:xfrm>
          <a:solidFill>
            <a:schemeClr val="bg1"/>
          </a:solidFill>
        </p:spPr>
        <p:txBody>
          <a:bodyPr>
            <a:normAutofit/>
          </a:bodyPr>
          <a:lstStyle/>
          <a:p>
            <a:pPr marL="0" indent="0" algn="just">
              <a:buNone/>
            </a:pPr>
            <a:r>
              <a:rPr lang="es-ES" b="1" i="1" dirty="0"/>
              <a:t>Art. 10.- </a:t>
            </a:r>
            <a:r>
              <a:rPr lang="es-ES" b="1" i="1" cap="small" dirty="0"/>
              <a:t>Autonomía, autolavado, delito fuente y prueba indiciaria</a:t>
            </a:r>
          </a:p>
          <a:p>
            <a:pPr marL="0" indent="0" algn="just">
              <a:buNone/>
            </a:pPr>
            <a:endParaRPr lang="es-ES" sz="1000" b="1" i="1" dirty="0"/>
          </a:p>
          <a:p>
            <a:pPr marL="0" indent="0" algn="just">
              <a:buNone/>
            </a:pPr>
            <a:r>
              <a:rPr lang="es-ES" sz="2400" i="1" cap="small" dirty="0"/>
              <a:t>(3er párrafo)</a:t>
            </a:r>
          </a:p>
          <a:p>
            <a:pPr marL="0" indent="0" algn="just">
              <a:buNone/>
            </a:pPr>
            <a:r>
              <a:rPr lang="es-ES" dirty="0" smtClean="0"/>
              <a:t>“También podrá ser considerado autor del delito y por tanto sujeto de investigación y juzgamiento por lavado de activos, </a:t>
            </a:r>
            <a:r>
              <a:rPr lang="es-ES" b="1" u="sng" dirty="0" smtClean="0"/>
              <a:t>quien ejecutó o participó en las actividades criminales generadoras</a:t>
            </a:r>
            <a:r>
              <a:rPr lang="es-ES" b="1" dirty="0" smtClean="0"/>
              <a:t> </a:t>
            </a:r>
            <a:r>
              <a:rPr lang="es-ES" dirty="0" smtClean="0"/>
              <a:t>del dinero, bienes, efectos o ganancias”.</a:t>
            </a:r>
          </a:p>
          <a:p>
            <a:pPr marL="0" indent="0" algn="just">
              <a:buNone/>
            </a:pPr>
            <a:endParaRPr lang="es-ES" sz="1000" b="1" i="1" dirty="0"/>
          </a:p>
        </p:txBody>
      </p:sp>
      <p:sp>
        <p:nvSpPr>
          <p:cNvPr id="7" name="Título 1">
            <a:extLst>
              <a:ext uri="{FF2B5EF4-FFF2-40B4-BE49-F238E27FC236}">
                <a16:creationId xmlns:a16="http://schemas.microsoft.com/office/drawing/2014/main" id="{F26A2131-AF9A-4BDE-8FCD-FA4BAF77D2E9}"/>
              </a:ext>
            </a:extLst>
          </p:cNvPr>
          <p:cNvSpPr>
            <a:spLocks noGrp="1"/>
          </p:cNvSpPr>
          <p:nvPr>
            <p:ph type="title"/>
          </p:nvPr>
        </p:nvSpPr>
        <p:spPr>
          <a:xfrm>
            <a:off x="498765" y="670256"/>
            <a:ext cx="6201640" cy="914400"/>
          </a:xfrm>
        </p:spPr>
        <p:txBody>
          <a:bodyPr>
            <a:normAutofit/>
          </a:bodyPr>
          <a:lstStyle/>
          <a:p>
            <a:pPr algn="ctr"/>
            <a:r>
              <a:rPr lang="es-PE" sz="3600" cap="small" dirty="0"/>
              <a:t>Autolavado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2558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8765" y="1745673"/>
            <a:ext cx="8091054" cy="4935682"/>
          </a:xfrm>
          <a:solidFill>
            <a:schemeClr val="bg1"/>
          </a:solidFill>
        </p:spPr>
        <p:txBody>
          <a:bodyPr>
            <a:normAutofit lnSpcReduction="10000"/>
          </a:bodyPr>
          <a:lstStyle/>
          <a:p>
            <a:pPr marL="0" indent="0" algn="just">
              <a:buNone/>
            </a:pPr>
            <a:r>
              <a:rPr lang="es-ES" b="1" i="1" dirty="0"/>
              <a:t>Art. 4.- </a:t>
            </a:r>
            <a:r>
              <a:rPr lang="es-ES" b="1" i="1" cap="small" dirty="0"/>
              <a:t>Circunstancias agravante</a:t>
            </a:r>
          </a:p>
          <a:p>
            <a:pPr marL="0" indent="0" algn="just">
              <a:buNone/>
            </a:pPr>
            <a:r>
              <a:rPr lang="es-ES" dirty="0"/>
              <a:t>La pena será de 10-20..., cuando: </a:t>
            </a:r>
          </a:p>
          <a:p>
            <a:pPr marL="0" indent="0" algn="just">
              <a:buNone/>
            </a:pPr>
            <a:r>
              <a:rPr lang="es-ES" dirty="0"/>
              <a:t>1) El agente </a:t>
            </a:r>
            <a:r>
              <a:rPr lang="es-ES" b="1" i="1" dirty="0"/>
              <a:t>utilice o se sirva </a:t>
            </a:r>
            <a:r>
              <a:rPr lang="es-ES" dirty="0"/>
              <a:t>de su condición de </a:t>
            </a:r>
            <a:r>
              <a:rPr lang="es-ES" b="1" dirty="0"/>
              <a:t>funcionario público o de agente del sector inmobiliario, financiero, bancario o bursátil</a:t>
            </a:r>
            <a:r>
              <a:rPr lang="es-ES" dirty="0"/>
              <a:t>. </a:t>
            </a:r>
          </a:p>
          <a:p>
            <a:pPr marL="0" indent="0" algn="just">
              <a:buNone/>
            </a:pPr>
            <a:r>
              <a:rPr lang="es-ES" dirty="0"/>
              <a:t>2) El agente cometa el delito en calidad de </a:t>
            </a:r>
            <a:r>
              <a:rPr lang="es-ES" b="1" dirty="0"/>
              <a:t>integrante de una organización criminal</a:t>
            </a:r>
            <a:r>
              <a:rPr lang="es-ES" dirty="0"/>
              <a:t>. </a:t>
            </a:r>
          </a:p>
          <a:p>
            <a:pPr marL="0" indent="0" algn="just">
              <a:buNone/>
            </a:pPr>
            <a:r>
              <a:rPr lang="es-ES" dirty="0"/>
              <a:t>3) El </a:t>
            </a:r>
            <a:r>
              <a:rPr lang="es-ES" b="1" dirty="0"/>
              <a:t>valor</a:t>
            </a:r>
            <a:r>
              <a:rPr lang="es-ES" dirty="0"/>
              <a:t> del dinero, bienes, efectos o ganancias involucrados sea superior al equivalente a 500 </a:t>
            </a:r>
            <a:r>
              <a:rPr lang="es-ES" dirty="0" err="1"/>
              <a:t>UITs</a:t>
            </a:r>
            <a:r>
              <a:rPr lang="es-ES" dirty="0"/>
              <a:t>. </a:t>
            </a:r>
          </a:p>
          <a:p>
            <a:pPr marL="0" indent="0" algn="just">
              <a:buNone/>
            </a:pPr>
            <a:r>
              <a:rPr lang="es-ES" dirty="0"/>
              <a:t>La pena será no menor de 25 años cuando el dinero, bienes, efectos o ganancias provienen de la </a:t>
            </a:r>
            <a:r>
              <a:rPr lang="es-ES" b="1" i="1" dirty="0"/>
              <a:t>minería ilegal</a:t>
            </a:r>
            <a:r>
              <a:rPr lang="es-ES" dirty="0"/>
              <a:t>, </a:t>
            </a:r>
            <a:r>
              <a:rPr lang="es-ES" b="1" i="1" dirty="0"/>
              <a:t>TID</a:t>
            </a:r>
            <a:r>
              <a:rPr lang="es-ES" dirty="0"/>
              <a:t>, </a:t>
            </a:r>
            <a:r>
              <a:rPr lang="es-ES" b="1" i="1" dirty="0"/>
              <a:t>terrorismo</a:t>
            </a:r>
            <a:r>
              <a:rPr lang="es-ES" dirty="0"/>
              <a:t>, </a:t>
            </a:r>
            <a:r>
              <a:rPr lang="es-ES" b="1" i="1" dirty="0"/>
              <a:t>secuestro</a:t>
            </a:r>
            <a:r>
              <a:rPr lang="es-ES" dirty="0"/>
              <a:t>, </a:t>
            </a:r>
            <a:r>
              <a:rPr lang="es-ES" b="1" i="1" dirty="0"/>
              <a:t>extorsión</a:t>
            </a:r>
            <a:r>
              <a:rPr lang="es-ES" dirty="0"/>
              <a:t> o </a:t>
            </a:r>
            <a:r>
              <a:rPr lang="es-ES" b="1" i="1" dirty="0"/>
              <a:t>trata de personas</a:t>
            </a:r>
            <a:r>
              <a:rPr lang="es-ES" dirty="0"/>
              <a:t>.</a:t>
            </a:r>
            <a:endParaRPr lang="es-ES" sz="1000" b="1" i="1" dirty="0"/>
          </a:p>
        </p:txBody>
      </p:sp>
      <p:sp>
        <p:nvSpPr>
          <p:cNvPr id="7" name="Título 1">
            <a:extLst>
              <a:ext uri="{FF2B5EF4-FFF2-40B4-BE49-F238E27FC236}">
                <a16:creationId xmlns:a16="http://schemas.microsoft.com/office/drawing/2014/main" id="{3DC308F5-77D7-4938-B654-C722B8F7EEFA}"/>
              </a:ext>
            </a:extLst>
          </p:cNvPr>
          <p:cNvSpPr>
            <a:spLocks noGrp="1"/>
          </p:cNvSpPr>
          <p:nvPr>
            <p:ph type="title"/>
          </p:nvPr>
        </p:nvSpPr>
        <p:spPr>
          <a:xfrm>
            <a:off x="498765" y="670256"/>
            <a:ext cx="6201640" cy="914400"/>
          </a:xfrm>
        </p:spPr>
        <p:txBody>
          <a:bodyPr>
            <a:normAutofit fontScale="90000"/>
          </a:bodyPr>
          <a:lstStyle/>
          <a:p>
            <a:pPr algn="ctr"/>
            <a:r>
              <a:rPr lang="es-PE" sz="3600" cap="small" dirty="0"/>
              <a:t>Circunstancias agravantes del 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0472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8764" y="1745672"/>
            <a:ext cx="8368145" cy="5209309"/>
          </a:xfrm>
          <a:solidFill>
            <a:schemeClr val="bg1"/>
          </a:solidFill>
        </p:spPr>
        <p:txBody>
          <a:bodyPr>
            <a:normAutofit/>
          </a:bodyPr>
          <a:lstStyle/>
          <a:p>
            <a:pPr marL="0" indent="0" algn="just">
              <a:buNone/>
            </a:pPr>
            <a:r>
              <a:rPr lang="es-ES" b="1" i="1" dirty="0"/>
              <a:t>Art. 4.- Circunstancias atenuantes</a:t>
            </a:r>
          </a:p>
          <a:p>
            <a:pPr marL="0" indent="0" algn="just">
              <a:buNone/>
            </a:pPr>
            <a:r>
              <a:rPr lang="es-ES" dirty="0"/>
              <a:t>La pena será de 4-6..., cuando: </a:t>
            </a:r>
          </a:p>
          <a:p>
            <a:pPr algn="just">
              <a:buFontTx/>
              <a:buChar char="-"/>
            </a:pPr>
            <a:r>
              <a:rPr lang="es-ES" u="sng" dirty="0"/>
              <a:t>El valor </a:t>
            </a:r>
            <a:r>
              <a:rPr lang="es-ES" dirty="0"/>
              <a:t>del dinero, bienes, efectos o ganancias involucrados </a:t>
            </a:r>
            <a:r>
              <a:rPr lang="es-ES" u="sng" dirty="0"/>
              <a:t>no sea superior a 5 </a:t>
            </a:r>
            <a:r>
              <a:rPr lang="es-ES" u="sng" dirty="0" err="1"/>
              <a:t>UITs</a:t>
            </a:r>
            <a:r>
              <a:rPr lang="es-ES" dirty="0"/>
              <a:t>. </a:t>
            </a:r>
          </a:p>
          <a:p>
            <a:pPr algn="just">
              <a:buFontTx/>
              <a:buChar char="-"/>
            </a:pPr>
            <a:r>
              <a:rPr lang="es-ES" dirty="0"/>
              <a:t>La misma pena se aplicará a </a:t>
            </a:r>
            <a:r>
              <a:rPr lang="es-ES" u="sng" dirty="0"/>
              <a:t>quien proporcione a las autoridades información eficaz para evitar la consumación del delito, identificar y capturar a sus autores o partícipes</a:t>
            </a:r>
            <a:r>
              <a:rPr lang="es-ES" dirty="0"/>
              <a:t>, así como </a:t>
            </a:r>
            <a:r>
              <a:rPr lang="es-ES" u="sng" dirty="0"/>
              <a:t>detectar o incautar los activos </a:t>
            </a:r>
            <a:r>
              <a:rPr lang="es-ES" dirty="0"/>
              <a:t>objeto de los actos descritos en los art. 1, 2 y 3 del presente </a:t>
            </a:r>
            <a:r>
              <a:rPr lang="es-ES" dirty="0" err="1"/>
              <a:t>DLeg</a:t>
            </a:r>
            <a:r>
              <a:rPr lang="es-ES" dirty="0"/>
              <a:t>.</a:t>
            </a:r>
          </a:p>
        </p:txBody>
      </p:sp>
      <p:sp>
        <p:nvSpPr>
          <p:cNvPr id="6" name="Título 1">
            <a:extLst>
              <a:ext uri="{FF2B5EF4-FFF2-40B4-BE49-F238E27FC236}">
                <a16:creationId xmlns:a16="http://schemas.microsoft.com/office/drawing/2014/main" id="{A7F4D48C-74DB-4119-B434-CC977B641565}"/>
              </a:ext>
            </a:extLst>
          </p:cNvPr>
          <p:cNvSpPr txBox="1">
            <a:spLocks/>
          </p:cNvSpPr>
          <p:nvPr/>
        </p:nvSpPr>
        <p:spPr>
          <a:xfrm>
            <a:off x="498765" y="670256"/>
            <a:ext cx="6201640" cy="9144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cap="none" baseline="0">
                <a:solidFill>
                  <a:srgbClr val="00586F"/>
                </a:solidFill>
                <a:latin typeface="Franklin Gothic Demi Cond" panose="020B0706030402020204" pitchFamily="34" charset="0"/>
                <a:ea typeface="+mj-ea"/>
                <a:cs typeface="Leelawadee" panose="020B0502040204020203" pitchFamily="34" charset="-34"/>
              </a:defRPr>
            </a:lvl1pPr>
          </a:lstStyle>
          <a:p>
            <a:pPr algn="ctr"/>
            <a:r>
              <a:rPr lang="es-PE" sz="3600" cap="small" dirty="0"/>
              <a:t>Circunstancias atenuantes del lavado</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900" y="778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9249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6581" y="1745672"/>
            <a:ext cx="7938655" cy="5209309"/>
          </a:xfrm>
          <a:solidFill>
            <a:schemeClr val="bg1"/>
          </a:solidFill>
        </p:spPr>
        <p:txBody>
          <a:bodyPr>
            <a:normAutofit/>
          </a:bodyPr>
          <a:lstStyle/>
          <a:p>
            <a:pPr marL="0" indent="0" algn="just">
              <a:buNone/>
            </a:pPr>
            <a:r>
              <a:rPr lang="es-ES" b="1" i="1" dirty="0"/>
              <a:t>Art. 5.- </a:t>
            </a:r>
            <a:r>
              <a:rPr lang="es-ES" b="1" i="1" cap="small" dirty="0"/>
              <a:t>Omisión de reportar operaciones sospechosas</a:t>
            </a:r>
          </a:p>
          <a:p>
            <a:pPr marL="0" indent="0" algn="just">
              <a:buNone/>
            </a:pPr>
            <a:r>
              <a:rPr lang="es-ES" dirty="0"/>
              <a:t>El que incumpliendo sus obligaciones funcionales o profesionales, </a:t>
            </a:r>
            <a:r>
              <a:rPr lang="es-ES" b="1" i="1" u="sng" dirty="0"/>
              <a:t>omite</a:t>
            </a:r>
            <a:r>
              <a:rPr lang="es-ES" dirty="0"/>
              <a:t> </a:t>
            </a:r>
            <a:r>
              <a:rPr lang="es-ES" b="1" i="1" dirty="0"/>
              <a:t>comunicar </a:t>
            </a:r>
            <a:r>
              <a:rPr lang="es-ES" dirty="0"/>
              <a:t>a la autoridad competente, las transacciones u operaciones sospechosas que hubiere detectado, según las leyes y normas reglamentarias, será reprimido con </a:t>
            </a:r>
            <a:r>
              <a:rPr lang="es-ES" dirty="0" err="1"/>
              <a:t>ppl</a:t>
            </a:r>
            <a:r>
              <a:rPr lang="es-ES" dirty="0"/>
              <a:t> 4-8... </a:t>
            </a:r>
          </a:p>
          <a:p>
            <a:pPr marL="0" indent="0" algn="just">
              <a:buNone/>
            </a:pPr>
            <a:r>
              <a:rPr lang="es-ES" dirty="0"/>
              <a:t>La omisión por culpa de la comunicación de transacciones u operaciones sospechosas será reprimida con pena de multa de ochenta a ciento cincuenta días multa e inhabilitación de uno a tres años, de conformidad con los </a:t>
            </a:r>
            <a:r>
              <a:rPr lang="es-ES" dirty="0" err="1" smtClean="0"/>
              <a:t>incs</a:t>
            </a:r>
            <a:r>
              <a:rPr lang="es-ES" dirty="0" smtClean="0"/>
              <a:t>. 1</a:t>
            </a:r>
            <a:r>
              <a:rPr lang="es-ES" dirty="0"/>
              <a:t>), 2) y 4) del art. 36 CP.</a:t>
            </a:r>
          </a:p>
        </p:txBody>
      </p:sp>
      <p:sp>
        <p:nvSpPr>
          <p:cNvPr id="6" name="Título 1">
            <a:extLst>
              <a:ext uri="{FF2B5EF4-FFF2-40B4-BE49-F238E27FC236}">
                <a16:creationId xmlns:a16="http://schemas.microsoft.com/office/drawing/2014/main" id="{90ECB07F-69E9-4610-A527-FBDDE63C28A9}"/>
              </a:ext>
            </a:extLst>
          </p:cNvPr>
          <p:cNvSpPr>
            <a:spLocks noGrp="1"/>
          </p:cNvSpPr>
          <p:nvPr>
            <p:ph type="title"/>
          </p:nvPr>
        </p:nvSpPr>
        <p:spPr>
          <a:xfrm>
            <a:off x="498765" y="670256"/>
            <a:ext cx="6201640" cy="914400"/>
          </a:xfrm>
        </p:spPr>
        <p:txBody>
          <a:bodyPr>
            <a:normAutofit fontScale="90000"/>
          </a:bodyPr>
          <a:lstStyle/>
          <a:p>
            <a:pPr algn="ctr"/>
            <a:r>
              <a:rPr lang="es-PE" sz="3600" cap="small" dirty="0"/>
              <a:t>Delito conexo: Omisión de reportar operaciones sospechosas</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3035" y="77814"/>
            <a:ext cx="1150911" cy="115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93119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7926" y="1745672"/>
            <a:ext cx="8478983" cy="5209309"/>
          </a:xfrm>
          <a:solidFill>
            <a:schemeClr val="bg1"/>
          </a:solidFill>
        </p:spPr>
        <p:txBody>
          <a:bodyPr>
            <a:normAutofit/>
          </a:bodyPr>
          <a:lstStyle/>
          <a:p>
            <a:pPr marL="0" indent="0" algn="just">
              <a:buNone/>
            </a:pPr>
            <a:r>
              <a:rPr lang="es-ES" b="1" i="1" dirty="0"/>
              <a:t>Art. 6.- </a:t>
            </a:r>
            <a:r>
              <a:rPr lang="es-ES" b="1" i="1" cap="small" dirty="0"/>
              <a:t>Infracción de deberes de suministro de información económica, financiera, contable, mercantil o empresarial</a:t>
            </a:r>
          </a:p>
          <a:p>
            <a:pPr marL="0" indent="0" algn="just">
              <a:buNone/>
            </a:pPr>
            <a:r>
              <a:rPr lang="es-ES" sz="2600" dirty="0"/>
              <a:t>El que </a:t>
            </a:r>
            <a:r>
              <a:rPr lang="es-ES" sz="2600" b="1" i="1" u="sng" dirty="0"/>
              <a:t>rehúsa</a:t>
            </a:r>
            <a:r>
              <a:rPr lang="es-ES" sz="2600" dirty="0"/>
              <a:t> o </a:t>
            </a:r>
            <a:r>
              <a:rPr lang="es-ES" sz="2600" b="1" i="1" u="sng" dirty="0"/>
              <a:t>retarda</a:t>
            </a:r>
            <a:r>
              <a:rPr lang="es-ES" sz="2600" dirty="0"/>
              <a:t> </a:t>
            </a:r>
            <a:r>
              <a:rPr lang="es-ES" sz="2600" b="1" dirty="0"/>
              <a:t>SUMINISTRAR</a:t>
            </a:r>
            <a:r>
              <a:rPr lang="es-ES" sz="2600" dirty="0"/>
              <a:t> a la autoridad competente, la información económica, financiera, contable, mercantil o empresarial que le sea requerida, en el marco de una investigación o juzgamiento por delito de lavado de activos, o </a:t>
            </a:r>
            <a:r>
              <a:rPr lang="es-ES" sz="2600" b="1" i="1" u="sng" dirty="0"/>
              <a:t>deliberadamente presta la información de modo inexacto o brinda información falsa</a:t>
            </a:r>
            <a:r>
              <a:rPr lang="es-ES" sz="2600" dirty="0"/>
              <a:t>, será reprimido con </a:t>
            </a:r>
            <a:r>
              <a:rPr lang="es-ES" sz="2600" dirty="0" err="1"/>
              <a:t>ppl</a:t>
            </a:r>
            <a:r>
              <a:rPr lang="es-ES" sz="2600" dirty="0"/>
              <a:t> 2-4...</a:t>
            </a:r>
          </a:p>
          <a:p>
            <a:pPr marL="0" indent="0" algn="just">
              <a:buNone/>
            </a:pPr>
            <a:r>
              <a:rPr lang="es-ES" sz="2600" dirty="0"/>
              <a:t>Si la conducta descrita se realiza en el marco de una investigación o juzgamiento por delito de lavado de activos vinculado a la </a:t>
            </a:r>
            <a:r>
              <a:rPr lang="es-ES" sz="2600" b="1" u="sng" dirty="0"/>
              <a:t>minería ilegal</a:t>
            </a:r>
            <a:r>
              <a:rPr lang="es-ES" sz="2600" dirty="0"/>
              <a:t> o al </a:t>
            </a:r>
            <a:r>
              <a:rPr lang="es-ES" sz="2600" b="1" u="sng" dirty="0"/>
              <a:t>crimen organizado</a:t>
            </a:r>
            <a:r>
              <a:rPr lang="es-ES" sz="2600" dirty="0"/>
              <a:t>, o si el </a:t>
            </a:r>
            <a:r>
              <a:rPr lang="es-ES" sz="2600" b="1" u="sng" dirty="0"/>
              <a:t>valor</a:t>
            </a:r>
            <a:r>
              <a:rPr lang="es-ES" sz="2600" dirty="0"/>
              <a:t> del dinero, bienes, efectos o ganancias involucrados es superior al 500 </a:t>
            </a:r>
            <a:r>
              <a:rPr lang="es-ES" sz="2600" dirty="0" err="1"/>
              <a:t>UITs</a:t>
            </a:r>
            <a:r>
              <a:rPr lang="es-ES" sz="2600" dirty="0"/>
              <a:t>, el agente será reprimido </a:t>
            </a:r>
            <a:r>
              <a:rPr lang="es-ES" sz="2600" dirty="0" err="1"/>
              <a:t>ppl</a:t>
            </a:r>
            <a:r>
              <a:rPr lang="es-ES" sz="2600" dirty="0"/>
              <a:t> 3-5,</a:t>
            </a:r>
          </a:p>
        </p:txBody>
      </p:sp>
      <p:sp>
        <p:nvSpPr>
          <p:cNvPr id="6" name="Título 1">
            <a:extLst>
              <a:ext uri="{FF2B5EF4-FFF2-40B4-BE49-F238E27FC236}">
                <a16:creationId xmlns:a16="http://schemas.microsoft.com/office/drawing/2014/main" id="{0FBF0C9E-96EC-482C-A069-2A2D6E4C2ADF}"/>
              </a:ext>
            </a:extLst>
          </p:cNvPr>
          <p:cNvSpPr>
            <a:spLocks noGrp="1"/>
          </p:cNvSpPr>
          <p:nvPr>
            <p:ph type="title"/>
          </p:nvPr>
        </p:nvSpPr>
        <p:spPr>
          <a:xfrm>
            <a:off x="498765" y="670256"/>
            <a:ext cx="6201640" cy="914400"/>
          </a:xfrm>
        </p:spPr>
        <p:txBody>
          <a:bodyPr>
            <a:normAutofit fontScale="90000"/>
          </a:bodyPr>
          <a:lstStyle/>
          <a:p>
            <a:pPr algn="ctr"/>
            <a:r>
              <a:rPr lang="es-PE" sz="3600" cap="small" dirty="0"/>
              <a:t>Delito conexo: Infracción de deberes de suministro de información</a:t>
            </a: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8125" y="230215"/>
            <a:ext cx="1091046" cy="109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9477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368490" y="2565779"/>
            <a:ext cx="8543498" cy="1897039"/>
          </a:xfrm>
        </p:spPr>
        <p:txBody>
          <a:bodyPr anchor="t"/>
          <a:lstStyle/>
          <a:p>
            <a:r>
              <a:rPr lang="es-PE" sz="3500" b="1" cap="small" dirty="0" smtClean="0">
                <a:solidFill>
                  <a:srgbClr val="FFC000"/>
                </a:solidFill>
                <a:latin typeface="Arial Narrow" panose="020B0606020202030204" pitchFamily="34" charset="0"/>
              </a:rPr>
              <a:t>¿Aplicación retroactiva por razones de favorabilidad de la Ley n° 30997 (art. 359-a) </a:t>
            </a:r>
            <a:br>
              <a:rPr lang="es-PE" sz="3500" b="1" cap="small" dirty="0" smtClean="0">
                <a:solidFill>
                  <a:srgbClr val="FFC000"/>
                </a:solidFill>
                <a:latin typeface="Arial Narrow" panose="020B0606020202030204" pitchFamily="34" charset="0"/>
              </a:rPr>
            </a:br>
            <a:r>
              <a:rPr lang="es-PE" sz="3500" b="1" cap="small" dirty="0" smtClean="0">
                <a:solidFill>
                  <a:srgbClr val="FFC000"/>
                </a:solidFill>
                <a:latin typeface="Arial Narrow" panose="020B0606020202030204" pitchFamily="34" charset="0"/>
              </a:rPr>
              <a:t>a los casos de lavado por recepción de aportes de campaña?</a:t>
            </a:r>
            <a:endParaRPr lang="es-PE" sz="35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85799" y="4603163"/>
            <a:ext cx="8111836" cy="126304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2700" b="1" cap="small" dirty="0">
                <a:solidFill>
                  <a:schemeClr val="bg1">
                    <a:lumMod val="75000"/>
                  </a:schemeClr>
                </a:solidFill>
              </a:rPr>
              <a:t>Fidel Nicolás Mendoza </a:t>
            </a:r>
            <a:r>
              <a:rPr lang="es-PE" sz="2700" b="1" cap="small" dirty="0" err="1">
                <a:solidFill>
                  <a:schemeClr val="bg1">
                    <a:lumMod val="75000"/>
                  </a:schemeClr>
                </a:solidFill>
              </a:rPr>
              <a:t>Llamacponcca</a:t>
            </a:r>
            <a:endParaRPr lang="es-PE" sz="2700" b="1" cap="small" dirty="0">
              <a:solidFill>
                <a:schemeClr val="bg1">
                  <a:lumMod val="75000"/>
                </a:schemeClr>
              </a:solidFill>
            </a:endParaRPr>
          </a:p>
          <a:p>
            <a:pPr>
              <a:spcBef>
                <a:spcPts val="0"/>
              </a:spcBef>
            </a:pPr>
            <a:r>
              <a:rPr lang="es-PE" dirty="0">
                <a:solidFill>
                  <a:schemeClr val="bg1">
                    <a:lumMod val="75000"/>
                  </a:schemeClr>
                </a:solidFill>
              </a:rPr>
              <a:t>Doctor en Derecho </a:t>
            </a:r>
          </a:p>
          <a:p>
            <a:pPr>
              <a:spcBef>
                <a:spcPts val="0"/>
              </a:spcBef>
            </a:pPr>
            <a:r>
              <a:rPr lang="es-PE" dirty="0">
                <a:solidFill>
                  <a:schemeClr val="bg1">
                    <a:lumMod val="75000"/>
                  </a:schemeClr>
                </a:solidFill>
              </a:rPr>
              <a:t>Universidad de Salamanca</a:t>
            </a:r>
          </a:p>
          <a:p>
            <a:pPr algn="r"/>
            <a:endParaRPr lang="es-PE" dirty="0">
              <a:solidFill>
                <a:schemeClr val="bg1">
                  <a:lumMod val="75000"/>
                </a:schemeClr>
              </a:solidFill>
            </a:endParaRPr>
          </a:p>
        </p:txBody>
      </p:sp>
      <p:pic>
        <p:nvPicPr>
          <p:cNvPr id="5"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31262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4843" y="1745672"/>
            <a:ext cx="8529850" cy="4955379"/>
          </a:xfrm>
          <a:solidFill>
            <a:schemeClr val="bg1"/>
          </a:solidFill>
        </p:spPr>
        <p:txBody>
          <a:bodyPr>
            <a:normAutofit fontScale="85000" lnSpcReduction="20000"/>
          </a:bodyPr>
          <a:lstStyle/>
          <a:p>
            <a:pPr marL="0" indent="0" algn="just">
              <a:buNone/>
            </a:pPr>
            <a:r>
              <a:rPr lang="es-ES" b="1" u="sng" dirty="0" smtClean="0"/>
              <a:t>Tít. XVII Delitos contra la voluntad popular</a:t>
            </a:r>
            <a:r>
              <a:rPr lang="es-ES" b="1" i="1" dirty="0" smtClean="0"/>
              <a:t> </a:t>
            </a:r>
          </a:p>
          <a:p>
            <a:pPr marL="0" indent="0" algn="just">
              <a:buNone/>
            </a:pPr>
            <a:r>
              <a:rPr lang="es-ES" b="1" i="1" dirty="0" smtClean="0"/>
              <a:t>Art</a:t>
            </a:r>
            <a:r>
              <a:rPr lang="es-ES" b="1" i="1" dirty="0"/>
              <a:t>. </a:t>
            </a:r>
            <a:r>
              <a:rPr lang="es-ES" b="1" i="1" dirty="0" smtClean="0"/>
              <a:t>359-A.- </a:t>
            </a:r>
          </a:p>
          <a:p>
            <a:pPr marL="0" indent="0" algn="just">
              <a:buNone/>
            </a:pPr>
            <a:r>
              <a:rPr lang="es-ES" sz="3300" dirty="0" smtClean="0"/>
              <a:t>El </a:t>
            </a:r>
            <a:r>
              <a:rPr lang="es-MX" sz="3300" dirty="0"/>
              <a:t>que, de manera </a:t>
            </a:r>
            <a:r>
              <a:rPr lang="es-MX" sz="3300" b="1" i="1" dirty="0"/>
              <a:t>directa o indirecta</a:t>
            </a:r>
            <a:r>
              <a:rPr lang="es-MX" sz="3300" dirty="0"/>
              <a:t>, </a:t>
            </a:r>
            <a:r>
              <a:rPr lang="es-MX" sz="3300" b="1" u="sng" dirty="0"/>
              <a:t>solicita</a:t>
            </a:r>
            <a:r>
              <a:rPr lang="es-MX" sz="3300" dirty="0"/>
              <a:t>, </a:t>
            </a:r>
            <a:r>
              <a:rPr lang="es-MX" sz="3300" b="1" u="sng" dirty="0"/>
              <a:t>acepta</a:t>
            </a:r>
            <a:r>
              <a:rPr lang="es-MX" sz="3300" dirty="0"/>
              <a:t>, entrega o </a:t>
            </a:r>
            <a:r>
              <a:rPr lang="es-MX" sz="3300" b="1" i="1" u="sng" dirty="0"/>
              <a:t>recibe aportes</a:t>
            </a:r>
            <a:r>
              <a:rPr lang="es-MX" sz="3300" dirty="0"/>
              <a:t>, donaciones, contribuciones </a:t>
            </a:r>
            <a:r>
              <a:rPr lang="es-MX" sz="3300" b="1" i="1" dirty="0"/>
              <a:t>o cualquier otro tipo de </a:t>
            </a:r>
            <a:r>
              <a:rPr lang="es-MX" sz="3300" b="1" i="1" dirty="0" smtClean="0"/>
              <a:t>beneficio </a:t>
            </a:r>
            <a:r>
              <a:rPr lang="es-MX" sz="3300" b="1" dirty="0"/>
              <a:t>proveniente de fuente de </a:t>
            </a:r>
            <a:r>
              <a:rPr lang="es-MX" sz="3300" b="1" dirty="0" smtClean="0"/>
              <a:t>financiamiento </a:t>
            </a:r>
            <a:r>
              <a:rPr lang="es-MX" sz="3300" b="1" dirty="0"/>
              <a:t>legalmente prohibida, conociendo o debiendo conocer su origen, en </a:t>
            </a:r>
            <a:r>
              <a:rPr lang="es-MX" sz="3300" b="1" dirty="0" smtClean="0"/>
              <a:t>beneficio </a:t>
            </a:r>
            <a:r>
              <a:rPr lang="es-MX" sz="3300" b="1" dirty="0"/>
              <a:t>de una organización política o alianza electoral</a:t>
            </a:r>
            <a:r>
              <a:rPr lang="es-MX" sz="3300" dirty="0"/>
              <a:t>, registrada o en proceso de registro, será reprimido </a:t>
            </a:r>
            <a:r>
              <a:rPr lang="es-MX" sz="3300" dirty="0" err="1" smtClean="0"/>
              <a:t>ppl</a:t>
            </a:r>
            <a:r>
              <a:rPr lang="es-MX" sz="3300" dirty="0" smtClean="0"/>
              <a:t> de 2 a 5 años...</a:t>
            </a:r>
          </a:p>
          <a:p>
            <a:pPr marL="0" indent="0" algn="just">
              <a:buNone/>
            </a:pPr>
            <a:endParaRPr lang="es-MX" sz="1200" dirty="0"/>
          </a:p>
          <a:p>
            <a:pPr marL="0" indent="0" algn="just">
              <a:buNone/>
            </a:pPr>
            <a:r>
              <a:rPr lang="es-MX" sz="3300" dirty="0"/>
              <a:t>La </a:t>
            </a:r>
            <a:r>
              <a:rPr lang="es-MX" sz="3300" dirty="0" err="1" smtClean="0"/>
              <a:t>ppl</a:t>
            </a:r>
            <a:r>
              <a:rPr lang="es-MX" sz="3300" dirty="0" smtClean="0"/>
              <a:t> será de 4 a 6 años… </a:t>
            </a:r>
            <a:r>
              <a:rPr lang="es-MX" sz="3300" dirty="0"/>
              <a:t>si el delito es cometido por el </a:t>
            </a:r>
            <a:r>
              <a:rPr lang="es-MX" sz="3300" b="1" i="1" dirty="0"/>
              <a:t>candidato</a:t>
            </a:r>
            <a:r>
              <a:rPr lang="es-MX" sz="3300" dirty="0"/>
              <a:t>, </a:t>
            </a:r>
            <a:r>
              <a:rPr lang="es-MX" sz="3300" b="1" i="1" dirty="0"/>
              <a:t>tesorero</a:t>
            </a:r>
            <a:r>
              <a:rPr lang="es-MX" sz="3300" dirty="0"/>
              <a:t>, </a:t>
            </a:r>
            <a:r>
              <a:rPr lang="es-MX" sz="3300" b="1" i="1" dirty="0"/>
              <a:t>responsable</a:t>
            </a:r>
            <a:r>
              <a:rPr lang="es-MX" sz="3300" dirty="0"/>
              <a:t> </a:t>
            </a:r>
            <a:r>
              <a:rPr lang="es-MX" sz="3300" b="1" i="1" dirty="0"/>
              <a:t>de campaña </a:t>
            </a:r>
            <a:r>
              <a:rPr lang="es-MX" sz="3300" dirty="0"/>
              <a:t>o </a:t>
            </a:r>
            <a:r>
              <a:rPr lang="es-MX" sz="3300" b="1" i="1" dirty="0"/>
              <a:t>administrador </a:t>
            </a:r>
            <a:r>
              <a:rPr lang="es-MX" sz="3300" dirty="0"/>
              <a:t>de hecho o derecho </a:t>
            </a:r>
            <a:r>
              <a:rPr lang="es-MX" sz="3300" b="1" i="1" dirty="0"/>
              <a:t>de los recursos </a:t>
            </a:r>
            <a:r>
              <a:rPr lang="es-MX" sz="3300" dirty="0"/>
              <a:t>de una organización política, siempre que conozca o deba conocer la fuente de </a:t>
            </a:r>
            <a:r>
              <a:rPr lang="es-MX" sz="3300" dirty="0" smtClean="0"/>
              <a:t>financiamiento </a:t>
            </a:r>
            <a:r>
              <a:rPr lang="es-MX" sz="3300" dirty="0"/>
              <a:t>legalmente prohibida. </a:t>
            </a:r>
            <a:endParaRPr lang="es-ES" sz="3300" dirty="0"/>
          </a:p>
        </p:txBody>
      </p:sp>
      <p:sp>
        <p:nvSpPr>
          <p:cNvPr id="6" name="Título 1">
            <a:extLst>
              <a:ext uri="{FF2B5EF4-FFF2-40B4-BE49-F238E27FC236}">
                <a16:creationId xmlns:a16="http://schemas.microsoft.com/office/drawing/2014/main" id="{90ECB07F-69E9-4610-A527-FBDDE63C28A9}"/>
              </a:ext>
            </a:extLst>
          </p:cNvPr>
          <p:cNvSpPr>
            <a:spLocks noGrp="1"/>
          </p:cNvSpPr>
          <p:nvPr>
            <p:ph type="title"/>
          </p:nvPr>
        </p:nvSpPr>
        <p:spPr>
          <a:xfrm>
            <a:off x="354842" y="259307"/>
            <a:ext cx="7042245" cy="1325349"/>
          </a:xfrm>
        </p:spPr>
        <p:txBody>
          <a:bodyPr>
            <a:normAutofit fontScale="90000"/>
          </a:bodyPr>
          <a:lstStyle/>
          <a:p>
            <a:pPr algn="ctr"/>
            <a:r>
              <a:rPr lang="es-PE" sz="3600" cap="small" dirty="0" smtClean="0"/>
              <a:t>Delito de financiamiento prohibido de organizaciones políticas </a:t>
            </a:r>
            <a:br>
              <a:rPr lang="es-PE" sz="3600" cap="small" dirty="0" smtClean="0"/>
            </a:br>
            <a:r>
              <a:rPr lang="es-PE" sz="3600" cap="small" dirty="0" smtClean="0"/>
              <a:t>(art. 359-A, del 27-Ago-2019)</a:t>
            </a:r>
            <a:endParaRPr lang="es-PE" sz="3600" cap="small"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3035" y="77814"/>
            <a:ext cx="1150911" cy="1150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06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650" y="497898"/>
            <a:ext cx="7315199" cy="1219200"/>
          </a:xfrm>
        </p:spPr>
        <p:txBody>
          <a:bodyPr>
            <a:noAutofit/>
          </a:bodyPr>
          <a:lstStyle/>
          <a:p>
            <a:pPr algn="ctr">
              <a:lnSpc>
                <a:spcPct val="100000"/>
              </a:lnSpc>
            </a:pPr>
            <a:r>
              <a:rPr lang="es-PE" sz="2500" cap="small" dirty="0" smtClean="0"/>
              <a:t>I.1) Problemática y normativa objeto de análisis</a:t>
            </a:r>
            <a:endParaRPr lang="es-PE" sz="2500" cap="small" dirty="0"/>
          </a:p>
        </p:txBody>
      </p:sp>
      <p:sp>
        <p:nvSpPr>
          <p:cNvPr id="3" name="Marcador de contenido 2"/>
          <p:cNvSpPr>
            <a:spLocks noGrp="1"/>
          </p:cNvSpPr>
          <p:nvPr>
            <p:ph idx="1"/>
          </p:nvPr>
        </p:nvSpPr>
        <p:spPr>
          <a:xfrm>
            <a:off x="247649" y="1745672"/>
            <a:ext cx="8448675" cy="4931353"/>
          </a:xfrm>
        </p:spPr>
        <p:txBody>
          <a:bodyPr>
            <a:normAutofit fontScale="55000" lnSpcReduction="20000"/>
          </a:bodyPr>
          <a:lstStyle/>
          <a:p>
            <a:pPr marL="0" indent="0" algn="ctr">
              <a:lnSpc>
                <a:spcPct val="120000"/>
              </a:lnSpc>
              <a:spcBef>
                <a:spcPts val="0"/>
              </a:spcBef>
              <a:buNone/>
            </a:pPr>
            <a:r>
              <a:rPr lang="es-PE" sz="5100" b="1" i="1" dirty="0" smtClean="0"/>
              <a:t>¿QUÉ PAPEL DESEMPEÑAN EN LA CONFIGURACIÓN DEL TIPO PENAL DEL LAVADO DE ACTIVOS, ASÍ COMO EN SU PROCESO DE REFORMA, LAS CONVENCIONES DE LAS NACIONES UNIDAS RATIFICADAS POR EL PERÚ?</a:t>
            </a:r>
          </a:p>
          <a:p>
            <a:pPr marL="0" indent="0" algn="just">
              <a:buNone/>
            </a:pPr>
            <a:endParaRPr lang="es-PE" b="1" i="1" dirty="0"/>
          </a:p>
          <a:p>
            <a:pPr algn="just"/>
            <a:r>
              <a:rPr lang="es-PE" sz="4000" u="sng" dirty="0" smtClean="0"/>
              <a:t>Norma vigente</a:t>
            </a:r>
            <a:r>
              <a:rPr lang="es-PE" sz="4000" dirty="0" smtClean="0"/>
              <a:t>: </a:t>
            </a:r>
            <a:r>
              <a:rPr lang="es-PE" sz="4000" b="1" dirty="0" err="1" smtClean="0"/>
              <a:t>DLeg</a:t>
            </a:r>
            <a:r>
              <a:rPr lang="es-PE" sz="4000" b="1" dirty="0" smtClean="0"/>
              <a:t> </a:t>
            </a:r>
            <a:r>
              <a:rPr lang="es-PE" sz="4000" b="1" dirty="0"/>
              <a:t>Nº 1106</a:t>
            </a:r>
            <a:r>
              <a:rPr lang="es-PE" sz="4000" dirty="0"/>
              <a:t>, </a:t>
            </a:r>
            <a:r>
              <a:rPr lang="es-PE" sz="4000" dirty="0" smtClean="0"/>
              <a:t>Norma de lucha eficaz contra el lavado de activos y otros delitos relacionados con la minería ilegal y crimen organizado, del 19-Abr-2012 (reformada por el </a:t>
            </a:r>
            <a:r>
              <a:rPr lang="es-PE" sz="4000" dirty="0" err="1"/>
              <a:t>DLeg</a:t>
            </a:r>
            <a:r>
              <a:rPr lang="es-PE" sz="4000" dirty="0"/>
              <a:t> Nº </a:t>
            </a:r>
            <a:r>
              <a:rPr lang="es-PE" sz="4000" dirty="0" smtClean="0"/>
              <a:t>1249, del 26-Nov-2016).</a:t>
            </a:r>
          </a:p>
          <a:p>
            <a:pPr algn="just"/>
            <a:r>
              <a:rPr lang="es-PE" sz="4000" u="sng" dirty="0" smtClean="0"/>
              <a:t>Ley especial anterior</a:t>
            </a:r>
            <a:r>
              <a:rPr lang="es-PE" sz="4000" dirty="0" smtClean="0"/>
              <a:t>: </a:t>
            </a:r>
            <a:r>
              <a:rPr lang="es-PE" sz="4000" b="1" dirty="0" smtClean="0"/>
              <a:t>Ley N° 27765</a:t>
            </a:r>
            <a:r>
              <a:rPr lang="es-PE" sz="4000" dirty="0" smtClean="0"/>
              <a:t>, Ley Penal contra el Lavado de Activos, del 27-Jun-2002 (reformada por </a:t>
            </a:r>
            <a:r>
              <a:rPr lang="es-PE" sz="4000" dirty="0"/>
              <a:t>Ley N° 28355, </a:t>
            </a:r>
            <a:r>
              <a:rPr lang="es-PE" sz="4000" dirty="0" smtClean="0"/>
              <a:t>del 6-Oct-2004; </a:t>
            </a:r>
            <a:r>
              <a:rPr lang="es-PE" sz="4000" dirty="0"/>
              <a:t>Ley N° 28950, del 16-Ene-2007; </a:t>
            </a:r>
            <a:r>
              <a:rPr lang="es-PE" sz="4000" dirty="0" err="1"/>
              <a:t>DLeg</a:t>
            </a:r>
            <a:r>
              <a:rPr lang="es-PE" sz="4000" dirty="0"/>
              <a:t> N° 986, del 22-Jul-2007</a:t>
            </a:r>
            <a:r>
              <a:rPr lang="es-PE" sz="4000" dirty="0" smtClean="0"/>
              <a:t>).</a:t>
            </a:r>
          </a:p>
          <a:p>
            <a:pPr algn="just"/>
            <a:r>
              <a:rPr lang="es-PE" sz="4000" u="sng" dirty="0" smtClean="0"/>
              <a:t>Norma derogada (vinculada sólo al TID y narcoterrorismo)</a:t>
            </a:r>
            <a:r>
              <a:rPr lang="es-PE" sz="4000" dirty="0" smtClean="0"/>
              <a:t>: </a:t>
            </a:r>
            <a:r>
              <a:rPr lang="es-PE" sz="4000" b="1" dirty="0" smtClean="0"/>
              <a:t>Arts. 296-A </a:t>
            </a:r>
            <a:r>
              <a:rPr lang="es-PE" sz="4000" dirty="0" smtClean="0"/>
              <a:t>y </a:t>
            </a:r>
            <a:r>
              <a:rPr lang="es-PE" sz="4000" b="1" dirty="0" smtClean="0"/>
              <a:t>296-B del Código Penal </a:t>
            </a:r>
            <a:r>
              <a:rPr lang="es-PE" sz="4000" dirty="0" smtClean="0"/>
              <a:t>(incorporados por </a:t>
            </a:r>
            <a:r>
              <a:rPr lang="es-PE" sz="4000" dirty="0" err="1" smtClean="0"/>
              <a:t>DLeg</a:t>
            </a:r>
            <a:r>
              <a:rPr lang="es-PE" sz="4000" dirty="0" smtClean="0"/>
              <a:t> N° 736, del 12-Nov-1991; derogados por Ley N° 25399, del 19-Feb-1992; y reincorporados como receptación patrimonial agravada, mediante Ley N° 25404, del 26-Feb-1992).</a:t>
            </a:r>
            <a:endParaRPr lang="es-PE" sz="40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49366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28148" y="2627745"/>
            <a:ext cx="8950036" cy="1962728"/>
          </a:xfrm>
        </p:spPr>
        <p:txBody>
          <a:bodyPr anchor="t"/>
          <a:lstStyle/>
          <a:p>
            <a:r>
              <a:rPr lang="es-PE" sz="3600" b="1" cap="small" dirty="0" smtClean="0">
                <a:solidFill>
                  <a:srgbClr val="FFC000"/>
                </a:solidFill>
                <a:latin typeface="Arial Narrow" panose="020B0606020202030204" pitchFamily="34" charset="0"/>
              </a:rPr>
              <a:t>(b) ASPECTOS JURÍDICO PENALES: </a:t>
            </a:r>
            <a:r>
              <a:rPr lang="es-PE" sz="3600" b="1" cap="small" dirty="0">
                <a:solidFill>
                  <a:srgbClr val="FFC000"/>
                </a:solidFill>
                <a:latin typeface="Arial Narrow" panose="020B0606020202030204" pitchFamily="34" charset="0"/>
              </a:rPr>
              <a:t>ELEMENTOS TÍPICOS DEL </a:t>
            </a:r>
            <a:r>
              <a:rPr lang="es-PE" sz="3600" b="1" cap="small" dirty="0" smtClean="0">
                <a:solidFill>
                  <a:srgbClr val="FFC000"/>
                </a:solidFill>
                <a:latin typeface="Arial Narrow" panose="020B0606020202030204" pitchFamily="34" charset="0"/>
              </a:rPr>
              <a:t>DELITO DE </a:t>
            </a:r>
            <a:br>
              <a:rPr lang="es-PE" sz="3600" b="1" cap="small" dirty="0" smtClean="0">
                <a:solidFill>
                  <a:srgbClr val="FFC000"/>
                </a:solidFill>
                <a:latin typeface="Arial Narrow" panose="020B0606020202030204" pitchFamily="34" charset="0"/>
              </a:rPr>
            </a:br>
            <a:r>
              <a:rPr lang="es-PE" sz="3600" b="1" cap="small" dirty="0" smtClean="0">
                <a:solidFill>
                  <a:srgbClr val="FFC000"/>
                </a:solidFill>
                <a:latin typeface="Arial Narrow" panose="020B0606020202030204" pitchFamily="34" charset="0"/>
              </a:rPr>
              <a:t>LAVADO DE ACTIVOS Y DE SUS </a:t>
            </a:r>
            <a:br>
              <a:rPr lang="es-PE" sz="3600" b="1" cap="small" dirty="0" smtClean="0">
                <a:solidFill>
                  <a:srgbClr val="FFC000"/>
                </a:solidFill>
                <a:latin typeface="Arial Narrow" panose="020B0606020202030204" pitchFamily="34" charset="0"/>
              </a:rPr>
            </a:br>
            <a:r>
              <a:rPr lang="es-PE" sz="3600" b="1" cap="small" dirty="0" smtClean="0">
                <a:solidFill>
                  <a:srgbClr val="FFC000"/>
                </a:solidFill>
                <a:latin typeface="Arial Narrow" panose="020B0606020202030204" pitchFamily="34" charset="0"/>
              </a:rPr>
              <a:t>DELITOS CONEXOS</a:t>
            </a:r>
            <a:r>
              <a:rPr lang="es-PE" sz="3600" b="1" cap="small" dirty="0">
                <a:solidFill>
                  <a:srgbClr val="FFC000"/>
                </a:solidFill>
                <a:latin typeface="Arial Narrow" panose="020B0606020202030204" pitchFamily="34" charset="0"/>
              </a:rPr>
              <a:t/>
            </a:r>
            <a:br>
              <a:rPr lang="es-PE" sz="3600" b="1" cap="small" dirty="0">
                <a:solidFill>
                  <a:srgbClr val="FFC000"/>
                </a:solidFill>
                <a:latin typeface="Arial Narrow" panose="020B0606020202030204" pitchFamily="34" charset="0"/>
              </a:rPr>
            </a:br>
            <a:endParaRPr lang="es-PE" sz="36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80027" y="5236000"/>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05997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34" y="399636"/>
            <a:ext cx="7662648" cy="946218"/>
          </a:xfrm>
        </p:spPr>
        <p:txBody>
          <a:bodyPr>
            <a:noAutofit/>
          </a:bodyPr>
          <a:lstStyle/>
          <a:p>
            <a:pPr algn="ctr">
              <a:lnSpc>
                <a:spcPct val="100000"/>
              </a:lnSpc>
            </a:pPr>
            <a:r>
              <a:rPr lang="es-PE" sz="2400" b="1" cap="small" dirty="0" smtClean="0">
                <a:latin typeface="Arial Narrow" panose="020B0606020202030204" pitchFamily="34" charset="0"/>
              </a:rPr>
              <a:t>ELEMENTOS TÍPICOS DEL DELITO </a:t>
            </a:r>
            <a:r>
              <a:rPr lang="es-PE" sz="2400" b="1" cap="small" dirty="0">
                <a:latin typeface="Arial Narrow" panose="020B0606020202030204" pitchFamily="34" charset="0"/>
              </a:rPr>
              <a:t>DE LAVADO DE </a:t>
            </a:r>
            <a:r>
              <a:rPr lang="es-PE" sz="2400" b="1" cap="small" dirty="0" smtClean="0">
                <a:latin typeface="Arial Narrow" panose="020B0606020202030204" pitchFamily="34" charset="0"/>
              </a:rPr>
              <a:t>ACTIVOS (SENTENCIA PLENARIA </a:t>
            </a:r>
            <a:r>
              <a:rPr lang="es-PE" sz="2400" b="1" cap="small" dirty="0">
                <a:latin typeface="Arial Narrow" panose="020B0606020202030204" pitchFamily="34" charset="0"/>
              </a:rPr>
              <a:t>CASATORIA </a:t>
            </a:r>
            <a:r>
              <a:rPr lang="es-PE" sz="2400" b="1" cap="small" dirty="0" smtClean="0">
                <a:latin typeface="Arial Narrow" panose="020B0606020202030204" pitchFamily="34" charset="0"/>
              </a:rPr>
              <a:t>1-2017) </a:t>
            </a:r>
            <a:endParaRPr lang="es-PE" sz="2400" b="1" cap="small" dirty="0">
              <a:latin typeface="Arial Narrow" panose="020B0606020202030204" pitchFamily="34" charset="0"/>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8282" y="106390"/>
            <a:ext cx="1239464" cy="123946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2"/>
          <p:cNvSpPr>
            <a:spLocks noGrp="1"/>
          </p:cNvSpPr>
          <p:nvPr>
            <p:ph idx="1"/>
          </p:nvPr>
        </p:nvSpPr>
        <p:spPr>
          <a:xfrm>
            <a:off x="313899" y="1605515"/>
            <a:ext cx="8483737" cy="4795285"/>
          </a:xfrm>
          <a:solidFill>
            <a:schemeClr val="bg1"/>
          </a:solidFill>
        </p:spPr>
        <p:txBody>
          <a:bodyPr>
            <a:noAutofit/>
          </a:bodyPr>
          <a:lstStyle/>
          <a:p>
            <a:pPr marL="0" indent="0" algn="just">
              <a:buNone/>
            </a:pPr>
            <a:r>
              <a:rPr lang="es-MX" sz="2400" i="1" dirty="0" smtClean="0"/>
              <a:t>“21</a:t>
            </a:r>
            <a:r>
              <a:rPr lang="es-MX" sz="2400" i="1" dirty="0"/>
              <a:t>) En atención a lo expuesto, para la condena de un delito de lavado de activos, como para cualquier otro, es necesaria la convicción más allá de toda duda </a:t>
            </a:r>
            <a:r>
              <a:rPr lang="es-MX" sz="2400" i="1" dirty="0" smtClean="0"/>
              <a:t>razonable... </a:t>
            </a:r>
            <a:r>
              <a:rPr lang="es-MX" sz="2400" i="1" dirty="0"/>
              <a:t>de que concurren todos y cada uno de los elementos del delito: </a:t>
            </a:r>
            <a:r>
              <a:rPr lang="es-MX" sz="2400" b="1" i="1" dirty="0"/>
              <a:t>(i) </a:t>
            </a:r>
            <a:r>
              <a:rPr lang="es-MX" sz="2400" b="1" i="1" u="sng" dirty="0"/>
              <a:t>una actividad criminal previa idónea para generar determinados activos</a:t>
            </a:r>
            <a:r>
              <a:rPr lang="es-MX" sz="2400" b="1" i="1" dirty="0"/>
              <a:t> </a:t>
            </a:r>
            <a:r>
              <a:rPr lang="es-MX" sz="2400" i="1" dirty="0"/>
              <a:t>–según lo establecido en los fundamentos jurídicos precedentes–; </a:t>
            </a:r>
            <a:r>
              <a:rPr lang="es-MX" sz="2400" b="1" i="1" dirty="0" smtClean="0"/>
              <a:t>ii) </a:t>
            </a:r>
            <a:r>
              <a:rPr lang="es-MX" sz="2400" b="1" i="1" u="sng" dirty="0"/>
              <a:t>la realización de actos</a:t>
            </a:r>
            <a:r>
              <a:rPr lang="es-MX" sz="2400" b="1" i="1" dirty="0"/>
              <a:t> </a:t>
            </a:r>
            <a:r>
              <a:rPr lang="es-MX" sz="2400" i="1" dirty="0"/>
              <a:t>de conversión y transferencia, o actos de ocultamiento y tenencia, o de actos de transporte, traslado, ingreso o salida por territorio nacional; </a:t>
            </a:r>
            <a:r>
              <a:rPr lang="es-MX" sz="2400" b="1" i="1" dirty="0"/>
              <a:t>y, (iii), </a:t>
            </a:r>
            <a:r>
              <a:rPr lang="es-MX" sz="2400" b="1" i="1" u="sng" dirty="0"/>
              <a:t>subjetivamente</a:t>
            </a:r>
            <a:r>
              <a:rPr lang="es-MX" sz="2400" b="1" i="1" dirty="0"/>
              <a:t>, tanto el </a:t>
            </a:r>
            <a:r>
              <a:rPr lang="es-MX" sz="2400" b="1" i="1" u="sng" dirty="0"/>
              <a:t>conocimiento directo o presunto de la procedencia ilícita del activo</a:t>
            </a:r>
            <a:r>
              <a:rPr lang="es-MX" sz="2400" b="1" i="1" dirty="0"/>
              <a:t> </a:t>
            </a:r>
            <a:r>
              <a:rPr lang="es-MX" sz="2400" i="1" dirty="0"/>
              <a:t>–dolo directo o eventual</a:t>
            </a:r>
            <a:r>
              <a:rPr lang="es-MX" sz="2400" i="1" dirty="0" smtClean="0"/>
              <a:t>–..., </a:t>
            </a:r>
            <a:r>
              <a:rPr lang="es-MX" sz="2400" b="1" i="1" dirty="0"/>
              <a:t>cuanto de la realización de los actos de lavado con la </a:t>
            </a:r>
            <a:r>
              <a:rPr lang="es-MX" sz="2400" b="1" i="1" u="sng" dirty="0" smtClean="0"/>
              <a:t>finalidad </a:t>
            </a:r>
            <a:r>
              <a:rPr lang="es-MX" sz="2400" b="1" i="1" u="sng" dirty="0"/>
              <a:t>u objetivo de evitar la </a:t>
            </a:r>
            <a:r>
              <a:rPr lang="es-MX" sz="2400" b="1" i="1" u="sng" dirty="0" smtClean="0"/>
              <a:t>identificación</a:t>
            </a:r>
            <a:r>
              <a:rPr lang="es-MX" sz="2400" b="1" i="1" u="sng" dirty="0"/>
              <a:t>, la incautación o el decomiso</a:t>
            </a:r>
            <a:r>
              <a:rPr lang="es-MX" sz="2400" i="1" dirty="0"/>
              <a:t> –es, por ello, un elemento subjetivo especial distinto del dolo, </a:t>
            </a:r>
            <a:r>
              <a:rPr lang="es-MX" sz="2400" i="1" dirty="0" smtClean="0"/>
              <a:t>específicamente</a:t>
            </a:r>
            <a:r>
              <a:rPr lang="es-MX" sz="2400" i="1" dirty="0"/>
              <a:t>, es un delito de tendencia interna trascendente o delito de intención</a:t>
            </a:r>
            <a:r>
              <a:rPr lang="es-MX" sz="2400" i="1" dirty="0" smtClean="0"/>
              <a:t>–”.</a:t>
            </a:r>
          </a:p>
        </p:txBody>
      </p:sp>
    </p:spTree>
    <p:extLst>
      <p:ext uri="{BB962C8B-B14F-4D97-AF65-F5344CB8AC3E}">
        <p14:creationId xmlns:p14="http://schemas.microsoft.com/office/powerpoint/2010/main" val="337627431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2" name="Elipse 1"/>
          <p:cNvSpPr/>
          <p:nvPr/>
        </p:nvSpPr>
        <p:spPr>
          <a:xfrm>
            <a:off x="120317" y="2412662"/>
            <a:ext cx="2527192" cy="230756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rPr>
              <a:t>ELEMENTOS TÍPICOS DEL DELITO DE LAVADO DE ACTIVOS</a:t>
            </a:r>
          </a:p>
          <a:p>
            <a:pPr algn="ctr"/>
            <a:r>
              <a:rPr lang="es-PE" sz="2000" b="1" dirty="0" smtClean="0">
                <a:solidFill>
                  <a:schemeClr val="tx1"/>
                </a:solidFill>
              </a:rPr>
              <a:t>(SPC 1-2017)</a:t>
            </a:r>
            <a:endParaRPr lang="es-PE" sz="2000" b="1" dirty="0">
              <a:solidFill>
                <a:schemeClr val="tx1"/>
              </a:solidFill>
            </a:endParaRPr>
          </a:p>
        </p:txBody>
      </p:sp>
      <p:sp>
        <p:nvSpPr>
          <p:cNvPr id="8" name="Rectángulo 7"/>
          <p:cNvSpPr/>
          <p:nvPr/>
        </p:nvSpPr>
        <p:spPr>
          <a:xfrm>
            <a:off x="3618426" y="2039757"/>
            <a:ext cx="3551275" cy="11501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300" b="1" i="1" dirty="0" smtClean="0">
                <a:solidFill>
                  <a:schemeClr val="tx1"/>
                </a:solidFill>
              </a:rPr>
              <a:t>(i</a:t>
            </a:r>
            <a:r>
              <a:rPr lang="es-MX" sz="2300" b="1" i="1" dirty="0">
                <a:solidFill>
                  <a:schemeClr val="tx1"/>
                </a:solidFill>
              </a:rPr>
              <a:t>) </a:t>
            </a:r>
            <a:r>
              <a:rPr lang="es-MX" sz="2300" b="1" i="1" dirty="0" smtClean="0">
                <a:solidFill>
                  <a:schemeClr val="tx1"/>
                </a:solidFill>
              </a:rPr>
              <a:t>Actividad criminal previa idónea para generar determinados activos</a:t>
            </a:r>
            <a:endParaRPr lang="es-PE" sz="2300" dirty="0">
              <a:solidFill>
                <a:schemeClr val="tx1"/>
              </a:solidFill>
            </a:endParaRPr>
          </a:p>
        </p:txBody>
      </p:sp>
      <p:sp>
        <p:nvSpPr>
          <p:cNvPr id="14" name="Flecha derecha 13"/>
          <p:cNvSpPr/>
          <p:nvPr/>
        </p:nvSpPr>
        <p:spPr>
          <a:xfrm>
            <a:off x="2716618" y="2700832"/>
            <a:ext cx="832699"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derecha 14"/>
          <p:cNvSpPr/>
          <p:nvPr/>
        </p:nvSpPr>
        <p:spPr>
          <a:xfrm>
            <a:off x="2716618" y="3971993"/>
            <a:ext cx="832699"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Título 1"/>
          <p:cNvSpPr>
            <a:spLocks noGrp="1"/>
          </p:cNvSpPr>
          <p:nvPr>
            <p:ph type="title"/>
          </p:nvPr>
        </p:nvSpPr>
        <p:spPr>
          <a:xfrm>
            <a:off x="0" y="337903"/>
            <a:ext cx="7662648" cy="946218"/>
          </a:xfrm>
        </p:spPr>
        <p:txBody>
          <a:bodyPr>
            <a:noAutofit/>
          </a:bodyPr>
          <a:lstStyle/>
          <a:p>
            <a:pPr algn="ctr">
              <a:lnSpc>
                <a:spcPct val="100000"/>
              </a:lnSpc>
            </a:pPr>
            <a:r>
              <a:rPr lang="es-PE" sz="2400" b="1" cap="small" dirty="0" smtClean="0">
                <a:latin typeface="Arial Narrow" panose="020B0606020202030204" pitchFamily="34" charset="0"/>
              </a:rPr>
              <a:t>ELEMENTOS TÍPICOS DEL DELITO </a:t>
            </a:r>
            <a:r>
              <a:rPr lang="es-PE" sz="2400" b="1" cap="small" dirty="0">
                <a:latin typeface="Arial Narrow" panose="020B0606020202030204" pitchFamily="34" charset="0"/>
              </a:rPr>
              <a:t>DE LAVADO DE </a:t>
            </a:r>
            <a:r>
              <a:rPr lang="es-PE" sz="2400" b="1" cap="small" dirty="0" smtClean="0">
                <a:latin typeface="Arial Narrow" panose="020B0606020202030204" pitchFamily="34" charset="0"/>
              </a:rPr>
              <a:t>ACTIVOS (SENTENCIA PLENARIA </a:t>
            </a:r>
            <a:r>
              <a:rPr lang="es-PE" sz="2400" b="1" cap="small" dirty="0">
                <a:latin typeface="Arial Narrow" panose="020B0606020202030204" pitchFamily="34" charset="0"/>
              </a:rPr>
              <a:t>CASATORIA </a:t>
            </a:r>
            <a:r>
              <a:rPr lang="es-PE" sz="2400" b="1" cap="small" dirty="0" smtClean="0">
                <a:latin typeface="Arial Narrow" panose="020B0606020202030204" pitchFamily="34" charset="0"/>
              </a:rPr>
              <a:t>1-2017) </a:t>
            </a:r>
            <a:endParaRPr lang="es-PE" sz="2400" b="1" cap="small" dirty="0">
              <a:latin typeface="Arial Narrow" panose="020B0606020202030204" pitchFamily="34" charset="0"/>
            </a:endParaRPr>
          </a:p>
        </p:txBody>
      </p:sp>
      <p:sp>
        <p:nvSpPr>
          <p:cNvPr id="11" name="Rectángulo 10"/>
          <p:cNvSpPr/>
          <p:nvPr/>
        </p:nvSpPr>
        <p:spPr>
          <a:xfrm>
            <a:off x="3625979" y="3289819"/>
            <a:ext cx="3551275" cy="78206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300" b="1" i="1" dirty="0" smtClean="0">
                <a:solidFill>
                  <a:schemeClr val="tx1"/>
                </a:solidFill>
              </a:rPr>
              <a:t>(</a:t>
            </a:r>
            <a:r>
              <a:rPr lang="es-MX" sz="2300" b="1" i="1" dirty="0">
                <a:solidFill>
                  <a:schemeClr val="tx1"/>
                </a:solidFill>
              </a:rPr>
              <a:t>i</a:t>
            </a:r>
            <a:r>
              <a:rPr lang="es-MX" sz="2300" b="1" i="1" dirty="0" smtClean="0">
                <a:solidFill>
                  <a:schemeClr val="tx1"/>
                </a:solidFill>
              </a:rPr>
              <a:t>i</a:t>
            </a:r>
            <a:r>
              <a:rPr lang="es-MX" sz="2300" b="1" i="1" dirty="0">
                <a:solidFill>
                  <a:schemeClr val="tx1"/>
                </a:solidFill>
              </a:rPr>
              <a:t>) </a:t>
            </a:r>
            <a:r>
              <a:rPr lang="es-MX" sz="2300" b="1" i="1" dirty="0" smtClean="0">
                <a:solidFill>
                  <a:schemeClr val="tx1"/>
                </a:solidFill>
              </a:rPr>
              <a:t>Realización </a:t>
            </a:r>
            <a:r>
              <a:rPr lang="es-MX" sz="2300" b="1" i="1" dirty="0">
                <a:solidFill>
                  <a:schemeClr val="tx1"/>
                </a:solidFill>
              </a:rPr>
              <a:t>de </a:t>
            </a:r>
            <a:r>
              <a:rPr lang="es-MX" sz="2300" b="1" i="1" dirty="0" smtClean="0">
                <a:solidFill>
                  <a:schemeClr val="tx1"/>
                </a:solidFill>
              </a:rPr>
              <a:t>los </a:t>
            </a:r>
          </a:p>
          <a:p>
            <a:pPr algn="ctr"/>
            <a:r>
              <a:rPr lang="es-MX" sz="2300" b="1" i="1" dirty="0" smtClean="0">
                <a:solidFill>
                  <a:schemeClr val="tx1"/>
                </a:solidFill>
              </a:rPr>
              <a:t>actos típicos</a:t>
            </a:r>
            <a:endParaRPr lang="es-PE" sz="2300" dirty="0">
              <a:solidFill>
                <a:schemeClr val="tx1"/>
              </a:solidFill>
            </a:endParaRPr>
          </a:p>
        </p:txBody>
      </p:sp>
      <p:sp>
        <p:nvSpPr>
          <p:cNvPr id="12" name="Rectángulo 11"/>
          <p:cNvSpPr/>
          <p:nvPr/>
        </p:nvSpPr>
        <p:spPr>
          <a:xfrm>
            <a:off x="3625979" y="4171771"/>
            <a:ext cx="3551275" cy="227323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300" b="1" i="1" dirty="0" smtClean="0">
                <a:solidFill>
                  <a:schemeClr val="tx1"/>
                </a:solidFill>
              </a:rPr>
              <a:t>(iii) Dolo </a:t>
            </a:r>
            <a:r>
              <a:rPr lang="es-MX" sz="2100" b="1" i="1" dirty="0" smtClean="0">
                <a:solidFill>
                  <a:schemeClr val="tx1"/>
                </a:solidFill>
              </a:rPr>
              <a:t>(conocimiento </a:t>
            </a:r>
            <a:r>
              <a:rPr lang="es-MX" sz="2100" b="1" i="1" dirty="0">
                <a:solidFill>
                  <a:schemeClr val="tx1"/>
                </a:solidFill>
              </a:rPr>
              <a:t>directo o presunto </a:t>
            </a:r>
            <a:r>
              <a:rPr lang="es-MX" sz="2100" b="1" i="1" dirty="0" smtClean="0">
                <a:solidFill>
                  <a:schemeClr val="tx1"/>
                </a:solidFill>
              </a:rPr>
              <a:t>del origen delictivo </a:t>
            </a:r>
            <a:r>
              <a:rPr lang="es-MX" sz="2100" b="1" i="1" dirty="0">
                <a:solidFill>
                  <a:schemeClr val="tx1"/>
                </a:solidFill>
              </a:rPr>
              <a:t>del </a:t>
            </a:r>
            <a:r>
              <a:rPr lang="es-MX" sz="2100" b="1" i="1" dirty="0" smtClean="0">
                <a:solidFill>
                  <a:schemeClr val="tx1"/>
                </a:solidFill>
              </a:rPr>
              <a:t>activo) </a:t>
            </a:r>
            <a:r>
              <a:rPr lang="es-MX" sz="2300" b="1" i="1" dirty="0" smtClean="0">
                <a:solidFill>
                  <a:schemeClr val="tx1"/>
                </a:solidFill>
              </a:rPr>
              <a:t>+ Elemento subjetivo del injusto </a:t>
            </a:r>
            <a:r>
              <a:rPr lang="es-MX" sz="2100" b="1" i="1" dirty="0" smtClean="0">
                <a:solidFill>
                  <a:schemeClr val="tx1"/>
                </a:solidFill>
              </a:rPr>
              <a:t>(finalidad </a:t>
            </a:r>
            <a:r>
              <a:rPr lang="es-MX" sz="2100" b="1" i="1" dirty="0">
                <a:solidFill>
                  <a:schemeClr val="tx1"/>
                </a:solidFill>
              </a:rPr>
              <a:t>u objetivo de evitar la identificación, la incautación o el decomiso </a:t>
            </a:r>
            <a:r>
              <a:rPr lang="es-MX" sz="2100" b="1" i="1" dirty="0" smtClean="0">
                <a:solidFill>
                  <a:schemeClr val="tx1"/>
                </a:solidFill>
              </a:rPr>
              <a:t>)</a:t>
            </a:r>
            <a:endParaRPr lang="es-PE" sz="2100" dirty="0">
              <a:solidFill>
                <a:schemeClr val="tx1"/>
              </a:solidFill>
            </a:endParaRPr>
          </a:p>
        </p:txBody>
      </p:sp>
      <p:sp>
        <p:nvSpPr>
          <p:cNvPr id="13" name="Flecha derecha 12"/>
          <p:cNvSpPr/>
          <p:nvPr/>
        </p:nvSpPr>
        <p:spPr>
          <a:xfrm>
            <a:off x="2716619" y="3321896"/>
            <a:ext cx="832698"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redondeado 15"/>
          <p:cNvSpPr/>
          <p:nvPr/>
        </p:nvSpPr>
        <p:spPr>
          <a:xfrm>
            <a:off x="7289171" y="2130050"/>
            <a:ext cx="1733106" cy="14312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Vinculación razonable de los activos con el acto </a:t>
            </a:r>
            <a:r>
              <a:rPr lang="es-PE" b="1" dirty="0" err="1" smtClean="0">
                <a:solidFill>
                  <a:schemeClr val="tx1"/>
                </a:solidFill>
              </a:rPr>
              <a:t>crimi-nal</a:t>
            </a:r>
            <a:r>
              <a:rPr lang="es-PE" b="1" dirty="0" smtClean="0">
                <a:solidFill>
                  <a:schemeClr val="tx1"/>
                </a:solidFill>
              </a:rPr>
              <a:t> previo</a:t>
            </a:r>
            <a:endParaRPr lang="es-PE" b="1" dirty="0">
              <a:solidFill>
                <a:schemeClr val="tx1"/>
              </a:solidFill>
            </a:endParaRPr>
          </a:p>
        </p:txBody>
      </p:sp>
      <p:sp>
        <p:nvSpPr>
          <p:cNvPr id="17" name="Flecha curvada hacia la derecha 16"/>
          <p:cNvSpPr/>
          <p:nvPr/>
        </p:nvSpPr>
        <p:spPr>
          <a:xfrm rot="16200000" flipH="1">
            <a:off x="7273781" y="1427970"/>
            <a:ext cx="283144" cy="940430"/>
          </a:xfrm>
          <a:prstGeom prst="curvedRightArrow">
            <a:avLst>
              <a:gd name="adj1" fmla="val 27639"/>
              <a:gd name="adj2" fmla="val 60013"/>
              <a:gd name="adj3" fmla="val 2500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11738217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2" name="Elipse 1"/>
          <p:cNvSpPr/>
          <p:nvPr/>
        </p:nvSpPr>
        <p:spPr>
          <a:xfrm>
            <a:off x="264695" y="2586356"/>
            <a:ext cx="1813753" cy="195107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b="1" dirty="0" smtClean="0">
                <a:solidFill>
                  <a:schemeClr val="tx1"/>
                </a:solidFill>
              </a:rPr>
              <a:t>ACTO CRIMINAL PREVIO IDÓNEO</a:t>
            </a:r>
            <a:endParaRPr lang="es-PE" sz="2000" b="1" dirty="0">
              <a:solidFill>
                <a:schemeClr val="tx1"/>
              </a:solidFill>
            </a:endParaRPr>
          </a:p>
        </p:txBody>
      </p:sp>
      <p:sp>
        <p:nvSpPr>
          <p:cNvPr id="9" name="Rectángulo 8"/>
          <p:cNvSpPr/>
          <p:nvPr/>
        </p:nvSpPr>
        <p:spPr>
          <a:xfrm>
            <a:off x="2969289" y="1708395"/>
            <a:ext cx="2887839" cy="410151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b="1" dirty="0" smtClean="0">
                <a:solidFill>
                  <a:schemeClr val="tx1"/>
                </a:solidFill>
              </a:rPr>
              <a:t>1) </a:t>
            </a:r>
            <a:r>
              <a:rPr lang="es-PE" b="1" i="1" dirty="0" smtClean="0">
                <a:solidFill>
                  <a:schemeClr val="tx1"/>
                </a:solidFill>
              </a:rPr>
              <a:t>CONVERTIR</a:t>
            </a:r>
            <a:endParaRPr lang="es-PE" i="1" dirty="0" smtClean="0"/>
          </a:p>
          <a:p>
            <a:pPr algn="just"/>
            <a:r>
              <a:rPr lang="es-PE" b="1" dirty="0" smtClean="0">
                <a:solidFill>
                  <a:schemeClr val="tx1"/>
                </a:solidFill>
              </a:rPr>
              <a:t>2) </a:t>
            </a:r>
            <a:r>
              <a:rPr lang="es-PE" b="1" i="1" dirty="0" smtClean="0">
                <a:solidFill>
                  <a:schemeClr val="tx1"/>
                </a:solidFill>
              </a:rPr>
              <a:t>TRANSFERIR</a:t>
            </a:r>
            <a:r>
              <a:rPr lang="es-PE" b="1" dirty="0" smtClean="0">
                <a:solidFill>
                  <a:schemeClr val="tx1"/>
                </a:solidFill>
              </a:rPr>
              <a:t> </a:t>
            </a:r>
            <a:endParaRPr lang="es-PE" b="1" dirty="0">
              <a:solidFill>
                <a:schemeClr val="tx1"/>
              </a:solidFill>
            </a:endParaRPr>
          </a:p>
          <a:p>
            <a:pPr algn="just"/>
            <a:r>
              <a:rPr lang="es-PE" b="1" dirty="0" smtClean="0">
                <a:solidFill>
                  <a:schemeClr val="tx1"/>
                </a:solidFill>
              </a:rPr>
              <a:t>3) </a:t>
            </a:r>
            <a:r>
              <a:rPr lang="es-PE" b="1" i="1" dirty="0" smtClean="0">
                <a:solidFill>
                  <a:schemeClr val="tx1"/>
                </a:solidFill>
              </a:rPr>
              <a:t>ADQUIRIR</a:t>
            </a:r>
          </a:p>
          <a:p>
            <a:pPr algn="just"/>
            <a:r>
              <a:rPr lang="es-PE" b="1" dirty="0" smtClean="0">
                <a:solidFill>
                  <a:schemeClr val="tx1"/>
                </a:solidFill>
              </a:rPr>
              <a:t>4) </a:t>
            </a:r>
            <a:r>
              <a:rPr lang="es-PE" b="1" i="1" dirty="0" smtClean="0">
                <a:solidFill>
                  <a:schemeClr val="tx1"/>
                </a:solidFill>
              </a:rPr>
              <a:t>UTILIZAR</a:t>
            </a:r>
          </a:p>
          <a:p>
            <a:pPr algn="just"/>
            <a:r>
              <a:rPr lang="es-PE" b="1" dirty="0" smtClean="0">
                <a:solidFill>
                  <a:schemeClr val="tx1"/>
                </a:solidFill>
              </a:rPr>
              <a:t>5) </a:t>
            </a:r>
            <a:r>
              <a:rPr lang="es-PE" b="1" i="1" dirty="0" smtClean="0">
                <a:solidFill>
                  <a:schemeClr val="tx1"/>
                </a:solidFill>
              </a:rPr>
              <a:t>POSEER</a:t>
            </a:r>
          </a:p>
          <a:p>
            <a:pPr algn="just"/>
            <a:r>
              <a:rPr lang="es-PE" b="1" dirty="0" smtClean="0">
                <a:solidFill>
                  <a:schemeClr val="tx1"/>
                </a:solidFill>
              </a:rPr>
              <a:t>6) </a:t>
            </a:r>
            <a:r>
              <a:rPr lang="es-PE" b="1" i="1" dirty="0" smtClean="0">
                <a:solidFill>
                  <a:schemeClr val="tx1"/>
                </a:solidFill>
              </a:rPr>
              <a:t>GUARDAR</a:t>
            </a:r>
          </a:p>
          <a:p>
            <a:pPr algn="just"/>
            <a:r>
              <a:rPr lang="es-PE" b="1" dirty="0" smtClean="0">
                <a:solidFill>
                  <a:schemeClr val="tx1"/>
                </a:solidFill>
              </a:rPr>
              <a:t>7) </a:t>
            </a:r>
            <a:r>
              <a:rPr lang="es-PE" b="1" i="1" dirty="0" smtClean="0">
                <a:solidFill>
                  <a:schemeClr val="tx1"/>
                </a:solidFill>
              </a:rPr>
              <a:t>ADMINISTRAR</a:t>
            </a:r>
          </a:p>
          <a:p>
            <a:pPr algn="just"/>
            <a:r>
              <a:rPr lang="es-PE" b="1" dirty="0" smtClean="0">
                <a:solidFill>
                  <a:schemeClr val="tx1"/>
                </a:solidFill>
              </a:rPr>
              <a:t>8) </a:t>
            </a:r>
            <a:r>
              <a:rPr lang="es-PE" b="1" i="1" dirty="0" smtClean="0">
                <a:solidFill>
                  <a:schemeClr val="tx1"/>
                </a:solidFill>
              </a:rPr>
              <a:t>CUSTODIAR</a:t>
            </a:r>
          </a:p>
          <a:p>
            <a:pPr algn="just"/>
            <a:r>
              <a:rPr lang="es-PE" b="1" dirty="0" smtClean="0">
                <a:solidFill>
                  <a:schemeClr val="tx1"/>
                </a:solidFill>
              </a:rPr>
              <a:t>9) </a:t>
            </a:r>
            <a:r>
              <a:rPr lang="es-PE" b="1" i="1" dirty="0" smtClean="0">
                <a:solidFill>
                  <a:schemeClr val="tx1"/>
                </a:solidFill>
              </a:rPr>
              <a:t>RECIBIR</a:t>
            </a:r>
          </a:p>
          <a:p>
            <a:pPr algn="just"/>
            <a:r>
              <a:rPr lang="es-PE" b="1" dirty="0" smtClean="0">
                <a:solidFill>
                  <a:schemeClr val="tx1"/>
                </a:solidFill>
              </a:rPr>
              <a:t>10) </a:t>
            </a:r>
            <a:r>
              <a:rPr lang="es-PE" b="1" i="1" dirty="0" smtClean="0">
                <a:solidFill>
                  <a:schemeClr val="tx1"/>
                </a:solidFill>
              </a:rPr>
              <a:t>OCULTAR</a:t>
            </a:r>
          </a:p>
          <a:p>
            <a:pPr algn="just"/>
            <a:r>
              <a:rPr lang="es-PE" b="1" dirty="0" smtClean="0">
                <a:solidFill>
                  <a:schemeClr val="tx1"/>
                </a:solidFill>
              </a:rPr>
              <a:t>11) </a:t>
            </a:r>
            <a:r>
              <a:rPr lang="es-PE" b="1" i="1" dirty="0" smtClean="0">
                <a:solidFill>
                  <a:schemeClr val="tx1"/>
                </a:solidFill>
              </a:rPr>
              <a:t>MANTENER en el poder</a:t>
            </a:r>
          </a:p>
          <a:p>
            <a:pPr algn="just"/>
            <a:r>
              <a:rPr lang="es-PE" b="1" dirty="0" smtClean="0">
                <a:solidFill>
                  <a:schemeClr val="tx1"/>
                </a:solidFill>
              </a:rPr>
              <a:t>12) </a:t>
            </a:r>
            <a:r>
              <a:rPr lang="es-PE" b="1" i="1" dirty="0" smtClean="0">
                <a:solidFill>
                  <a:schemeClr val="tx1"/>
                </a:solidFill>
              </a:rPr>
              <a:t>TRANSPORTAR</a:t>
            </a:r>
          </a:p>
          <a:p>
            <a:pPr algn="just"/>
            <a:r>
              <a:rPr lang="es-PE" b="1" dirty="0" smtClean="0">
                <a:solidFill>
                  <a:schemeClr val="tx1"/>
                </a:solidFill>
              </a:rPr>
              <a:t>13) </a:t>
            </a:r>
            <a:r>
              <a:rPr lang="es-PE" b="1" i="1" dirty="0" smtClean="0">
                <a:solidFill>
                  <a:schemeClr val="tx1"/>
                </a:solidFill>
              </a:rPr>
              <a:t>TRASLADAR</a:t>
            </a:r>
          </a:p>
          <a:p>
            <a:pPr algn="just"/>
            <a:r>
              <a:rPr lang="es-PE" b="1" dirty="0" smtClean="0">
                <a:solidFill>
                  <a:schemeClr val="tx1"/>
                </a:solidFill>
              </a:rPr>
              <a:t>14) </a:t>
            </a:r>
            <a:r>
              <a:rPr lang="es-PE" b="1" i="1" dirty="0" smtClean="0">
                <a:solidFill>
                  <a:schemeClr val="tx1"/>
                </a:solidFill>
              </a:rPr>
              <a:t>HACER INGRESAR al país</a:t>
            </a:r>
          </a:p>
          <a:p>
            <a:pPr algn="just"/>
            <a:r>
              <a:rPr lang="es-PE" b="1" dirty="0" smtClean="0">
                <a:solidFill>
                  <a:schemeClr val="tx1"/>
                </a:solidFill>
              </a:rPr>
              <a:t>15) </a:t>
            </a:r>
            <a:r>
              <a:rPr lang="es-PE" b="1" i="1" dirty="0" smtClean="0">
                <a:solidFill>
                  <a:schemeClr val="tx1"/>
                </a:solidFill>
              </a:rPr>
              <a:t>HACER SALIR del país</a:t>
            </a:r>
          </a:p>
        </p:txBody>
      </p:sp>
      <p:sp>
        <p:nvSpPr>
          <p:cNvPr id="15" name="Flecha derecha 14"/>
          <p:cNvSpPr/>
          <p:nvPr/>
        </p:nvSpPr>
        <p:spPr>
          <a:xfrm>
            <a:off x="2198049" y="3217053"/>
            <a:ext cx="520995"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derecha 9"/>
          <p:cNvSpPr/>
          <p:nvPr/>
        </p:nvSpPr>
        <p:spPr>
          <a:xfrm>
            <a:off x="6058444" y="2828247"/>
            <a:ext cx="520995" cy="489098"/>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Hexágono 2"/>
          <p:cNvSpPr/>
          <p:nvPr/>
        </p:nvSpPr>
        <p:spPr>
          <a:xfrm>
            <a:off x="6674573" y="2103903"/>
            <a:ext cx="2195630" cy="1937787"/>
          </a:xfrm>
          <a:prstGeom prst="hexagon">
            <a:avLst>
              <a:gd name="adj" fmla="val 20610"/>
              <a:gd name="vf" fmla="val 1154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ACTIVOS </a:t>
            </a:r>
          </a:p>
          <a:p>
            <a:pPr algn="ctr"/>
            <a:r>
              <a:rPr lang="es-PE" b="1" dirty="0" smtClean="0">
                <a:solidFill>
                  <a:schemeClr val="tx1"/>
                </a:solidFill>
              </a:rPr>
              <a:t>DE ORIGEN DELICTIVO</a:t>
            </a:r>
          </a:p>
          <a:p>
            <a:pPr algn="ctr"/>
            <a:r>
              <a:rPr lang="es-PE" b="1" dirty="0" smtClean="0">
                <a:solidFill>
                  <a:schemeClr val="tx1"/>
                </a:solidFill>
              </a:rPr>
              <a:t>(conociéndose de tal origen o debiéndosele presumir)</a:t>
            </a:r>
            <a:endParaRPr lang="es-PE" b="1" dirty="0">
              <a:solidFill>
                <a:schemeClr val="tx1"/>
              </a:solidFill>
            </a:endParaRPr>
          </a:p>
        </p:txBody>
      </p:sp>
      <p:sp>
        <p:nvSpPr>
          <p:cNvPr id="12" name="Rectángulo redondeado 11"/>
          <p:cNvSpPr/>
          <p:nvPr/>
        </p:nvSpPr>
        <p:spPr>
          <a:xfrm>
            <a:off x="7019015" y="4272288"/>
            <a:ext cx="1733106" cy="2383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i="1" dirty="0" smtClean="0">
                <a:solidFill>
                  <a:schemeClr val="tx1"/>
                </a:solidFill>
              </a:rPr>
              <a:t>…Con la finalidad de evitar la identificación de su origen, su incautación o decomiso.</a:t>
            </a:r>
            <a:endParaRPr lang="es-PE" i="1" dirty="0">
              <a:solidFill>
                <a:schemeClr val="tx1"/>
              </a:solidFill>
            </a:endParaRPr>
          </a:p>
        </p:txBody>
      </p:sp>
      <p:sp>
        <p:nvSpPr>
          <p:cNvPr id="13" name="Flecha curvada hacia la derecha 12"/>
          <p:cNvSpPr/>
          <p:nvPr/>
        </p:nvSpPr>
        <p:spPr>
          <a:xfrm>
            <a:off x="6294474" y="3879742"/>
            <a:ext cx="669844" cy="1394007"/>
          </a:xfrm>
          <a:prstGeom prst="curvedRightArrow">
            <a:avLst>
              <a:gd name="adj1" fmla="val 27639"/>
              <a:gd name="adj2" fmla="val 60013"/>
              <a:gd name="adj3" fmla="val 2500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doblada hacia arriba 17"/>
          <p:cNvSpPr/>
          <p:nvPr/>
        </p:nvSpPr>
        <p:spPr>
          <a:xfrm rot="5400000">
            <a:off x="9509" y="5158055"/>
            <a:ext cx="1783628" cy="612161"/>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Título 1"/>
          <p:cNvSpPr>
            <a:spLocks noGrp="1"/>
          </p:cNvSpPr>
          <p:nvPr>
            <p:ph type="title"/>
          </p:nvPr>
        </p:nvSpPr>
        <p:spPr>
          <a:xfrm>
            <a:off x="62880" y="344485"/>
            <a:ext cx="7662648" cy="946218"/>
          </a:xfrm>
        </p:spPr>
        <p:txBody>
          <a:bodyPr>
            <a:noAutofit/>
          </a:bodyPr>
          <a:lstStyle/>
          <a:p>
            <a:pPr algn="ctr">
              <a:lnSpc>
                <a:spcPct val="100000"/>
              </a:lnSpc>
            </a:pPr>
            <a:r>
              <a:rPr lang="es-PE" sz="2400" b="1" cap="small" dirty="0" smtClean="0">
                <a:latin typeface="Arial Narrow" panose="020B0606020202030204" pitchFamily="34" charset="0"/>
              </a:rPr>
              <a:t>ELEMENTOS TÍPICOS DEL DELITO </a:t>
            </a:r>
            <a:r>
              <a:rPr lang="es-PE" sz="2400" b="1" cap="small" dirty="0">
                <a:latin typeface="Arial Narrow" panose="020B0606020202030204" pitchFamily="34" charset="0"/>
              </a:rPr>
              <a:t>DE LAVADO DE </a:t>
            </a:r>
            <a:r>
              <a:rPr lang="es-PE" sz="2400" b="1" cap="small" dirty="0" smtClean="0">
                <a:latin typeface="Arial Narrow" panose="020B0606020202030204" pitchFamily="34" charset="0"/>
              </a:rPr>
              <a:t>ACTIVOS (SENTENCIA PLENARIA </a:t>
            </a:r>
            <a:r>
              <a:rPr lang="es-PE" sz="2400" b="1" cap="small" dirty="0">
                <a:latin typeface="Arial Narrow" panose="020B0606020202030204" pitchFamily="34" charset="0"/>
              </a:rPr>
              <a:t>CASATORIA </a:t>
            </a:r>
            <a:r>
              <a:rPr lang="es-PE" sz="2400" b="1" cap="small" dirty="0" smtClean="0">
                <a:latin typeface="Arial Narrow" panose="020B0606020202030204" pitchFamily="34" charset="0"/>
              </a:rPr>
              <a:t>1-2017, FJ 21) </a:t>
            </a:r>
            <a:endParaRPr lang="es-PE" sz="2400" b="1" cap="small" dirty="0">
              <a:latin typeface="Arial Narrow" panose="020B0606020202030204" pitchFamily="34" charset="0"/>
            </a:endParaRPr>
          </a:p>
        </p:txBody>
      </p:sp>
      <p:sp>
        <p:nvSpPr>
          <p:cNvPr id="4" name="Rectángulo 3"/>
          <p:cNvSpPr/>
          <p:nvPr/>
        </p:nvSpPr>
        <p:spPr>
          <a:xfrm>
            <a:off x="1207405" y="5896382"/>
            <a:ext cx="5756914" cy="8653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i="1" u="sng" dirty="0" smtClean="0">
                <a:solidFill>
                  <a:schemeClr val="tx1"/>
                </a:solidFill>
              </a:rPr>
              <a:t>“FJ </a:t>
            </a:r>
            <a:r>
              <a:rPr lang="es-MX" i="1" u="sng" dirty="0">
                <a:solidFill>
                  <a:schemeClr val="tx1"/>
                </a:solidFill>
              </a:rPr>
              <a:t>19) No se requiere la identificación de las concretas operaciones delictivas previas; basta la </a:t>
            </a:r>
            <a:r>
              <a:rPr lang="es-MX" i="1" u="sng" dirty="0" smtClean="0">
                <a:solidFill>
                  <a:schemeClr val="tx1"/>
                </a:solidFill>
              </a:rPr>
              <a:t>acreditación </a:t>
            </a:r>
            <a:r>
              <a:rPr lang="es-MX" i="1" u="sng" dirty="0">
                <a:solidFill>
                  <a:schemeClr val="tx1"/>
                </a:solidFill>
              </a:rPr>
              <a:t>de la actividad criminal </a:t>
            </a:r>
            <a:r>
              <a:rPr lang="es-MX" i="1" u="sng" dirty="0" smtClean="0">
                <a:solidFill>
                  <a:schemeClr val="tx1"/>
                </a:solidFill>
              </a:rPr>
              <a:t>de modo </a:t>
            </a:r>
            <a:r>
              <a:rPr lang="es-MX" i="1" u="sng" dirty="0">
                <a:solidFill>
                  <a:schemeClr val="tx1"/>
                </a:solidFill>
              </a:rPr>
              <a:t>genérico –de un injusto penal</a:t>
            </a:r>
            <a:r>
              <a:rPr lang="es-MX" i="1" u="sng" dirty="0" smtClean="0">
                <a:solidFill>
                  <a:schemeClr val="tx1"/>
                </a:solidFill>
              </a:rPr>
              <a:t>–”. </a:t>
            </a:r>
            <a:endParaRPr lang="es-PE" i="1" u="sng" dirty="0">
              <a:solidFill>
                <a:schemeClr val="tx1"/>
              </a:solidFill>
            </a:endParaRPr>
          </a:p>
        </p:txBody>
      </p:sp>
    </p:spTree>
    <p:extLst>
      <p:ext uri="{BB962C8B-B14F-4D97-AF65-F5344CB8AC3E}">
        <p14:creationId xmlns:p14="http://schemas.microsoft.com/office/powerpoint/2010/main" val="125556244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1965" y="3088739"/>
            <a:ext cx="7583054" cy="882897"/>
          </a:xfrm>
        </p:spPr>
        <p:txBody>
          <a:bodyPr anchor="t"/>
          <a:lstStyle/>
          <a:p>
            <a:pPr marL="539750" indent="-539750"/>
            <a:r>
              <a:rPr lang="es-PE" sz="3300" b="1" cap="small" dirty="0" smtClean="0">
                <a:solidFill>
                  <a:srgbClr val="FFC000"/>
                </a:solidFill>
                <a:latin typeface="Arial Narrow" panose="020B0606020202030204" pitchFamily="34" charset="0"/>
              </a:rPr>
              <a:t>I</a:t>
            </a:r>
            <a:r>
              <a:rPr lang="es-PE" sz="3300" b="1" cap="small" dirty="0">
                <a:solidFill>
                  <a:srgbClr val="FFC000"/>
                </a:solidFill>
                <a:latin typeface="Arial Narrow" panose="020B0606020202030204" pitchFamily="34" charset="0"/>
              </a:rPr>
              <a:t>)</a:t>
            </a:r>
            <a:r>
              <a:rPr lang="es-PE" sz="3300" b="1" cap="small" dirty="0" smtClean="0">
                <a:solidFill>
                  <a:srgbClr val="FFC000"/>
                </a:solidFill>
                <a:latin typeface="Arial Narrow" panose="020B0606020202030204" pitchFamily="34" charset="0"/>
              </a:rPr>
              <a:t> ACTO CRIMINAL PREVIO IDÓNEO </a:t>
            </a:r>
            <a:br>
              <a:rPr lang="es-PE" sz="3300" b="1" cap="small" dirty="0" smtClean="0">
                <a:solidFill>
                  <a:srgbClr val="FFC000"/>
                </a:solidFill>
                <a:latin typeface="Arial Narrow" panose="020B0606020202030204" pitchFamily="34" charset="0"/>
              </a:rPr>
            </a:br>
            <a:r>
              <a:rPr lang="es-PE" sz="3300" b="1" cap="small" dirty="0" smtClean="0">
                <a:solidFill>
                  <a:srgbClr val="FFC000"/>
                </a:solidFill>
                <a:latin typeface="Arial Narrow" panose="020B0606020202030204" pitchFamily="34" charset="0"/>
              </a:rPr>
              <a:t>PARA GENERAR GANANCIAS</a:t>
            </a:r>
            <a:endParaRPr lang="es-PE" sz="3300" b="1" cap="small" dirty="0">
              <a:solidFill>
                <a:srgbClr val="FFC000"/>
              </a:solidFill>
              <a:latin typeface="Arial Narrow" panose="020B0606020202030204" pitchFamily="34" charset="0"/>
            </a:endParaRPr>
          </a:p>
        </p:txBody>
      </p:sp>
      <p:sp>
        <p:nvSpPr>
          <p:cNvPr id="7" name="Subtítulo 4">
            <a:extLst>
              <a:ext uri="{FF2B5EF4-FFF2-40B4-BE49-F238E27FC236}">
                <a16:creationId xmlns:a16="http://schemas.microsoft.com/office/drawing/2014/main" id="{24568911-3716-4ABA-8FCE-97C9C982F328}"/>
              </a:ext>
            </a:extLst>
          </p:cNvPr>
          <p:cNvSpPr txBox="1">
            <a:spLocks/>
          </p:cNvSpPr>
          <p:nvPr/>
        </p:nvSpPr>
        <p:spPr>
          <a:xfrm>
            <a:off x="606136" y="5254473"/>
            <a:ext cx="8111836" cy="1219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4"/>
              </a:buClr>
              <a:buFont typeface="Arial" panose="020B0604020202020204" pitchFamily="34" charset="0"/>
              <a:buNone/>
              <a:defRPr sz="2400" kern="1200">
                <a:solidFill>
                  <a:schemeClr val="accent4"/>
                </a:solidFill>
                <a:latin typeface="Arial Narrow" panose="020B0606020202030204" pitchFamily="34" charset="0"/>
                <a:ea typeface="+mn-ea"/>
                <a:cs typeface="+mn-cs"/>
              </a:defRPr>
            </a:lvl1pPr>
            <a:lvl2pPr marL="457200" indent="0" algn="ctr" defTabSz="914400" rtl="0" eaLnBrk="1" latinLnBrk="0" hangingPunct="1">
              <a:lnSpc>
                <a:spcPct val="90000"/>
              </a:lnSpc>
              <a:spcBef>
                <a:spcPts val="500"/>
              </a:spcBef>
              <a:buClr>
                <a:schemeClr val="accent4"/>
              </a:buClr>
              <a:buFont typeface="Arial" panose="020B0604020202020204" pitchFamily="34" charset="0"/>
              <a:buNone/>
              <a:defRPr sz="2000" kern="1200">
                <a:solidFill>
                  <a:schemeClr val="tx1"/>
                </a:solidFill>
                <a:latin typeface="Arial Narrow" panose="020B0606020202030204" pitchFamily="34" charset="0"/>
                <a:ea typeface="+mn-ea"/>
                <a:cs typeface="+mn-cs"/>
              </a:defRPr>
            </a:lvl2pPr>
            <a:lvl3pPr marL="914400" indent="0" algn="ctr"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solidFill>
                <a:latin typeface="Arial Narrow" panose="020B0606020202030204" pitchFamily="34" charset="0"/>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4pPr>
            <a:lvl5pPr marL="18288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s-PE" sz="3200" b="1" cap="small" dirty="0">
                <a:solidFill>
                  <a:schemeClr val="bg1">
                    <a:lumMod val="75000"/>
                  </a:schemeClr>
                </a:solidFill>
              </a:rPr>
              <a:t>Fidel Mendoza </a:t>
            </a:r>
            <a:r>
              <a:rPr lang="es-PE" sz="3200" b="1" cap="small" dirty="0" err="1">
                <a:solidFill>
                  <a:schemeClr val="bg1">
                    <a:lumMod val="75000"/>
                  </a:schemeClr>
                </a:solidFill>
              </a:rPr>
              <a:t>Llamacponcca</a:t>
            </a:r>
            <a:endParaRPr lang="es-PE" sz="3200" b="1" cap="small" dirty="0">
              <a:solidFill>
                <a:schemeClr val="bg1">
                  <a:lumMod val="75000"/>
                </a:schemeClr>
              </a:solidFill>
            </a:endParaRPr>
          </a:p>
          <a:p>
            <a:pPr>
              <a:spcBef>
                <a:spcPts val="0"/>
              </a:spcBef>
            </a:pPr>
            <a:r>
              <a:rPr lang="es-PE" sz="2600" dirty="0">
                <a:solidFill>
                  <a:schemeClr val="bg1">
                    <a:lumMod val="75000"/>
                  </a:schemeClr>
                </a:solidFill>
              </a:rPr>
              <a:t>Doctor en Derecho</a:t>
            </a:r>
          </a:p>
          <a:p>
            <a:pPr>
              <a:spcBef>
                <a:spcPts val="0"/>
              </a:spcBef>
            </a:pPr>
            <a:r>
              <a:rPr lang="es-PE" sz="2600" dirty="0">
                <a:solidFill>
                  <a:schemeClr val="bg1">
                    <a:lumMod val="75000"/>
                  </a:schemeClr>
                </a:solidFill>
              </a:rPr>
              <a:t>Universidad de Salamanca</a:t>
            </a:r>
          </a:p>
          <a:p>
            <a:pPr algn="r"/>
            <a:endParaRPr lang="es-PE" dirty="0">
              <a:solidFill>
                <a:schemeClr val="bg1">
                  <a:lumMod val="75000"/>
                </a:schemeClr>
              </a:solidFill>
            </a:endParaRPr>
          </a:p>
        </p:txBody>
      </p:sp>
      <p:pic>
        <p:nvPicPr>
          <p:cNvPr id="1030" name="Picture 6" descr="Imagen relacionada">
            <a:extLst>
              <a:ext uri="{FF2B5EF4-FFF2-40B4-BE49-F238E27FC236}">
                <a16:creationId xmlns:a16="http://schemas.microsoft.com/office/drawing/2014/main" id="{4BF1ECE6-245C-4F79-A4DF-FE6946FDE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567" y="384328"/>
            <a:ext cx="1801199" cy="1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33277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33" y="252349"/>
            <a:ext cx="7529278" cy="800258"/>
          </a:xfrm>
        </p:spPr>
        <p:txBody>
          <a:bodyPr>
            <a:noAutofit/>
          </a:bodyPr>
          <a:lstStyle/>
          <a:p>
            <a:pPr algn="ctr">
              <a:lnSpc>
                <a:spcPct val="100000"/>
              </a:lnSpc>
            </a:pPr>
            <a:r>
              <a:rPr lang="es-PE" sz="2600" b="1" cap="small" dirty="0">
                <a:latin typeface="Arial Narrow" panose="020B0606020202030204" pitchFamily="34" charset="0"/>
              </a:rPr>
              <a:t>I.1) Problemática: </a:t>
            </a:r>
            <a:r>
              <a:rPr lang="es-PE" sz="2600" b="1" cap="small" dirty="0" smtClean="0">
                <a:latin typeface="Arial Narrow" panose="020B0606020202030204" pitchFamily="34" charset="0"/>
              </a:rPr>
              <a:t>¿El “acto criminal previo” constituye elemento objetivo del tipo penal de lavado de activos?</a:t>
            </a:r>
            <a:endParaRPr lang="es-PE" sz="2600" b="1" cap="small" dirty="0">
              <a:latin typeface="Arial Narrow" panose="020B0606020202030204" pitchFamily="34" charset="0"/>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2"/>
          <p:cNvSpPr>
            <a:spLocks noGrp="1"/>
          </p:cNvSpPr>
          <p:nvPr>
            <p:ph idx="1"/>
          </p:nvPr>
        </p:nvSpPr>
        <p:spPr>
          <a:xfrm>
            <a:off x="313899" y="1466850"/>
            <a:ext cx="8483737" cy="5030931"/>
          </a:xfrm>
          <a:solidFill>
            <a:schemeClr val="bg1"/>
          </a:solidFill>
        </p:spPr>
        <p:txBody>
          <a:bodyPr>
            <a:noAutofit/>
          </a:bodyPr>
          <a:lstStyle/>
          <a:p>
            <a:pPr marL="0" indent="0" algn="just">
              <a:buNone/>
            </a:pPr>
            <a:r>
              <a:rPr lang="es-MX" sz="2400" i="1" dirty="0" smtClean="0"/>
              <a:t>“FJ 19) Las </a:t>
            </a:r>
            <a:r>
              <a:rPr lang="es-MX" sz="2400" i="1" dirty="0"/>
              <a:t>“actividades criminales” </a:t>
            </a:r>
            <a:r>
              <a:rPr lang="es-MX" sz="2400" i="1" dirty="0" smtClean="0"/>
              <a:t>(art. 10</a:t>
            </a:r>
            <a:r>
              <a:rPr lang="es-MX" sz="2400" i="1" dirty="0"/>
              <a:t>) –de aquellos delitos con capacidad de generar ganancias ilegales</a:t>
            </a:r>
            <a:r>
              <a:rPr lang="es-MX" sz="2400" i="1" dirty="0" smtClean="0"/>
              <a:t>–... no </a:t>
            </a:r>
            <a:r>
              <a:rPr lang="es-MX" sz="2400" i="1" dirty="0"/>
              <a:t>puede entenderse como la determinación de la existencia concreta y </a:t>
            </a:r>
            <a:r>
              <a:rPr lang="es-MX" sz="2400" i="1" dirty="0" smtClean="0"/>
              <a:t>específica </a:t>
            </a:r>
            <a:r>
              <a:rPr lang="es-MX" sz="2400" i="1" dirty="0"/>
              <a:t>de un precedente delictivo de determinada naturaleza, cronología, intervención o roles de diversos agentes individualizados y </a:t>
            </a:r>
            <a:r>
              <a:rPr lang="es-MX" sz="2400" i="1" dirty="0" smtClean="0"/>
              <a:t>objeto...</a:t>
            </a:r>
          </a:p>
          <a:p>
            <a:pPr marL="0" indent="0" algn="just">
              <a:buNone/>
            </a:pPr>
            <a:r>
              <a:rPr lang="es-MX" sz="2400" i="1" dirty="0"/>
              <a:t>No se requiere, en suma, la </a:t>
            </a:r>
            <a:r>
              <a:rPr lang="es-MX" sz="2400" i="1" dirty="0" smtClean="0"/>
              <a:t>identificación </a:t>
            </a:r>
            <a:r>
              <a:rPr lang="es-MX" sz="2400" i="1" dirty="0"/>
              <a:t>de las concretas operaciones delictivas previas; </a:t>
            </a:r>
            <a:r>
              <a:rPr lang="es-MX" sz="2400" b="1" i="1" u="sng" dirty="0" smtClean="0"/>
              <a:t>BASTA LA ACREDITACIÓN DE LA ACTIVIDAD CRIMINAL DE MODO GENÉRICO –DE UN INJUSTO PENAL–</a:t>
            </a:r>
            <a:r>
              <a:rPr lang="es-MX" sz="2400" i="1" dirty="0" smtClean="0"/>
              <a:t>. </a:t>
            </a:r>
            <a:r>
              <a:rPr lang="es-MX" sz="2400" i="1" dirty="0"/>
              <a:t>Como no se necesita una condena anterior de la actividad antecedente de la que procede el activo maculado, </a:t>
            </a:r>
            <a:r>
              <a:rPr lang="es-MX" sz="2400" b="1" i="1" u="sng" dirty="0"/>
              <a:t>es </a:t>
            </a:r>
            <a:r>
              <a:rPr lang="es-MX" sz="2400" b="1" i="1" u="sng" dirty="0" smtClean="0"/>
              <a:t>suficiente </a:t>
            </a:r>
            <a:r>
              <a:rPr lang="es-MX" sz="2400" b="1" i="1" u="sng" dirty="0"/>
              <a:t>establecer la relación con actividades delictivas y la inexistencia de otro posible origen</a:t>
            </a:r>
            <a:r>
              <a:rPr lang="es-MX" sz="2400" b="1" i="1" dirty="0"/>
              <a:t> del mismo, en función de los demás datos disponibles</a:t>
            </a:r>
            <a:r>
              <a:rPr lang="es-MX" sz="2400" i="1" dirty="0"/>
              <a:t>; o, dicho de otra forma, que </a:t>
            </a:r>
            <a:r>
              <a:rPr lang="es-MX" sz="2400" b="1" i="1" u="sng" dirty="0"/>
              <a:t>dados los indicios, la conclusión razonable sea su origen </a:t>
            </a:r>
            <a:r>
              <a:rPr lang="es-MX" sz="2400" b="1" i="1" u="sng" dirty="0" smtClean="0"/>
              <a:t>delictivo</a:t>
            </a:r>
            <a:r>
              <a:rPr lang="es-MX" sz="2400" i="1" dirty="0" smtClean="0"/>
              <a:t>”.</a:t>
            </a:r>
            <a:endParaRPr lang="es-MX" sz="2400" i="1" dirty="0"/>
          </a:p>
        </p:txBody>
      </p:sp>
    </p:spTree>
    <p:extLst>
      <p:ext uri="{BB962C8B-B14F-4D97-AF65-F5344CB8AC3E}">
        <p14:creationId xmlns:p14="http://schemas.microsoft.com/office/powerpoint/2010/main" val="37769739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33" y="252349"/>
            <a:ext cx="7529278" cy="800258"/>
          </a:xfrm>
        </p:spPr>
        <p:txBody>
          <a:bodyPr>
            <a:noAutofit/>
          </a:bodyPr>
          <a:lstStyle/>
          <a:p>
            <a:pPr algn="ctr">
              <a:lnSpc>
                <a:spcPct val="100000"/>
              </a:lnSpc>
            </a:pPr>
            <a:r>
              <a:rPr lang="es-PE" sz="2600" b="1" cap="small" dirty="0">
                <a:latin typeface="Arial Narrow" panose="020B0606020202030204" pitchFamily="34" charset="0"/>
              </a:rPr>
              <a:t>I.1) Problemática: </a:t>
            </a:r>
            <a:r>
              <a:rPr lang="es-PE" sz="2600" b="1" cap="small" dirty="0" smtClean="0">
                <a:latin typeface="Arial Narrow" panose="020B0606020202030204" pitchFamily="34" charset="0"/>
              </a:rPr>
              <a:t>¿El “acto criminal previo” constituye elemento objetivo del tipo penal de lavado de activos?</a:t>
            </a:r>
            <a:endParaRPr lang="es-PE" sz="2600" b="1" cap="small" dirty="0">
              <a:latin typeface="Arial Narrow" panose="020B0606020202030204" pitchFamily="34" charset="0"/>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2"/>
          <p:cNvSpPr>
            <a:spLocks noGrp="1"/>
          </p:cNvSpPr>
          <p:nvPr>
            <p:ph idx="1"/>
          </p:nvPr>
        </p:nvSpPr>
        <p:spPr>
          <a:xfrm>
            <a:off x="313899" y="1466850"/>
            <a:ext cx="8483737" cy="5186613"/>
          </a:xfrm>
          <a:solidFill>
            <a:schemeClr val="bg1"/>
          </a:solidFill>
        </p:spPr>
        <p:txBody>
          <a:bodyPr>
            <a:noAutofit/>
          </a:bodyPr>
          <a:lstStyle/>
          <a:p>
            <a:pPr marL="0" indent="0" algn="just">
              <a:buNone/>
            </a:pPr>
            <a:r>
              <a:rPr lang="es-MX" sz="2400" i="1" dirty="0" smtClean="0"/>
              <a:t>“La </a:t>
            </a:r>
            <a:r>
              <a:rPr lang="es-MX" sz="2400" i="1" dirty="0"/>
              <a:t>singular complejidad del lavado de activos, o su carácter no tradicional, no </a:t>
            </a:r>
            <a:r>
              <a:rPr lang="es-MX" sz="2400" i="1" dirty="0" smtClean="0"/>
              <a:t>puede </a:t>
            </a:r>
            <a:r>
              <a:rPr lang="es-MX" sz="2400" i="1" dirty="0"/>
              <a:t>justificar restricciones </a:t>
            </a:r>
            <a:r>
              <a:rPr lang="es-MX" sz="2400" i="1" dirty="0" smtClean="0"/>
              <a:t>desproporcionadas </a:t>
            </a:r>
            <a:r>
              <a:rPr lang="es-MX" sz="2400" i="1" dirty="0"/>
              <a:t>al ejercicio de los derechos fundamentales que son, incluso, operantes durante la investigación (menos aún, en la etapa intermedia o durante el juicio oral). </a:t>
            </a:r>
            <a:r>
              <a:rPr lang="es-MX" sz="2400" b="1" i="1" u="sng" dirty="0" smtClean="0"/>
              <a:t>No afirmamos aquí que</a:t>
            </a:r>
            <a:r>
              <a:rPr lang="es-MX" sz="2400" i="1" dirty="0" smtClean="0"/>
              <a:t>, para disponer la formalización de la investigación preparatoria (como tampoco </a:t>
            </a:r>
            <a:r>
              <a:rPr lang="es-MX" sz="2400" i="1" dirty="0"/>
              <a:t>en la formulación del requerimiento acusatorio), el </a:t>
            </a:r>
            <a:r>
              <a:rPr lang="es-MX" sz="2400" i="1" dirty="0" smtClean="0"/>
              <a:t>delito fuente </a:t>
            </a:r>
            <a:r>
              <a:rPr lang="es-MX" sz="2400" b="1" i="1" u="sng" dirty="0" smtClean="0"/>
              <a:t>deba </a:t>
            </a:r>
            <a:r>
              <a:rPr lang="es-MX" sz="2400" b="1" i="1" u="sng" dirty="0"/>
              <a:t>encontrarse completa y exactamente delimitado, con precisión absoluta de las circunstancias de su comisión, de sus intervinientes o su puntual calificación jurídica</a:t>
            </a:r>
            <a:r>
              <a:rPr lang="es-MX" sz="2400" i="1" dirty="0"/>
              <a:t>. </a:t>
            </a:r>
            <a:r>
              <a:rPr lang="es-MX" sz="2400" b="1" i="1" u="sng" dirty="0" smtClean="0"/>
              <a:t>SINO QUE</a:t>
            </a:r>
            <a:r>
              <a:rPr lang="es-MX" sz="2400" i="1" dirty="0" smtClean="0"/>
              <a:t>, </a:t>
            </a:r>
            <a:r>
              <a:rPr lang="es-MX" sz="2400" i="1" dirty="0"/>
              <a:t>por razones derivadas del derecho positivo (penal y convencional), </a:t>
            </a:r>
            <a:r>
              <a:rPr lang="es-MX" sz="2400" b="1" i="1" u="sng" dirty="0" smtClean="0"/>
              <a:t>EL ORIGEN ILÍCITO DE NATURALEZA DELICTIVA CONSTITUYE ELEMENTO DEL TIPO –base y agravado–</a:t>
            </a:r>
            <a:r>
              <a:rPr lang="es-MX" sz="2400" b="1" i="1" dirty="0" smtClean="0"/>
              <a:t>. Por </a:t>
            </a:r>
            <a:r>
              <a:rPr lang="es-MX" sz="2400" b="1" i="1" dirty="0"/>
              <a:t>lo que </a:t>
            </a:r>
            <a:r>
              <a:rPr lang="es-MX" sz="2400" b="1" i="1" u="sng" dirty="0"/>
              <a:t>es en el mismo proceso penal por lavado donde su concurrencia debe ser establecida, intimada, delimitada, debatida y </a:t>
            </a:r>
            <a:r>
              <a:rPr lang="es-MX" sz="2400" b="1" i="1" u="sng" dirty="0" smtClean="0"/>
              <a:t>valorada</a:t>
            </a:r>
            <a:r>
              <a:rPr lang="es-MX" sz="2400" b="1" i="1" dirty="0" smtClean="0"/>
              <a:t>”   </a:t>
            </a:r>
            <a:r>
              <a:rPr lang="es-MX" sz="2400" dirty="0" smtClean="0"/>
              <a:t>(</a:t>
            </a:r>
            <a:r>
              <a:rPr lang="es-MX" sz="2400" cap="small" dirty="0" smtClean="0"/>
              <a:t>Mendoza</a:t>
            </a:r>
            <a:r>
              <a:rPr lang="es-MX" sz="2400" dirty="0" smtClean="0"/>
              <a:t>, 2017, p. 269).</a:t>
            </a:r>
            <a:endParaRPr lang="es-MX" sz="2400" dirty="0"/>
          </a:p>
        </p:txBody>
      </p:sp>
    </p:spTree>
    <p:extLst>
      <p:ext uri="{BB962C8B-B14F-4D97-AF65-F5344CB8AC3E}">
        <p14:creationId xmlns:p14="http://schemas.microsoft.com/office/powerpoint/2010/main" val="155933454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33" y="252349"/>
            <a:ext cx="7529278" cy="800258"/>
          </a:xfrm>
        </p:spPr>
        <p:txBody>
          <a:bodyPr>
            <a:noAutofit/>
          </a:bodyPr>
          <a:lstStyle/>
          <a:p>
            <a:pPr algn="ctr">
              <a:lnSpc>
                <a:spcPct val="100000"/>
              </a:lnSpc>
            </a:pPr>
            <a:r>
              <a:rPr lang="es-PE" sz="2600" b="1" cap="small" dirty="0">
                <a:latin typeface="Arial Narrow" panose="020B0606020202030204" pitchFamily="34" charset="0"/>
              </a:rPr>
              <a:t>I.1) Problemática: </a:t>
            </a:r>
            <a:r>
              <a:rPr lang="es-PE" sz="2600" b="1" cap="small" dirty="0" smtClean="0">
                <a:latin typeface="Arial Narrow" panose="020B0606020202030204" pitchFamily="34" charset="0"/>
              </a:rPr>
              <a:t>¿El “acto criminal previo” constituye elemento objetivo del tipo penal de lavado de activos?</a:t>
            </a:r>
            <a:endParaRPr lang="es-PE" sz="2600" b="1" cap="small" dirty="0">
              <a:latin typeface="Arial Narrow" panose="020B0606020202030204" pitchFamily="34" charset="0"/>
            </a:endParaRPr>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2"/>
          <p:cNvSpPr>
            <a:spLocks noGrp="1"/>
          </p:cNvSpPr>
          <p:nvPr>
            <p:ph idx="1"/>
          </p:nvPr>
        </p:nvSpPr>
        <p:spPr>
          <a:xfrm>
            <a:off x="313899" y="1466850"/>
            <a:ext cx="8483737" cy="5030931"/>
          </a:xfrm>
          <a:solidFill>
            <a:schemeClr val="bg1"/>
          </a:solidFill>
        </p:spPr>
        <p:txBody>
          <a:bodyPr>
            <a:noAutofit/>
          </a:bodyPr>
          <a:lstStyle/>
          <a:p>
            <a:pPr marL="0" indent="0" algn="ctr">
              <a:buNone/>
            </a:pPr>
            <a:r>
              <a:rPr lang="es-MX" sz="2400" b="1" i="1" u="sng" dirty="0" smtClean="0"/>
              <a:t>ACORDARON (FJ 29)</a:t>
            </a:r>
          </a:p>
          <a:p>
            <a:pPr marL="0" indent="0" algn="just">
              <a:buNone/>
            </a:pPr>
            <a:r>
              <a:rPr lang="es-MX" sz="2600" b="1" i="1" dirty="0" smtClean="0"/>
              <a:t>C</a:t>
            </a:r>
            <a:r>
              <a:rPr lang="es-MX" sz="2600" i="1" dirty="0"/>
              <a:t>) </a:t>
            </a:r>
            <a:r>
              <a:rPr lang="es-MX" sz="2600" b="1" i="1" u="sng" dirty="0"/>
              <a:t>El “origen delictivo”</a:t>
            </a:r>
            <a:r>
              <a:rPr lang="es-MX" sz="2600" b="1" i="1" dirty="0"/>
              <a:t> </a:t>
            </a:r>
            <a:r>
              <a:rPr lang="es-MX" sz="2600" i="1" dirty="0"/>
              <a:t>mencionado por el citado art. 10 </a:t>
            </a:r>
            <a:r>
              <a:rPr lang="es-MX" sz="2600" b="1" i="1" u="sng" dirty="0" smtClean="0"/>
              <a:t>ES UN COMPONENTE NORMATIVO</a:t>
            </a:r>
            <a:r>
              <a:rPr lang="es-MX" sz="2600" i="1" dirty="0" smtClean="0"/>
              <a:t>. </a:t>
            </a:r>
            <a:r>
              <a:rPr lang="es-MX" sz="2600" i="1" dirty="0"/>
              <a:t>El origen del activo debe corresponder necesariamente a actividades criminales que tengan la capacidad de generar ganancias ilícitas y requerir el auxilio de operaciones de lavado de activos. La ley no alude a un elemento de gravedad de la actividad criminal precedente; no optó por el enfoque del “umbral”.</a:t>
            </a:r>
          </a:p>
          <a:p>
            <a:pPr marL="0" indent="0" algn="just">
              <a:buNone/>
            </a:pPr>
            <a:r>
              <a:rPr lang="es-MX" sz="2600" b="1" i="1" dirty="0"/>
              <a:t>D</a:t>
            </a:r>
            <a:r>
              <a:rPr lang="es-MX" sz="2600" i="1" dirty="0"/>
              <a:t>) La noción </a:t>
            </a:r>
            <a:r>
              <a:rPr lang="es-MX" sz="2600" b="1" i="1" dirty="0"/>
              <a:t>“actividades criminales” no puede entenderse como la existencia concreta y específica de un precedente delictivo de determinada naturaleza, cronología, intervención o roles de agentes delictivos individualizados y objeto</a:t>
            </a:r>
            <a:r>
              <a:rPr lang="es-MX" sz="2600" i="1" dirty="0"/>
              <a:t>. Basta la acreditación de la actividad criminal de modo genérico.</a:t>
            </a:r>
            <a:endParaRPr lang="es-MX" sz="2600" i="1" dirty="0" smtClean="0"/>
          </a:p>
        </p:txBody>
      </p:sp>
    </p:spTree>
    <p:extLst>
      <p:ext uri="{BB962C8B-B14F-4D97-AF65-F5344CB8AC3E}">
        <p14:creationId xmlns:p14="http://schemas.microsoft.com/office/powerpoint/2010/main" val="90221425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346363" y="1660359"/>
            <a:ext cx="8326581" cy="4685024"/>
          </a:xfrm>
          <a:solidFill>
            <a:schemeClr val="bg1"/>
          </a:solidFill>
        </p:spPr>
        <p:txBody>
          <a:bodyPr>
            <a:noAutofit/>
          </a:bodyPr>
          <a:lstStyle/>
          <a:p>
            <a:pPr algn="just"/>
            <a:r>
              <a:rPr lang="es-PE" sz="2500" b="1" dirty="0"/>
              <a:t>Interpretación excluyente y aislada de los arts. 1, 2 y 3 (sin concordancia sistemática con el art. 10 ni con la normativa convencional de derecho interno)</a:t>
            </a:r>
            <a:r>
              <a:rPr lang="es-PE" sz="2500" dirty="0"/>
              <a:t>: Un sector doctrinal procedente del MP considera que en el tipo base (arts. 1, 2 y 3), al hacerse sólo referencia al “origen ilícito” de los bienes, el delito fuente no tendría ninguna incidencia para el tipo penal de lavado.</a:t>
            </a:r>
          </a:p>
          <a:p>
            <a:pPr algn="just"/>
            <a:endParaRPr lang="es-PE" sz="100" dirty="0"/>
          </a:p>
          <a:p>
            <a:pPr marL="720725" indent="-457200" algn="just"/>
            <a:r>
              <a:rPr lang="es-PE" sz="2500" b="1" dirty="0"/>
              <a:t>Sustento:</a:t>
            </a:r>
            <a:r>
              <a:rPr lang="es-PE" sz="2500" dirty="0"/>
              <a:t> (</a:t>
            </a:r>
            <a:r>
              <a:rPr lang="es-PE" sz="2500" b="1" dirty="0"/>
              <a:t>A</a:t>
            </a:r>
            <a:r>
              <a:rPr lang="es-PE" sz="2500" dirty="0"/>
              <a:t>) Oficio Circular Nº 024-2013-MP-FN-SGFN (del 15/</a:t>
            </a:r>
            <a:r>
              <a:rPr lang="es-PE" sz="2500" dirty="0" err="1"/>
              <a:t>May</a:t>
            </a:r>
            <a:r>
              <a:rPr lang="es-PE" sz="2500" dirty="0"/>
              <a:t>/2013), que señala [ilegalmente] que </a:t>
            </a:r>
            <a:r>
              <a:rPr lang="es-PE" sz="2500" i="1" dirty="0"/>
              <a:t>“conforme a lo establecido en el art. 10 del </a:t>
            </a:r>
            <a:r>
              <a:rPr lang="es-PE" sz="2500" i="1" dirty="0" err="1"/>
              <a:t>DLeg</a:t>
            </a:r>
            <a:r>
              <a:rPr lang="es-PE" sz="2500" i="1" dirty="0"/>
              <a:t> Nº 1106..., el lavado de activos es un delito autónomo y </a:t>
            </a:r>
            <a:r>
              <a:rPr lang="es-PE" sz="2500" i="1" u="sng" dirty="0"/>
              <a:t>no tiene delito fuente</a:t>
            </a:r>
            <a:r>
              <a:rPr lang="es-PE" sz="2500" i="1" dirty="0"/>
              <a:t>”; </a:t>
            </a:r>
            <a:r>
              <a:rPr lang="es-PE" sz="2500" dirty="0"/>
              <a:t>(</a:t>
            </a:r>
            <a:r>
              <a:rPr lang="es-PE" sz="2500" b="1" dirty="0"/>
              <a:t>B</a:t>
            </a:r>
            <a:r>
              <a:rPr lang="es-PE" sz="2500" dirty="0"/>
              <a:t>) interpretación literal y asistemática; (</a:t>
            </a:r>
            <a:r>
              <a:rPr lang="es-PE" sz="2500" b="1" dirty="0"/>
              <a:t>C</a:t>
            </a:r>
            <a:r>
              <a:rPr lang="es-PE" sz="2500" dirty="0"/>
              <a:t>) Ausencia de mayor número de condenas.</a:t>
            </a:r>
          </a:p>
          <a:p>
            <a:pPr algn="just"/>
            <a:endParaRPr lang="es-PE" sz="2300" dirty="0"/>
          </a:p>
          <a:p>
            <a:pPr marL="0" indent="0" algn="just">
              <a:buNone/>
            </a:pPr>
            <a:endParaRPr lang="es-PE" sz="100" dirty="0"/>
          </a:p>
        </p:txBody>
      </p:sp>
      <p:sp>
        <p:nvSpPr>
          <p:cNvPr id="5" name="Título 4"/>
          <p:cNvSpPr>
            <a:spLocks noGrp="1"/>
          </p:cNvSpPr>
          <p:nvPr>
            <p:ph type="title" idx="4294967295"/>
          </p:nvPr>
        </p:nvSpPr>
        <p:spPr>
          <a:xfrm>
            <a:off x="1343889" y="665018"/>
            <a:ext cx="4849093" cy="841579"/>
          </a:xfrm>
        </p:spPr>
        <p:txBody>
          <a:bodyPr>
            <a:normAutofit/>
          </a:bodyPr>
          <a:lstStyle/>
          <a:p>
            <a:pPr algn="ctr"/>
            <a:r>
              <a:rPr lang="es-ES" sz="3000" dirty="0"/>
              <a:t>Cuestiones </a:t>
            </a:r>
            <a:r>
              <a:rPr lang="es-ES" sz="3000" dirty="0" smtClean="0"/>
              <a:t>relevantes</a:t>
            </a:r>
            <a:endParaRPr lang="es-ES" sz="3000" dirty="0"/>
          </a:p>
        </p:txBody>
      </p:sp>
      <p:pic>
        <p:nvPicPr>
          <p:cNvPr id="6"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24153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554182" y="1704109"/>
            <a:ext cx="8021782" cy="4322618"/>
          </a:xfrm>
          <a:solidFill>
            <a:schemeClr val="bg1"/>
          </a:solidFill>
        </p:spPr>
        <p:txBody>
          <a:bodyPr>
            <a:noAutofit/>
          </a:bodyPr>
          <a:lstStyle/>
          <a:p>
            <a:pPr algn="just"/>
            <a:r>
              <a:rPr lang="es-PE" sz="2500" b="1" dirty="0"/>
              <a:t>Interpretación sistemática:</a:t>
            </a:r>
            <a:r>
              <a:rPr lang="es-PE" sz="2500" dirty="0"/>
              <a:t> El tipo base (arts. 1, 2 y 3) presenta numerosos elementos normativos cuyo contenido debe desprenderse de la interpretación sistemática del art. 10, que complementa al tipo base.  Así como el </a:t>
            </a:r>
            <a:r>
              <a:rPr lang="es-PE" sz="2500" u="sng" dirty="0"/>
              <a:t>delito fuente</a:t>
            </a:r>
            <a:r>
              <a:rPr lang="es-PE" sz="2500" dirty="0"/>
              <a:t> se encuentra contenido el </a:t>
            </a:r>
            <a:r>
              <a:rPr lang="es-PE" sz="2500" dirty="0" err="1"/>
              <a:t>pf</a:t>
            </a:r>
            <a:r>
              <a:rPr lang="es-PE" sz="2500" dirty="0"/>
              <a:t>. 2º del art. 10 (</a:t>
            </a:r>
            <a:r>
              <a:rPr lang="es-PE" sz="2500" i="1" dirty="0"/>
              <a:t>“... El origen ilícito... corresponde a actividades criminales como los delitos de MI, TID, T, </a:t>
            </a:r>
            <a:r>
              <a:rPr lang="es-PE" sz="2500" i="1" dirty="0" err="1"/>
              <a:t>FdT</a:t>
            </a:r>
            <a:r>
              <a:rPr lang="es-PE" sz="2500" i="1" dirty="0"/>
              <a:t>, DCAP, S, Pr, </a:t>
            </a:r>
            <a:r>
              <a:rPr lang="es-PE" sz="2500" i="1" dirty="0" err="1"/>
              <a:t>TdP</a:t>
            </a:r>
            <a:r>
              <a:rPr lang="es-PE" sz="2500" i="1" dirty="0"/>
              <a:t>, TIA, TIM, </a:t>
            </a:r>
            <a:r>
              <a:rPr lang="es-PE" sz="2500" i="1" dirty="0" err="1"/>
              <a:t>DTr</a:t>
            </a:r>
            <a:r>
              <a:rPr lang="es-PE" sz="2500" i="1" dirty="0"/>
              <a:t>, Dad, E, R, o cualquier otro con capacidad de generar ganancias ilegales...”</a:t>
            </a:r>
            <a:r>
              <a:rPr lang="es-PE" sz="2500" dirty="0"/>
              <a:t>), el </a:t>
            </a:r>
            <a:r>
              <a:rPr lang="es-PE" sz="2500" u="sng" dirty="0"/>
              <a:t>sujeto activo </a:t>
            </a:r>
            <a:r>
              <a:rPr lang="es-PE" sz="2500" u="sng" dirty="0" err="1"/>
              <a:t>autolavador</a:t>
            </a:r>
            <a:r>
              <a:rPr lang="es-PE" sz="2500" dirty="0"/>
              <a:t> se encuentra previsto en el </a:t>
            </a:r>
            <a:r>
              <a:rPr lang="es-PE" sz="2500" dirty="0" err="1"/>
              <a:t>pf</a:t>
            </a:r>
            <a:r>
              <a:rPr lang="es-PE" sz="2500" dirty="0"/>
              <a:t>. 3º del art. 10 </a:t>
            </a:r>
            <a:r>
              <a:rPr lang="es-PE" sz="2500" i="1" dirty="0"/>
              <a:t>(“También podrá ser considerado autor del delito..., quien ejecutó o participó en las actividades criminales generadoras del dinero, bienes, efectos o ganancias”)</a:t>
            </a:r>
            <a:r>
              <a:rPr lang="es-PE" sz="2500" dirty="0"/>
              <a:t>.</a:t>
            </a:r>
          </a:p>
          <a:p>
            <a:pPr algn="just"/>
            <a:endParaRPr lang="es-PE" sz="2500" dirty="0"/>
          </a:p>
          <a:p>
            <a:pPr marL="0" indent="0" algn="just">
              <a:buNone/>
            </a:pPr>
            <a:endParaRPr lang="es-PE" sz="100" dirty="0"/>
          </a:p>
        </p:txBody>
      </p:sp>
      <p:sp>
        <p:nvSpPr>
          <p:cNvPr id="6" name="Título 4">
            <a:extLst>
              <a:ext uri="{FF2B5EF4-FFF2-40B4-BE49-F238E27FC236}">
                <a16:creationId xmlns:a16="http://schemas.microsoft.com/office/drawing/2014/main" id="{BB9B2774-3FA1-4880-A8A3-7E5C1D863E07}"/>
              </a:ext>
            </a:extLst>
          </p:cNvPr>
          <p:cNvSpPr txBox="1">
            <a:spLocks/>
          </p:cNvSpPr>
          <p:nvPr/>
        </p:nvSpPr>
        <p:spPr>
          <a:xfrm>
            <a:off x="1343889" y="665018"/>
            <a:ext cx="4849093" cy="8415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586F"/>
                </a:solidFill>
                <a:latin typeface="Franklin Gothic Demi Cond" panose="020B0706030402020204" pitchFamily="34" charset="0"/>
                <a:ea typeface="+mj-ea"/>
                <a:cs typeface="+mj-cs"/>
              </a:defRPr>
            </a:lvl1pPr>
          </a:lstStyle>
          <a:p>
            <a:pPr algn="ctr"/>
            <a:r>
              <a:rPr lang="es-ES" sz="3000" dirty="0"/>
              <a:t>Cuestiones </a:t>
            </a:r>
            <a:r>
              <a:rPr lang="es-ES" sz="3000" dirty="0" smtClean="0"/>
              <a:t>relevantes</a:t>
            </a:r>
            <a:endParaRPr lang="es-ES" sz="3000" dirty="0"/>
          </a:p>
        </p:txBody>
      </p:sp>
      <p:pic>
        <p:nvPicPr>
          <p:cNvPr id="5" name="Picture 6" descr="Imagen relacionada">
            <a:extLst>
              <a:ext uri="{FF2B5EF4-FFF2-40B4-BE49-F238E27FC236}">
                <a16:creationId xmlns:a16="http://schemas.microsoft.com/office/drawing/2014/main" id="{981C4E44-4087-4D74-B3D9-D8B882CB6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568" y="106390"/>
            <a:ext cx="1092177" cy="109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1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19918</TotalTime>
  <Words>16213</Words>
  <Application>Microsoft Office PowerPoint</Application>
  <PresentationFormat>Presentación en pantalla (4:3)</PresentationFormat>
  <Paragraphs>757</Paragraphs>
  <Slides>138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138</vt:i4>
      </vt:variant>
    </vt:vector>
  </HeadingPairs>
  <TitlesOfParts>
    <vt:vector size="147" baseType="lpstr">
      <vt:lpstr>Aparajita</vt:lpstr>
      <vt:lpstr>Arial</vt:lpstr>
      <vt:lpstr>Arial Narrow</vt:lpstr>
      <vt:lpstr>Calibri</vt:lpstr>
      <vt:lpstr>Franklin Gothic Demi Cond</vt:lpstr>
      <vt:lpstr>Leelawadee</vt:lpstr>
      <vt:lpstr>Times New Roman</vt:lpstr>
      <vt:lpstr>Wingdings</vt:lpstr>
      <vt:lpstr>Tema de Office</vt:lpstr>
      <vt:lpstr>Programa de Actualización y Perfeccionamiento – PAP AMAG [2019] Asistencia técnica de Cooperación Alemana al Desarrollo [GIZ]  Curso:  DELITO DE LAVADO DE ACTIVOS Y  FINANCIACIÓN DEL TERRORIMO</vt:lpstr>
      <vt:lpstr>CONTENIDO DEL CURSO:  DELITO DE LAVADO DE ACTIVOS  </vt:lpstr>
      <vt:lpstr>CONTENIDO DEL CURSO:  DELITO DE LAVADO DE ACTIVOS  </vt:lpstr>
      <vt:lpstr>CONTENIDO DEL CURSO:  DELITO DE LAVADO DE ACTIVOS  </vt:lpstr>
      <vt:lpstr>CONTENIDO DEL CURSO:  DELITO DE LAVADO DE ACTIVOS  </vt:lpstr>
      <vt:lpstr>CONTENIDO DEL CURSO:  DELITO DE LAVADO DE ACTIVOS  </vt:lpstr>
      <vt:lpstr>(A) FUNDAMENTOS Y ASPECTOS CRIMINOLÓGICOS DEL  LAVADO DE ACTIVOS</vt:lpstr>
      <vt:lpstr>I) APLICABILIDAD DIRECTA Y CONTENIDO DE LAS CONVENCIONES DE LA ONU RATIFICADAS COMO DERECHO INTERNO: AMERICANIZACIÓN DEL DERECHO PENAL ECONÓMICO</vt:lpstr>
      <vt:lpstr>I.1) Problemática y normativa objeto de análisis</vt:lpstr>
      <vt:lpstr>I.2) Convenciones de las Naciones Unidas vinculantes en materia de lavado de activos</vt:lpstr>
      <vt:lpstr>I.2.1) Convención de Viena de 1988: Convención de las NNUU contra el tráfico ilícito de estupefacientes y sustancias psicotrópicas</vt:lpstr>
      <vt:lpstr>I.2.1) Convención de Viena de 1988: Convención de las NNUU contra el tráfico ilícito de estupefacientes y sustancias psicotrópicas</vt:lpstr>
      <vt:lpstr>I.2.1) Convención de Viena de 1988 Art. 3: Delitos</vt:lpstr>
      <vt:lpstr>I.2.1) Convención de Viena de 1988: Convención de las NNUU contra el tráfico ilícito de estupefacientes y sustancias psicotrópicas</vt:lpstr>
      <vt:lpstr>I.2.1) Convención de Viena de 1988: Convención de las NNUU contra el tráfico ilícito de estupefacientes y sustancias psicotrópicas</vt:lpstr>
      <vt:lpstr>I.2.2) Convención de Palermo de 2000: Convención de las NNUU contra la delincuencia organizada transnacional</vt:lpstr>
      <vt:lpstr>I.2.2) Convención de Palermo de 2000 Art. 6: Penalización del blanqueo</vt:lpstr>
      <vt:lpstr>I.2.3) Convención de Mérida de 2003: Convención de las NNUU contra la corrupción</vt:lpstr>
      <vt:lpstr>II.2) Problemática</vt:lpstr>
      <vt:lpstr>Presentación de PowerPoint</vt:lpstr>
      <vt:lpstr>Sentencia Plenaria Casatoria N° 1-2017 (Del 11-Oct-2017): El contenido de las Convenciones “no resulta útil” para interpretar el DLeg 1106</vt:lpstr>
      <vt:lpstr>Jurisprudencia suprema uniforme: Las convenciones son directamente aplicables por tratarse de derecho interno: SPP, RN 1483-2017-Lima (29-Nov-2017). Caso Aybar Cancho</vt:lpstr>
      <vt:lpstr>Las convenciones son directamente aplicables por tratarse de derecho interno: SPP, RN 1483-2017-Lima (29-Nov-2017). Caso Aybar Cancho</vt:lpstr>
      <vt:lpstr>Las convenciones son directamente aplicables por tratarse de derecho interno: SPP, Casación 9-2018-Junín (26-Jun-2019).  Caso Camacho Galván, Entidad Prestadora de Servicios de Saneamiento Mantaro SA</vt:lpstr>
      <vt:lpstr>Las convenciones son directamente aplicables por tratarse de derecho interno: SPT, Casación 634-2015-Lima (28-Jun-2016).  Caso Marcelo Ciccone, RELIMA - EMMSA</vt:lpstr>
      <vt:lpstr>CONCLUSIONES</vt:lpstr>
      <vt:lpstr>II) CONCEPTUALIZACIÓN DEL LAVADO DE ACTIVOS: CONCEPTO CRIMINOLÓGICO U OPERATIVO (VS) CONCEPTO JURÍDICO PENAL</vt:lpstr>
      <vt:lpstr>II.1) Problemática</vt:lpstr>
      <vt:lpstr>Presentación de PowerPoint</vt:lpstr>
      <vt:lpstr>Presentación de PowerPoint</vt:lpstr>
      <vt:lpstr>Presentación de PowerPoint</vt:lpstr>
      <vt:lpstr>Presentación de PowerPoint</vt:lpstr>
      <vt:lpstr>Presentación de PowerPoint</vt:lpstr>
      <vt:lpstr>II.2) Concepto “operativo o criminológico”: El lavado de activos como proceso de retorno o de circuito cerrado</vt:lpstr>
      <vt:lpstr>Presentación de PowerPoint</vt:lpstr>
      <vt:lpstr>Presentación de PowerPoint</vt:lpstr>
      <vt:lpstr>Presentación de PowerPoint</vt:lpstr>
      <vt:lpstr>Presentación de PowerPoint</vt:lpstr>
      <vt:lpstr>Presentación de PowerPoint</vt:lpstr>
      <vt:lpstr>III) CARACTERÍSTICAS CRIMINOLÓGICAS DEL LAVADO DE ACTIVOS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IV) FUNDAMENTO DE LA INCRIMINACIÓN:  EL BIEN JURÍDICO TUTELADO</vt:lpstr>
      <vt:lpstr>Presentación de PowerPoint</vt:lpstr>
      <vt:lpstr>Presentación de PowerPoint</vt:lpstr>
      <vt:lpstr>Presentación de PowerPoint</vt:lpstr>
      <vt:lpstr>Presentación de PowerPoint</vt:lpstr>
      <vt:lpstr>Presentación de PowerPoint</vt:lpstr>
      <vt:lpstr>Presentación de PowerPoint</vt:lpstr>
      <vt:lpstr>V) EVOLUCIÓN NORMATIVA:  SUCESIÓN DE LEYES EN EL TIEMPO</vt:lpstr>
      <vt:lpstr>Presentación de PowerPoint</vt:lpstr>
      <vt:lpstr>V.1) Problemática</vt:lpstr>
      <vt:lpstr>V.1) Problemática</vt:lpstr>
      <vt:lpstr>V.1) Problemática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Viabilidad típica de sancionar como delito de lavado a los actos económicos efectuados desde el 13-Nov-1991, sobre activos del narcotráfico ejecutado  en fechas previas</vt:lpstr>
      <vt:lpstr>Viabilidad típica de sancionar como delito de lavado a los actos económicos efectuados desde el 13-Nov-1991, sobre activos del narcotráfico ejecutado  en fechas previas</vt:lpstr>
      <vt:lpstr>Problemática</vt:lpstr>
      <vt:lpstr>Viabilidad típica de sancionar como delito de lavado a los actos económicos efectuados desde el 28-Jun-2002, sobre activos de delitos previos diversos  ejecutados en fechas previas</vt:lpstr>
      <vt:lpstr>Regulación vigente del  delito de lavado de activos</vt:lpstr>
      <vt:lpstr>DLeg 1106 (19-Abr-2012) Estudio del tipo legal del lavado</vt:lpstr>
      <vt:lpstr>Estudio del tipo legal del lavado</vt:lpstr>
      <vt:lpstr>Estudio del tipo legal del lavado</vt:lpstr>
      <vt:lpstr>Autonomía del delito de lavado</vt:lpstr>
      <vt:lpstr>Delito previo y prueba indiciaria</vt:lpstr>
      <vt:lpstr>Autolavado</vt:lpstr>
      <vt:lpstr>Circunstancias agravantes del lavado</vt:lpstr>
      <vt:lpstr>Presentación de PowerPoint</vt:lpstr>
      <vt:lpstr>Delito conexo: Omisión de reportar operaciones sospechosas</vt:lpstr>
      <vt:lpstr>Delito conexo: Infracción de deberes de suministro de información</vt:lpstr>
      <vt:lpstr>¿Aplicación retroactiva por razones de favorabilidad de la Ley n° 30997 (art. 359-a)  a los casos de lavado por recepción de aportes de campaña?</vt:lpstr>
      <vt:lpstr>Delito de financiamiento prohibido de organizaciones políticas  (art. 359-A, del 27-Ago-2019)</vt:lpstr>
      <vt:lpstr>(b) ASPECTOS JURÍDICO PENALES: ELEMENTOS TÍPICOS DEL DELITO DE  LAVADO DE ACTIVOS Y DE SUS  DELITOS CONEXOS </vt:lpstr>
      <vt:lpstr>ELEMENTOS TÍPICOS DEL DELITO DE LAVADO DE ACTIVOS (SENTENCIA PLENARIA CASATORIA 1-2017) </vt:lpstr>
      <vt:lpstr>ELEMENTOS TÍPICOS DEL DELITO DE LAVADO DE ACTIVOS (SENTENCIA PLENARIA CASATORIA 1-2017) </vt:lpstr>
      <vt:lpstr>ELEMENTOS TÍPICOS DEL DELITO DE LAVADO DE ACTIVOS (SENTENCIA PLENARIA CASATORIA 1-2017, FJ 21) </vt:lpstr>
      <vt:lpstr>I) ACTO CRIMINAL PREVIO IDÓNEO  PARA GENERAR GANANCIAS</vt:lpstr>
      <vt:lpstr>I.1) Problemática: ¿El “acto criminal previo” constituye elemento objetivo del tipo penal de lavado de activos?</vt:lpstr>
      <vt:lpstr>I.1) Problemática: ¿El “acto criminal previo” constituye elemento objetivo del tipo penal de lavado de activos?</vt:lpstr>
      <vt:lpstr>I.1) Problemática: ¿El “acto criminal previo” constituye elemento objetivo del tipo penal de lavado de activos?</vt:lpstr>
      <vt:lpstr>Cuestiones relevantes</vt:lpstr>
      <vt:lpstr>Presentación de PowerPoint</vt:lpstr>
      <vt:lpstr>Cuestiones relevantes</vt:lpstr>
      <vt:lpstr>Cuestiones relevantes</vt:lpstr>
      <vt:lpstr>II) AUTONOMÍA DEL DELITO DE LAVADO DE ACTIVOS Y PRUEBA DE LA ACTIVIDAD CRIMINAL PREVIA</vt:lpstr>
      <vt:lpstr>Presentación de PowerPoint</vt:lpstr>
      <vt:lpstr>Cuestiones relevantes</vt:lpstr>
      <vt:lpstr>La prueba del acto criminal previo y sobre los elementos típicos del lavado de activos</vt:lpstr>
      <vt:lpstr>Cuestiones relevantes</vt:lpstr>
      <vt:lpstr>Cuestiones relevantes</vt:lpstr>
      <vt:lpstr>Cuestiones relevantes</vt:lpstr>
      <vt:lpstr>Cuestiones relevantes</vt:lpstr>
      <vt:lpstr>Cuestiones relevantes</vt:lpstr>
      <vt:lpstr>Cuestiones relevantes</vt:lpstr>
      <vt:lpstr>III) CUESTIONES DE EXTRATERRITORIALIDAD DEL DELITO FUENTE</vt:lpstr>
      <vt:lpstr>Cuestiones relevantes</vt:lpstr>
      <vt:lpstr>Cuestiones relevantes</vt:lpstr>
      <vt:lpstr>DOBLE INCRIMINACIÓN</vt:lpstr>
      <vt:lpstr>DOBLE INCRIMINACIÓN</vt:lpstr>
      <vt:lpstr>IV) SUPUESTOS PROBLEMÁTICOS DE  DELITOS FUENTE: DELITOS ASOCIATIVOS (INJUSTOS DE ORGANIZACIÓN CRIMINAL) /  DELITOS TRIBUTARIOS</vt:lpstr>
      <vt:lpstr>V)  LOS SUJETOS INTERVINIENTES EN EL TIPO PENAL DE LAVADO DE ACTIVOS</vt:lpstr>
      <vt:lpstr>Autolavado</vt:lpstr>
      <vt:lpstr>Cuestiones relevantes</vt:lpstr>
      <vt:lpstr>JURISPRUDENCIA SUPREMA MINORITARIA:  RN 3657-2012, DEL 26-MAY-2014</vt:lpstr>
      <vt:lpstr>Cuestiones relevantes</vt:lpstr>
      <vt:lpstr>Cuestiones relevantes</vt:lpstr>
      <vt:lpstr>VI) EL DOLO EN EL DELITO DE LAVADO  DE ACTIVOS</vt:lpstr>
      <vt:lpstr>EL DOLO Y SU PROBANZA</vt:lpstr>
      <vt:lpstr>EXTENCIÓN DEL CONOCIMIENTO EN EL DOLO TÍPICO:  NUEVAMENTE SOBRE EL CONCEPTO JURÍDICO PENAL DE LAVADO DE ACTIVOS (vs) EL CONCEPTO OPERATIVO O CRIMINOLÓGICO</vt:lpstr>
      <vt:lpstr>CONCEPTUALIZACIÓN DEL DOLO EN EL LAVADO DE ACTIVOS CONFORME AL DESARROLLO JURISPRUDENCIAL</vt:lpstr>
      <vt:lpstr>Presentación de PowerPoint</vt:lpstr>
      <vt:lpstr>Presentación de PowerPoint</vt:lpstr>
      <vt:lpstr>Presentación de PowerPoint</vt:lpstr>
      <vt:lpstr>Presentación de PowerPoint</vt:lpstr>
      <vt:lpstr>SE TRATA DE UNA CONSOLIDADA LÍNEA JURISPRUDENCIAL SUPREMA</vt:lpstr>
      <vt:lpstr>COMPONENTES QUE ESTRUCTURAN EL DOLO EN EL DELITO DE LAVADO DE ACTIVOS:</vt:lpstr>
      <vt:lpstr>EJEMPLO: POTENCIAL PRESENCIA DEL DOLO EVENTUAL EN LOS CASOS DE APORTES DE CAMPAÑA</vt:lpstr>
      <vt:lpstr>EJEMPLO: POTENCIAL PRESENCIA DEL DOLO EVENTUAL EN LOS CASOS DE APORTES DE CAMPAÑA</vt:lpstr>
      <vt:lpstr>EJEMPLO: POTENCIAL PRESENCIA DEL DOLO EVENTUAL EN LOS CASOS DE APORTES DE CAMPAÑA</vt:lpstr>
      <vt:lpstr>EJEMPLO: POTENCIAL PRESENCIA DEL DOLO EVENTUAL EN LOS CASOS DE APORTES DE CAMPAÑA</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Valquiria Isabel Ramos Obregon</dc:creator>
  <cp:lastModifiedBy>HP</cp:lastModifiedBy>
  <cp:revision>1064</cp:revision>
  <cp:lastPrinted>2019-07-17T02:00:17Z</cp:lastPrinted>
  <dcterms:created xsi:type="dcterms:W3CDTF">2017-01-31T17:57:15Z</dcterms:created>
  <dcterms:modified xsi:type="dcterms:W3CDTF">2020-02-05T23:14:21Z</dcterms:modified>
</cp:coreProperties>
</file>