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3"/>
  </p:notesMasterIdLst>
  <p:sldIdLst>
    <p:sldId id="257" r:id="rId2"/>
    <p:sldId id="482" r:id="rId3"/>
    <p:sldId id="258" r:id="rId4"/>
    <p:sldId id="421" r:id="rId5"/>
    <p:sldId id="483" r:id="rId6"/>
    <p:sldId id="484" r:id="rId7"/>
    <p:sldId id="485" r:id="rId8"/>
    <p:sldId id="486" r:id="rId9"/>
    <p:sldId id="487" r:id="rId10"/>
    <p:sldId id="488" r:id="rId11"/>
    <p:sldId id="489" r:id="rId12"/>
    <p:sldId id="490" r:id="rId13"/>
    <p:sldId id="491" r:id="rId14"/>
    <p:sldId id="492" r:id="rId15"/>
    <p:sldId id="493" r:id="rId16"/>
    <p:sldId id="442" r:id="rId17"/>
    <p:sldId id="494" r:id="rId18"/>
    <p:sldId id="463" r:id="rId19"/>
    <p:sldId id="465" r:id="rId20"/>
    <p:sldId id="466" r:id="rId21"/>
    <p:sldId id="495" r:id="rId22"/>
    <p:sldId id="467" r:id="rId23"/>
    <p:sldId id="468" r:id="rId24"/>
    <p:sldId id="496" r:id="rId25"/>
    <p:sldId id="469" r:id="rId26"/>
    <p:sldId id="470" r:id="rId27"/>
    <p:sldId id="471" r:id="rId28"/>
    <p:sldId id="499" r:id="rId29"/>
    <p:sldId id="497" r:id="rId30"/>
    <p:sldId id="498" r:id="rId31"/>
    <p:sldId id="500" r:id="rId32"/>
    <p:sldId id="513" r:id="rId33"/>
    <p:sldId id="514" r:id="rId34"/>
    <p:sldId id="515" r:id="rId35"/>
    <p:sldId id="501" r:id="rId36"/>
    <p:sldId id="502" r:id="rId37"/>
    <p:sldId id="503" r:id="rId38"/>
    <p:sldId id="504" r:id="rId39"/>
    <p:sldId id="505" r:id="rId40"/>
    <p:sldId id="506" r:id="rId41"/>
    <p:sldId id="507" r:id="rId42"/>
    <p:sldId id="508" r:id="rId43"/>
    <p:sldId id="509" r:id="rId44"/>
    <p:sldId id="510" r:id="rId45"/>
    <p:sldId id="511" r:id="rId46"/>
    <p:sldId id="512" r:id="rId47"/>
    <p:sldId id="516" r:id="rId48"/>
    <p:sldId id="517" r:id="rId49"/>
    <p:sldId id="519" r:id="rId50"/>
    <p:sldId id="518" r:id="rId51"/>
    <p:sldId id="520" r:id="rId52"/>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3D910-6537-4482-9C8C-4691ED10A74D}" type="datetimeFigureOut">
              <a:rPr lang="es-PE" smtClean="0"/>
              <a:t>5/04/2020</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6E25C0-518E-40D0-81FA-0168E1BCEB0F}" type="slidenum">
              <a:rPr lang="es-PE" smtClean="0"/>
              <a:t>‹Nº›</a:t>
            </a:fld>
            <a:endParaRPr lang="es-PE"/>
          </a:p>
        </p:txBody>
      </p:sp>
    </p:spTree>
    <p:extLst>
      <p:ext uri="{BB962C8B-B14F-4D97-AF65-F5344CB8AC3E}">
        <p14:creationId xmlns:p14="http://schemas.microsoft.com/office/powerpoint/2010/main" val="1592682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286E25C0-518E-40D0-81FA-0168E1BCEB0F}" type="slidenum">
              <a:rPr lang="es-PE" smtClean="0"/>
              <a:t>1</a:t>
            </a:fld>
            <a:endParaRPr lang="es-PE"/>
          </a:p>
        </p:txBody>
      </p:sp>
    </p:spTree>
    <p:extLst>
      <p:ext uri="{BB962C8B-B14F-4D97-AF65-F5344CB8AC3E}">
        <p14:creationId xmlns:p14="http://schemas.microsoft.com/office/powerpoint/2010/main" val="3262822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2147B2F-120F-40DE-AE0B-F29A76907B40}" type="datetime1">
              <a:rPr lang="es-PE" smtClean="0"/>
              <a:t>5/04/2020</a:t>
            </a:fld>
            <a:endParaRPr lang="es-PE"/>
          </a:p>
        </p:txBody>
      </p:sp>
      <p:sp>
        <p:nvSpPr>
          <p:cNvPr id="5" name="Footer Placeholder 4"/>
          <p:cNvSpPr>
            <a:spLocks noGrp="1"/>
          </p:cNvSpPr>
          <p:nvPr>
            <p:ph type="ftr" sz="quarter" idx="11"/>
          </p:nvPr>
        </p:nvSpPr>
        <p:spPr/>
        <p:txBody>
          <a:bodyPr/>
          <a:lstStyle/>
          <a:p>
            <a:r>
              <a:rPr lang="es-PE" smtClean="0"/>
              <a:t>Sergio Chávez Panduro</a:t>
            </a:r>
            <a:endParaRPr lang="es-P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5AB5DD9-7534-48E0-80CD-1C8FC95E2453}" type="slidenum">
              <a:rPr lang="es-PE" smtClean="0"/>
              <a:t>‹Nº›</a:t>
            </a:fld>
            <a:endParaRPr lang="es-PE"/>
          </a:p>
        </p:txBody>
      </p:sp>
    </p:spTree>
    <p:extLst>
      <p:ext uri="{BB962C8B-B14F-4D97-AF65-F5344CB8AC3E}">
        <p14:creationId xmlns:p14="http://schemas.microsoft.com/office/powerpoint/2010/main" val="132787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61C31DC-B893-4824-8EAB-FCCEAF816803}" type="datetime1">
              <a:rPr lang="es-PE" smtClean="0"/>
              <a:t>5/04/2020</a:t>
            </a:fld>
            <a:endParaRPr lang="es-PE"/>
          </a:p>
        </p:txBody>
      </p:sp>
      <p:sp>
        <p:nvSpPr>
          <p:cNvPr id="5" name="Footer Placeholder 4"/>
          <p:cNvSpPr>
            <a:spLocks noGrp="1"/>
          </p:cNvSpPr>
          <p:nvPr>
            <p:ph type="ftr" sz="quarter" idx="11"/>
          </p:nvPr>
        </p:nvSpPr>
        <p:spPr/>
        <p:txBody>
          <a:bodyPr/>
          <a:lstStyle/>
          <a:p>
            <a:r>
              <a:rPr lang="es-PE" smtClean="0"/>
              <a:t>Sergio Chávez Panduro</a:t>
            </a:r>
            <a:endParaRPr lang="es-P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AB5DD9-7534-48E0-80CD-1C8FC95E2453}" type="slidenum">
              <a:rPr lang="es-PE" smtClean="0"/>
              <a:t>‹Nº›</a:t>
            </a:fld>
            <a:endParaRPr lang="es-PE"/>
          </a:p>
        </p:txBody>
      </p:sp>
    </p:spTree>
    <p:extLst>
      <p:ext uri="{BB962C8B-B14F-4D97-AF65-F5344CB8AC3E}">
        <p14:creationId xmlns:p14="http://schemas.microsoft.com/office/powerpoint/2010/main" val="1482351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2DB5CD2-439E-435D-BC3A-46A42FB71A8B}" type="datetime1">
              <a:rPr lang="es-PE" smtClean="0"/>
              <a:t>5/04/2020</a:t>
            </a:fld>
            <a:endParaRPr lang="es-PE"/>
          </a:p>
        </p:txBody>
      </p:sp>
      <p:sp>
        <p:nvSpPr>
          <p:cNvPr id="5" name="Footer Placeholder 4"/>
          <p:cNvSpPr>
            <a:spLocks noGrp="1"/>
          </p:cNvSpPr>
          <p:nvPr>
            <p:ph type="ftr" sz="quarter" idx="11"/>
          </p:nvPr>
        </p:nvSpPr>
        <p:spPr/>
        <p:txBody>
          <a:bodyPr/>
          <a:lstStyle/>
          <a:p>
            <a:r>
              <a:rPr lang="es-PE" smtClean="0"/>
              <a:t>Sergio Chávez Panduro</a:t>
            </a:r>
            <a:endParaRPr lang="es-P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AB5DD9-7534-48E0-80CD-1C8FC95E2453}" type="slidenum">
              <a:rPr lang="es-PE" smtClean="0"/>
              <a:t>‹Nº›</a:t>
            </a:fld>
            <a:endParaRPr lang="es-P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39740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152EB694-791E-46C3-8122-5F7B895B49D0}" type="datetime1">
              <a:rPr lang="es-PE" smtClean="0"/>
              <a:t>5/04/2020</a:t>
            </a:fld>
            <a:endParaRPr lang="es-PE"/>
          </a:p>
        </p:txBody>
      </p:sp>
      <p:sp>
        <p:nvSpPr>
          <p:cNvPr id="6" name="Footer Placeholder 5"/>
          <p:cNvSpPr>
            <a:spLocks noGrp="1"/>
          </p:cNvSpPr>
          <p:nvPr>
            <p:ph type="ftr" sz="quarter" idx="11"/>
          </p:nvPr>
        </p:nvSpPr>
        <p:spPr/>
        <p:txBody>
          <a:bodyPr/>
          <a:lstStyle/>
          <a:p>
            <a:r>
              <a:rPr lang="es-PE" smtClean="0"/>
              <a:t>Sergio Chávez Panduro</a:t>
            </a:r>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AB5DD9-7534-48E0-80CD-1C8FC95E2453}" type="slidenum">
              <a:rPr lang="es-PE" smtClean="0"/>
              <a:t>‹Nº›</a:t>
            </a:fld>
            <a:endParaRPr lang="es-PE"/>
          </a:p>
        </p:txBody>
      </p:sp>
    </p:spTree>
    <p:extLst>
      <p:ext uri="{BB962C8B-B14F-4D97-AF65-F5344CB8AC3E}">
        <p14:creationId xmlns:p14="http://schemas.microsoft.com/office/powerpoint/2010/main" val="1049595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DA46D38-5923-4751-A36D-88AC145B317D}" type="datetime1">
              <a:rPr lang="es-PE" smtClean="0"/>
              <a:t>5/04/2020</a:t>
            </a:fld>
            <a:endParaRPr lang="es-PE"/>
          </a:p>
        </p:txBody>
      </p:sp>
      <p:sp>
        <p:nvSpPr>
          <p:cNvPr id="6" name="Footer Placeholder 5"/>
          <p:cNvSpPr>
            <a:spLocks noGrp="1"/>
          </p:cNvSpPr>
          <p:nvPr>
            <p:ph type="ftr" sz="quarter" idx="11"/>
          </p:nvPr>
        </p:nvSpPr>
        <p:spPr/>
        <p:txBody>
          <a:bodyPr/>
          <a:lstStyle/>
          <a:p>
            <a:r>
              <a:rPr lang="es-PE" smtClean="0"/>
              <a:t>Sergio Chávez Panduro</a:t>
            </a:r>
            <a:endParaRPr lang="es-P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AB5DD9-7534-48E0-80CD-1C8FC95E2453}" type="slidenum">
              <a:rPr lang="es-PE" smtClean="0"/>
              <a:t>‹Nº›</a:t>
            </a:fld>
            <a:endParaRPr lang="es-P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0974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322CA73-9F31-4DB2-AA88-C1553EDD7E36}" type="datetime1">
              <a:rPr lang="es-PE" smtClean="0"/>
              <a:t>5/04/2020</a:t>
            </a:fld>
            <a:endParaRPr lang="es-PE"/>
          </a:p>
        </p:txBody>
      </p:sp>
      <p:sp>
        <p:nvSpPr>
          <p:cNvPr id="6" name="Footer Placeholder 5"/>
          <p:cNvSpPr>
            <a:spLocks noGrp="1"/>
          </p:cNvSpPr>
          <p:nvPr>
            <p:ph type="ftr" sz="quarter" idx="11"/>
          </p:nvPr>
        </p:nvSpPr>
        <p:spPr/>
        <p:txBody>
          <a:bodyPr/>
          <a:lstStyle/>
          <a:p>
            <a:r>
              <a:rPr lang="es-PE" smtClean="0"/>
              <a:t>Sergio Chávez Panduro</a:t>
            </a:r>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AB5DD9-7534-48E0-80CD-1C8FC95E2453}" type="slidenum">
              <a:rPr lang="es-PE" smtClean="0"/>
              <a:t>‹Nº›</a:t>
            </a:fld>
            <a:endParaRPr lang="es-PE"/>
          </a:p>
        </p:txBody>
      </p:sp>
    </p:spTree>
    <p:extLst>
      <p:ext uri="{BB962C8B-B14F-4D97-AF65-F5344CB8AC3E}">
        <p14:creationId xmlns:p14="http://schemas.microsoft.com/office/powerpoint/2010/main" val="1557336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4D82D7F-19F1-4E1B-BA88-645E358DB152}" type="datetime1">
              <a:rPr lang="es-PE" smtClean="0"/>
              <a:t>5/04/2020</a:t>
            </a:fld>
            <a:endParaRPr lang="es-PE"/>
          </a:p>
        </p:txBody>
      </p:sp>
      <p:sp>
        <p:nvSpPr>
          <p:cNvPr id="5" name="Footer Placeholder 4"/>
          <p:cNvSpPr>
            <a:spLocks noGrp="1"/>
          </p:cNvSpPr>
          <p:nvPr>
            <p:ph type="ftr" sz="quarter" idx="11"/>
          </p:nvPr>
        </p:nvSpPr>
        <p:spPr/>
        <p:txBody>
          <a:bodyPr/>
          <a:lstStyle/>
          <a:p>
            <a:r>
              <a:rPr lang="es-PE" smtClean="0"/>
              <a:t>Sergio Chávez Panduro</a:t>
            </a:r>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AB5DD9-7534-48E0-80CD-1C8FC95E2453}" type="slidenum">
              <a:rPr lang="es-PE" smtClean="0"/>
              <a:t>‹Nº›</a:t>
            </a:fld>
            <a:endParaRPr lang="es-PE"/>
          </a:p>
        </p:txBody>
      </p:sp>
    </p:spTree>
    <p:extLst>
      <p:ext uri="{BB962C8B-B14F-4D97-AF65-F5344CB8AC3E}">
        <p14:creationId xmlns:p14="http://schemas.microsoft.com/office/powerpoint/2010/main" val="2091958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3CC3197-588F-4753-B0B7-FDC17DF1FF23}" type="datetime1">
              <a:rPr lang="es-PE" smtClean="0"/>
              <a:t>5/04/2020</a:t>
            </a:fld>
            <a:endParaRPr lang="es-PE"/>
          </a:p>
        </p:txBody>
      </p:sp>
      <p:sp>
        <p:nvSpPr>
          <p:cNvPr id="5" name="Footer Placeholder 4"/>
          <p:cNvSpPr>
            <a:spLocks noGrp="1"/>
          </p:cNvSpPr>
          <p:nvPr>
            <p:ph type="ftr" sz="quarter" idx="11"/>
          </p:nvPr>
        </p:nvSpPr>
        <p:spPr/>
        <p:txBody>
          <a:bodyPr/>
          <a:lstStyle/>
          <a:p>
            <a:r>
              <a:rPr lang="es-PE" smtClean="0"/>
              <a:t>Sergio Chávez Panduro</a:t>
            </a:r>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AB5DD9-7534-48E0-80CD-1C8FC95E2453}" type="slidenum">
              <a:rPr lang="es-PE" smtClean="0"/>
              <a:t>‹Nº›</a:t>
            </a:fld>
            <a:endParaRPr lang="es-PE"/>
          </a:p>
        </p:txBody>
      </p:sp>
    </p:spTree>
    <p:extLst>
      <p:ext uri="{BB962C8B-B14F-4D97-AF65-F5344CB8AC3E}">
        <p14:creationId xmlns:p14="http://schemas.microsoft.com/office/powerpoint/2010/main" val="106711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B4F751D-D163-4AF0-9AA0-EB1781D4FF4C}" type="datetime1">
              <a:rPr lang="es-PE" smtClean="0"/>
              <a:t>5/04/2020</a:t>
            </a:fld>
            <a:endParaRPr lang="es-PE"/>
          </a:p>
        </p:txBody>
      </p:sp>
      <p:sp>
        <p:nvSpPr>
          <p:cNvPr id="5" name="Footer Placeholder 4"/>
          <p:cNvSpPr>
            <a:spLocks noGrp="1"/>
          </p:cNvSpPr>
          <p:nvPr>
            <p:ph type="ftr" sz="quarter" idx="11"/>
          </p:nvPr>
        </p:nvSpPr>
        <p:spPr/>
        <p:txBody>
          <a:bodyPr/>
          <a:lstStyle/>
          <a:p>
            <a:r>
              <a:rPr lang="es-PE" smtClean="0"/>
              <a:t>Sergio Chávez Panduro</a:t>
            </a:r>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AB5DD9-7534-48E0-80CD-1C8FC95E2453}" type="slidenum">
              <a:rPr lang="es-PE" smtClean="0"/>
              <a:t>‹Nº›</a:t>
            </a:fld>
            <a:endParaRPr lang="es-PE"/>
          </a:p>
        </p:txBody>
      </p:sp>
    </p:spTree>
    <p:extLst>
      <p:ext uri="{BB962C8B-B14F-4D97-AF65-F5344CB8AC3E}">
        <p14:creationId xmlns:p14="http://schemas.microsoft.com/office/powerpoint/2010/main" val="2207238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1FB42F9-5EB8-497B-B76B-4CE5E10D0825}" type="datetime1">
              <a:rPr lang="es-PE" smtClean="0"/>
              <a:t>5/04/2020</a:t>
            </a:fld>
            <a:endParaRPr lang="es-PE"/>
          </a:p>
        </p:txBody>
      </p:sp>
      <p:sp>
        <p:nvSpPr>
          <p:cNvPr id="5" name="Footer Placeholder 4"/>
          <p:cNvSpPr>
            <a:spLocks noGrp="1"/>
          </p:cNvSpPr>
          <p:nvPr>
            <p:ph type="ftr" sz="quarter" idx="11"/>
          </p:nvPr>
        </p:nvSpPr>
        <p:spPr/>
        <p:txBody>
          <a:bodyPr/>
          <a:lstStyle/>
          <a:p>
            <a:r>
              <a:rPr lang="es-PE" smtClean="0"/>
              <a:t>Sergio Chávez Panduro</a:t>
            </a:r>
            <a:endParaRPr lang="es-P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AB5DD9-7534-48E0-80CD-1C8FC95E2453}" type="slidenum">
              <a:rPr lang="es-PE" smtClean="0"/>
              <a:t>‹Nº›</a:t>
            </a:fld>
            <a:endParaRPr lang="es-PE"/>
          </a:p>
        </p:txBody>
      </p:sp>
    </p:spTree>
    <p:extLst>
      <p:ext uri="{BB962C8B-B14F-4D97-AF65-F5344CB8AC3E}">
        <p14:creationId xmlns:p14="http://schemas.microsoft.com/office/powerpoint/2010/main" val="249912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22F00B7-3F78-4087-9B6F-80F7E46B0B49}" type="datetime1">
              <a:rPr lang="es-PE" smtClean="0"/>
              <a:t>5/04/2020</a:t>
            </a:fld>
            <a:endParaRPr lang="es-PE"/>
          </a:p>
        </p:txBody>
      </p:sp>
      <p:sp>
        <p:nvSpPr>
          <p:cNvPr id="6" name="Footer Placeholder 5"/>
          <p:cNvSpPr>
            <a:spLocks noGrp="1"/>
          </p:cNvSpPr>
          <p:nvPr>
            <p:ph type="ftr" sz="quarter" idx="11"/>
          </p:nvPr>
        </p:nvSpPr>
        <p:spPr/>
        <p:txBody>
          <a:bodyPr/>
          <a:lstStyle/>
          <a:p>
            <a:r>
              <a:rPr lang="es-PE" smtClean="0"/>
              <a:t>Sergio Chávez Panduro</a:t>
            </a:r>
            <a:endParaRPr lang="es-P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5AB5DD9-7534-48E0-80CD-1C8FC95E2453}" type="slidenum">
              <a:rPr lang="es-PE" smtClean="0"/>
              <a:t>‹Nº›</a:t>
            </a:fld>
            <a:endParaRPr lang="es-PE"/>
          </a:p>
        </p:txBody>
      </p:sp>
    </p:spTree>
    <p:extLst>
      <p:ext uri="{BB962C8B-B14F-4D97-AF65-F5344CB8AC3E}">
        <p14:creationId xmlns:p14="http://schemas.microsoft.com/office/powerpoint/2010/main" val="3182289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8970BBD-3638-4BB3-8FBB-72DDDC4602BF}" type="datetime1">
              <a:rPr lang="es-PE" smtClean="0"/>
              <a:t>5/04/2020</a:t>
            </a:fld>
            <a:endParaRPr lang="es-PE"/>
          </a:p>
        </p:txBody>
      </p:sp>
      <p:sp>
        <p:nvSpPr>
          <p:cNvPr id="8" name="Footer Placeholder 7"/>
          <p:cNvSpPr>
            <a:spLocks noGrp="1"/>
          </p:cNvSpPr>
          <p:nvPr>
            <p:ph type="ftr" sz="quarter" idx="11"/>
          </p:nvPr>
        </p:nvSpPr>
        <p:spPr/>
        <p:txBody>
          <a:bodyPr/>
          <a:lstStyle/>
          <a:p>
            <a:r>
              <a:rPr lang="es-PE" smtClean="0"/>
              <a:t>Sergio Chávez Panduro</a:t>
            </a:r>
            <a:endParaRPr lang="es-P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5AB5DD9-7534-48E0-80CD-1C8FC95E2453}" type="slidenum">
              <a:rPr lang="es-PE" smtClean="0"/>
              <a:t>‹Nº›</a:t>
            </a:fld>
            <a:endParaRPr lang="es-PE"/>
          </a:p>
        </p:txBody>
      </p:sp>
    </p:spTree>
    <p:extLst>
      <p:ext uri="{BB962C8B-B14F-4D97-AF65-F5344CB8AC3E}">
        <p14:creationId xmlns:p14="http://schemas.microsoft.com/office/powerpoint/2010/main" val="599551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6D96378-0E2F-47F2-A9F5-FB660FD5A59D}" type="datetime1">
              <a:rPr lang="es-PE" smtClean="0"/>
              <a:t>5/04/2020</a:t>
            </a:fld>
            <a:endParaRPr lang="es-PE"/>
          </a:p>
        </p:txBody>
      </p:sp>
      <p:sp>
        <p:nvSpPr>
          <p:cNvPr id="4" name="Footer Placeholder 3"/>
          <p:cNvSpPr>
            <a:spLocks noGrp="1"/>
          </p:cNvSpPr>
          <p:nvPr>
            <p:ph type="ftr" sz="quarter" idx="11"/>
          </p:nvPr>
        </p:nvSpPr>
        <p:spPr/>
        <p:txBody>
          <a:bodyPr/>
          <a:lstStyle/>
          <a:p>
            <a:r>
              <a:rPr lang="es-PE" smtClean="0"/>
              <a:t>Sergio Chávez Panduro</a:t>
            </a:r>
            <a:endParaRPr lang="es-P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AB5DD9-7534-48E0-80CD-1C8FC95E2453}" type="slidenum">
              <a:rPr lang="es-PE" smtClean="0"/>
              <a:t>‹Nº›</a:t>
            </a:fld>
            <a:endParaRPr lang="es-PE"/>
          </a:p>
        </p:txBody>
      </p:sp>
    </p:spTree>
    <p:extLst>
      <p:ext uri="{BB962C8B-B14F-4D97-AF65-F5344CB8AC3E}">
        <p14:creationId xmlns:p14="http://schemas.microsoft.com/office/powerpoint/2010/main" val="388742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034E20-0182-4AFD-9FAB-21FFEEC18EB7}" type="datetime1">
              <a:rPr lang="es-PE" smtClean="0"/>
              <a:t>5/04/2020</a:t>
            </a:fld>
            <a:endParaRPr lang="es-PE"/>
          </a:p>
        </p:txBody>
      </p:sp>
      <p:sp>
        <p:nvSpPr>
          <p:cNvPr id="3" name="Footer Placeholder 2"/>
          <p:cNvSpPr>
            <a:spLocks noGrp="1"/>
          </p:cNvSpPr>
          <p:nvPr>
            <p:ph type="ftr" sz="quarter" idx="11"/>
          </p:nvPr>
        </p:nvSpPr>
        <p:spPr/>
        <p:txBody>
          <a:bodyPr/>
          <a:lstStyle/>
          <a:p>
            <a:r>
              <a:rPr lang="es-PE" smtClean="0"/>
              <a:t>Sergio Chávez Panduro</a:t>
            </a:r>
            <a:endParaRPr lang="es-P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AB5DD9-7534-48E0-80CD-1C8FC95E2453}" type="slidenum">
              <a:rPr lang="es-PE" smtClean="0"/>
              <a:t>‹Nº›</a:t>
            </a:fld>
            <a:endParaRPr lang="es-PE"/>
          </a:p>
        </p:txBody>
      </p:sp>
    </p:spTree>
    <p:extLst>
      <p:ext uri="{BB962C8B-B14F-4D97-AF65-F5344CB8AC3E}">
        <p14:creationId xmlns:p14="http://schemas.microsoft.com/office/powerpoint/2010/main" val="174638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0352FCF-F4D0-4B6C-8EFE-5949B1B19978}" type="datetime1">
              <a:rPr lang="es-PE" smtClean="0"/>
              <a:t>5/04/2020</a:t>
            </a:fld>
            <a:endParaRPr lang="es-PE"/>
          </a:p>
        </p:txBody>
      </p:sp>
      <p:sp>
        <p:nvSpPr>
          <p:cNvPr id="6" name="Footer Placeholder 5"/>
          <p:cNvSpPr>
            <a:spLocks noGrp="1"/>
          </p:cNvSpPr>
          <p:nvPr>
            <p:ph type="ftr" sz="quarter" idx="11"/>
          </p:nvPr>
        </p:nvSpPr>
        <p:spPr/>
        <p:txBody>
          <a:bodyPr/>
          <a:lstStyle/>
          <a:p>
            <a:r>
              <a:rPr lang="es-PE" smtClean="0"/>
              <a:t>Sergio Chávez Panduro</a:t>
            </a:r>
            <a:endParaRPr lang="es-P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AB5DD9-7534-48E0-80CD-1C8FC95E2453}" type="slidenum">
              <a:rPr lang="es-PE" smtClean="0"/>
              <a:t>‹Nº›</a:t>
            </a:fld>
            <a:endParaRPr lang="es-PE"/>
          </a:p>
        </p:txBody>
      </p:sp>
    </p:spTree>
    <p:extLst>
      <p:ext uri="{BB962C8B-B14F-4D97-AF65-F5344CB8AC3E}">
        <p14:creationId xmlns:p14="http://schemas.microsoft.com/office/powerpoint/2010/main" val="2379533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2522CF2-FB84-4256-BFAF-E04939F205F0}" type="datetime1">
              <a:rPr lang="es-PE" smtClean="0"/>
              <a:t>5/04/2020</a:t>
            </a:fld>
            <a:endParaRPr lang="es-PE"/>
          </a:p>
        </p:txBody>
      </p:sp>
      <p:sp>
        <p:nvSpPr>
          <p:cNvPr id="6" name="Footer Placeholder 5"/>
          <p:cNvSpPr>
            <a:spLocks noGrp="1"/>
          </p:cNvSpPr>
          <p:nvPr>
            <p:ph type="ftr" sz="quarter" idx="11"/>
          </p:nvPr>
        </p:nvSpPr>
        <p:spPr/>
        <p:txBody>
          <a:bodyPr/>
          <a:lstStyle/>
          <a:p>
            <a:r>
              <a:rPr lang="es-PE" smtClean="0"/>
              <a:t>Sergio Chávez Panduro</a:t>
            </a:r>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AB5DD9-7534-48E0-80CD-1C8FC95E2453}" type="slidenum">
              <a:rPr lang="es-PE" smtClean="0"/>
              <a:t>‹Nº›</a:t>
            </a:fld>
            <a:endParaRPr lang="es-PE"/>
          </a:p>
        </p:txBody>
      </p:sp>
    </p:spTree>
    <p:extLst>
      <p:ext uri="{BB962C8B-B14F-4D97-AF65-F5344CB8AC3E}">
        <p14:creationId xmlns:p14="http://schemas.microsoft.com/office/powerpoint/2010/main" val="1565720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19528AD-9E5C-4C0C-8B9E-02B9D381CA7B}" type="datetime1">
              <a:rPr lang="es-PE" smtClean="0"/>
              <a:t>5/04/2020</a:t>
            </a:fld>
            <a:endParaRPr lang="es-P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s-PE" smtClean="0"/>
              <a:t>Sergio Chávez Panduro</a:t>
            </a:r>
            <a:endParaRPr lang="es-PE"/>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5AB5DD9-7534-48E0-80CD-1C8FC95E2453}" type="slidenum">
              <a:rPr lang="es-PE" smtClean="0"/>
              <a:t>‹Nº›</a:t>
            </a:fld>
            <a:endParaRPr lang="es-PE"/>
          </a:p>
        </p:txBody>
      </p:sp>
    </p:spTree>
    <p:extLst>
      <p:ext uri="{BB962C8B-B14F-4D97-AF65-F5344CB8AC3E}">
        <p14:creationId xmlns:p14="http://schemas.microsoft.com/office/powerpoint/2010/main" val="30087964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arepublica.pe/tag/martin-vizcarr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lcomercio.pe/noticias/covid-19/" TargetMode="External"/><Relationship Id="rId2" Type="http://schemas.openxmlformats.org/officeDocument/2006/relationships/hyperlink" Target="https://elcomercio.pe/noticias/estado-de-emergencia/" TargetMode="External"/><Relationship Id="rId1" Type="http://schemas.openxmlformats.org/officeDocument/2006/relationships/slideLayout" Target="../slideLayouts/slideLayout2.xml"/><Relationship Id="rId4" Type="http://schemas.openxmlformats.org/officeDocument/2006/relationships/hyperlink" Target="https://elcomercio.pe/noticias/fiscalia-anticorrupc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09858" y="1712890"/>
            <a:ext cx="8139449" cy="986573"/>
          </a:xfrm>
        </p:spPr>
        <p:txBody>
          <a:bodyPr>
            <a:noAutofit/>
          </a:bodyPr>
          <a:lstStyle/>
          <a:p>
            <a:pPr algn="ctr"/>
            <a:r>
              <a:rPr lang="es-PE" sz="4000" b="1" dirty="0"/>
              <a:t>Casos Prácticos y Jurisprudencia en los Delitos Cometidos por Funcionarios Públicos. </a:t>
            </a:r>
            <a:br>
              <a:rPr lang="es-PE" sz="4000" b="1" dirty="0"/>
            </a:br>
            <a:r>
              <a:rPr lang="es-PE" sz="4000" b="1" dirty="0"/>
              <a:t/>
            </a:r>
            <a:br>
              <a:rPr lang="es-PE" sz="4000" b="1" dirty="0"/>
            </a:br>
            <a:r>
              <a:rPr lang="es-PE" sz="4000" b="1" dirty="0"/>
              <a:t/>
            </a:r>
            <a:br>
              <a:rPr lang="es-PE" sz="4000" b="1" dirty="0"/>
            </a:br>
            <a:r>
              <a:rPr lang="es-PE" sz="4000" b="1" dirty="0"/>
              <a:t/>
            </a:r>
            <a:br>
              <a:rPr lang="es-PE" sz="4000" b="1" dirty="0"/>
            </a:br>
            <a:r>
              <a:rPr lang="es-PE" sz="4000" b="1" dirty="0"/>
              <a:t/>
            </a:r>
            <a:br>
              <a:rPr lang="es-PE" sz="4000" b="1" dirty="0"/>
            </a:br>
            <a:r>
              <a:rPr lang="es-PE" sz="4000" b="1" dirty="0" smtClean="0"/>
              <a:t/>
            </a:r>
            <a:br>
              <a:rPr lang="es-PE" sz="4000" b="1" dirty="0" smtClean="0"/>
            </a:br>
            <a:r>
              <a:rPr lang="es-PE" sz="4000" dirty="0"/>
              <a:t/>
            </a:r>
            <a:br>
              <a:rPr lang="es-PE" sz="4000" dirty="0"/>
            </a:br>
            <a:r>
              <a:rPr lang="es-PE" sz="4000" dirty="0" smtClean="0"/>
              <a:t/>
            </a:r>
            <a:br>
              <a:rPr lang="es-PE" sz="4000" dirty="0" smtClean="0"/>
            </a:br>
            <a:r>
              <a:rPr lang="es-PE" sz="4000" dirty="0" smtClean="0"/>
              <a:t/>
            </a:r>
            <a:br>
              <a:rPr lang="es-PE" sz="4000" dirty="0" smtClean="0"/>
            </a:br>
            <a:r>
              <a:rPr lang="es-PE" sz="4000" dirty="0"/>
              <a:t/>
            </a:r>
            <a:br>
              <a:rPr lang="es-PE" sz="4000" dirty="0"/>
            </a:br>
            <a:r>
              <a:rPr lang="es-PE" sz="4000" dirty="0" smtClean="0"/>
              <a:t/>
            </a:r>
            <a:br>
              <a:rPr lang="es-PE" sz="4000" dirty="0" smtClean="0"/>
            </a:br>
            <a:r>
              <a:rPr lang="es-PE" sz="4000" dirty="0"/>
              <a:t/>
            </a:r>
            <a:br>
              <a:rPr lang="es-PE" sz="4000" dirty="0"/>
            </a:br>
            <a:r>
              <a:rPr lang="es-PE" sz="4000" dirty="0" smtClean="0"/>
              <a:t/>
            </a:r>
            <a:br>
              <a:rPr lang="es-PE" sz="4000" dirty="0" smtClean="0"/>
            </a:br>
            <a:r>
              <a:rPr lang="es-PE" sz="4000" dirty="0"/>
              <a:t/>
            </a:r>
            <a:br>
              <a:rPr lang="es-PE" sz="4000" dirty="0"/>
            </a:br>
            <a:r>
              <a:rPr lang="es-PE" sz="4000" dirty="0" smtClean="0"/>
              <a:t/>
            </a:r>
            <a:br>
              <a:rPr lang="es-PE" sz="4000" dirty="0" smtClean="0"/>
            </a:br>
            <a:r>
              <a:rPr lang="es-PE" sz="4000" dirty="0"/>
              <a:t/>
            </a:r>
            <a:br>
              <a:rPr lang="es-PE" sz="4000" dirty="0"/>
            </a:br>
            <a:r>
              <a:rPr lang="es-PE" sz="4000" dirty="0" smtClean="0"/>
              <a:t/>
            </a:r>
            <a:br>
              <a:rPr lang="es-PE" sz="4000" dirty="0" smtClean="0"/>
            </a:br>
            <a:r>
              <a:rPr lang="es-PE" sz="4000" dirty="0"/>
              <a:t/>
            </a:r>
            <a:br>
              <a:rPr lang="es-PE" sz="4000" dirty="0"/>
            </a:br>
            <a:r>
              <a:rPr lang="es-PE" sz="4000" dirty="0" smtClean="0"/>
              <a:t/>
            </a:r>
            <a:br>
              <a:rPr lang="es-PE" sz="4000" dirty="0" smtClean="0"/>
            </a:br>
            <a:r>
              <a:rPr lang="es-PE" sz="4000" dirty="0"/>
              <a:t/>
            </a:r>
            <a:br>
              <a:rPr lang="es-PE" sz="4000" dirty="0"/>
            </a:br>
            <a:r>
              <a:rPr lang="es-PE" sz="4000" dirty="0" smtClean="0"/>
              <a:t/>
            </a:r>
            <a:br>
              <a:rPr lang="es-PE" sz="4000" dirty="0" smtClean="0"/>
            </a:br>
            <a:r>
              <a:rPr lang="es-PE" sz="4000" dirty="0" smtClean="0"/>
              <a:t/>
            </a:r>
            <a:br>
              <a:rPr lang="es-PE" sz="4000" dirty="0" smtClean="0"/>
            </a:br>
            <a:r>
              <a:rPr lang="es-PE" sz="4000" dirty="0" smtClean="0"/>
              <a:t/>
            </a:r>
            <a:br>
              <a:rPr lang="es-PE" sz="4000" dirty="0" smtClean="0"/>
            </a:br>
            <a:r>
              <a:rPr lang="es-PE" sz="2800" b="1" dirty="0" smtClean="0">
                <a:solidFill>
                  <a:srgbClr val="FF0000"/>
                </a:solidFill>
                <a:latin typeface="Arial Black" panose="020B0A04020102020204" pitchFamily="34" charset="0"/>
              </a:rPr>
              <a:t>LA INVESTIGACIÓN PREPARATORIA EN ESTADOS DE EMERGENCIA: EL ROL DEL MINISTERIO PÚBLICO</a:t>
            </a:r>
            <a:r>
              <a:rPr lang="es-PE" sz="2800" b="1" dirty="0" smtClean="0">
                <a:solidFill>
                  <a:srgbClr val="FF0000"/>
                </a:solidFill>
                <a:latin typeface="Arial Black" panose="020B0A04020102020204" pitchFamily="34" charset="0"/>
              </a:rPr>
              <a:t/>
            </a:r>
            <a:br>
              <a:rPr lang="es-PE" sz="2800" b="1" dirty="0" smtClean="0">
                <a:solidFill>
                  <a:srgbClr val="FF0000"/>
                </a:solidFill>
                <a:latin typeface="Arial Black" panose="020B0A04020102020204" pitchFamily="34" charset="0"/>
              </a:rPr>
            </a:br>
            <a:endParaRPr lang="es-PE" sz="2800" b="1" dirty="0">
              <a:solidFill>
                <a:srgbClr val="FF0000"/>
              </a:solidFill>
              <a:latin typeface="Arial Black" panose="020B0A04020102020204" pitchFamily="34" charset="0"/>
            </a:endParaRPr>
          </a:p>
        </p:txBody>
      </p:sp>
      <p:sp>
        <p:nvSpPr>
          <p:cNvPr id="5" name="CuadroTexto 4"/>
          <p:cNvSpPr txBox="1"/>
          <p:nvPr/>
        </p:nvSpPr>
        <p:spPr>
          <a:xfrm>
            <a:off x="2150772" y="3567448"/>
            <a:ext cx="8397025" cy="1815882"/>
          </a:xfrm>
          <a:prstGeom prst="rect">
            <a:avLst/>
          </a:prstGeom>
          <a:noFill/>
        </p:spPr>
        <p:txBody>
          <a:bodyPr wrap="square" rtlCol="0">
            <a:spAutoFit/>
          </a:bodyPr>
          <a:lstStyle/>
          <a:p>
            <a:endParaRPr lang="es-PE" sz="2800" dirty="0" smtClean="0"/>
          </a:p>
          <a:p>
            <a:endParaRPr lang="es-PE" sz="2800" dirty="0"/>
          </a:p>
          <a:p>
            <a:endParaRPr lang="es-PE" sz="2800" dirty="0" smtClean="0"/>
          </a:p>
          <a:p>
            <a:r>
              <a:rPr lang="es-PE" sz="2800" dirty="0" smtClean="0"/>
              <a:t>Ponente</a:t>
            </a:r>
            <a:r>
              <a:rPr lang="es-PE" sz="2800" dirty="0"/>
              <a:t>: Sergio Emerson Chávez Panduro </a:t>
            </a:r>
          </a:p>
        </p:txBody>
      </p:sp>
      <p:pic>
        <p:nvPicPr>
          <p:cNvPr id="7" name="Imagen 6"/>
          <p:cNvPicPr/>
          <p:nvPr/>
        </p:nvPicPr>
        <p:blipFill rotWithShape="1">
          <a:blip r:embed="rId3" cstate="print">
            <a:extLst>
              <a:ext uri="{28A0092B-C50C-407E-A947-70E740481C1C}">
                <a14:useLocalDpi xmlns:a14="http://schemas.microsoft.com/office/drawing/2010/main" val="0"/>
              </a:ext>
            </a:extLst>
          </a:blip>
          <a:srcRect l="15918" r="12313"/>
          <a:stretch/>
        </p:blipFill>
        <p:spPr bwMode="auto">
          <a:xfrm rot="16200000">
            <a:off x="4875695" y="2387992"/>
            <a:ext cx="1918954" cy="2062699"/>
          </a:xfrm>
          <a:prstGeom prst="rect">
            <a:avLst/>
          </a:prstGeom>
          <a:ln>
            <a:noFill/>
          </a:ln>
          <a:extLst>
            <a:ext uri="{53640926-AAD7-44D8-BBD7-CCE9431645EC}">
              <a14:shadowObscured xmlns:a14="http://schemas.microsoft.com/office/drawing/2010/main"/>
            </a:ext>
          </a:extLst>
        </p:spPr>
      </p:pic>
      <p:sp>
        <p:nvSpPr>
          <p:cNvPr id="3" name="Marcador de pie de página 2"/>
          <p:cNvSpPr>
            <a:spLocks noGrp="1"/>
          </p:cNvSpPr>
          <p:nvPr>
            <p:ph type="ftr" sz="quarter" idx="11"/>
          </p:nvPr>
        </p:nvSpPr>
        <p:spPr/>
        <p:txBody>
          <a:bodyPr/>
          <a:lstStyle/>
          <a:p>
            <a:r>
              <a:rPr lang="es-PE" dirty="0" smtClean="0"/>
              <a:t>Sergio Chávez Panduro</a:t>
            </a:r>
            <a:endParaRPr lang="es-PE" dirty="0"/>
          </a:p>
        </p:txBody>
      </p:sp>
    </p:spTree>
    <p:extLst>
      <p:ext uri="{BB962C8B-B14F-4D97-AF65-F5344CB8AC3E}">
        <p14:creationId xmlns:p14="http://schemas.microsoft.com/office/powerpoint/2010/main" val="4145586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034861" y="1004552"/>
            <a:ext cx="8590209" cy="4529995"/>
          </a:xfrm>
          <a:prstGeom prst="rect">
            <a:avLst/>
          </a:prstGeom>
        </p:spPr>
        <p:txBody>
          <a:bodyPr wrap="square">
            <a:spAutoFit/>
          </a:bodyPr>
          <a:lstStyle/>
          <a:p>
            <a:pPr algn="just"/>
            <a:r>
              <a:rPr lang="es-PE" sz="2800" dirty="0">
                <a:solidFill>
                  <a:srgbClr val="333333"/>
                </a:solidFill>
                <a:latin typeface="Georgia" panose="02040502050405020303" pitchFamily="18" charset="0"/>
              </a:rPr>
              <a:t>El coordinador nacional anticorrupción, fiscal superior </a:t>
            </a:r>
            <a:r>
              <a:rPr lang="es-PE" sz="2800" b="1" dirty="0">
                <a:solidFill>
                  <a:srgbClr val="333333"/>
                </a:solidFill>
                <a:latin typeface="Libre Franklin"/>
              </a:rPr>
              <a:t>Omar Tello</a:t>
            </a:r>
            <a:r>
              <a:rPr lang="es-PE" sz="2800" dirty="0">
                <a:solidFill>
                  <a:srgbClr val="333333"/>
                </a:solidFill>
                <a:latin typeface="Georgia" panose="02040502050405020303" pitchFamily="18" charset="0"/>
              </a:rPr>
              <a:t> detalló a </a:t>
            </a:r>
            <a:r>
              <a:rPr lang="es-PE" sz="2800" b="1" dirty="0">
                <a:solidFill>
                  <a:srgbClr val="333333"/>
                </a:solidFill>
                <a:latin typeface="Libre Franklin"/>
              </a:rPr>
              <a:t>El Comercio</a:t>
            </a:r>
            <a:r>
              <a:rPr lang="es-PE" sz="2800" dirty="0">
                <a:solidFill>
                  <a:srgbClr val="333333"/>
                </a:solidFill>
                <a:latin typeface="Georgia" panose="02040502050405020303" pitchFamily="18" charset="0"/>
              </a:rPr>
              <a:t> que entre estos está el caso de un suboficial de la Policía en Arequipa, quien solicitó dinero a un ciudadano para devolverle su vehículo. Otro, es el del fiscal adjunto provincial Xavier </a:t>
            </a:r>
            <a:r>
              <a:rPr lang="es-PE" sz="2800" dirty="0" err="1">
                <a:solidFill>
                  <a:srgbClr val="333333"/>
                </a:solidFill>
                <a:latin typeface="Georgia" panose="02040502050405020303" pitchFamily="18" charset="0"/>
              </a:rPr>
              <a:t>Rezabal</a:t>
            </a:r>
            <a:r>
              <a:rPr lang="es-PE" sz="2800" dirty="0">
                <a:solidFill>
                  <a:srgbClr val="333333"/>
                </a:solidFill>
                <a:latin typeface="Georgia" panose="02040502050405020303" pitchFamily="18" charset="0"/>
              </a:rPr>
              <a:t> Falcón atrapado en Huaura con S/500 que le habría pedido a la esposa de un detenido para favorecerlo. A este fiscal ya se le dictó 18 meses de prisión preventiva. Además de él, hay otros 17 detenidos en flagrancia.</a:t>
            </a:r>
            <a:endParaRPr lang="es-PE" sz="2800" dirty="0"/>
          </a:p>
        </p:txBody>
      </p:sp>
      <p:sp>
        <p:nvSpPr>
          <p:cNvPr id="5" name="Marcador de pie de página 4"/>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583651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099256" y="2137893"/>
            <a:ext cx="8840736" cy="3416320"/>
          </a:xfrm>
          <a:prstGeom prst="rect">
            <a:avLst/>
          </a:prstGeom>
          <a:noFill/>
        </p:spPr>
        <p:txBody>
          <a:bodyPr wrap="square" lIns="91440" tIns="45720" rIns="91440" bIns="45720">
            <a:spAutoFit/>
          </a:bodyPr>
          <a:lstStyle/>
          <a:p>
            <a:pPr algn="ctr"/>
            <a:r>
              <a:rPr lang="es-E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¿Qué Delitos se pueden cometer </a:t>
            </a:r>
          </a:p>
          <a:p>
            <a:pPr algn="ctr"/>
            <a:r>
              <a:rPr lang="es-E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En el Estado de Cuarentena?</a:t>
            </a:r>
            <a:endPar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 name="Marcador de pie de página 4"/>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3207764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580327" y="2187800"/>
            <a:ext cx="7418231" cy="1881925"/>
          </a:xfrm>
          <a:prstGeom prst="rect">
            <a:avLst/>
          </a:prstGeom>
        </p:spPr>
        <p:txBody>
          <a:bodyPr wrap="square">
            <a:spAutoFit/>
          </a:bodyPr>
          <a:lstStyle/>
          <a:p>
            <a:pPr>
              <a:lnSpc>
                <a:spcPct val="107000"/>
              </a:lnSpc>
              <a:spcAft>
                <a:spcPts val="800"/>
              </a:spcAft>
            </a:pPr>
            <a:r>
              <a:rPr lang="es-PE" b="1" dirty="0" smtClean="0">
                <a:solidFill>
                  <a:srgbClr val="1F1F1F"/>
                </a:solidFill>
                <a:latin typeface="Roboto"/>
                <a:ea typeface="Times New Roman" panose="02020603050405020304" pitchFamily="18" charset="0"/>
                <a:cs typeface="Times New Roman" panose="02020603050405020304" pitchFamily="18" charset="0"/>
              </a:rPr>
              <a:t>Atentado contra la Autoridad o Funcionario. (Art. 365° CP)</a:t>
            </a:r>
          </a:p>
          <a:p>
            <a:pPr>
              <a:lnSpc>
                <a:spcPct val="107000"/>
              </a:lnSpc>
              <a:spcAft>
                <a:spcPts val="800"/>
              </a:spcAft>
            </a:pPr>
            <a:r>
              <a:rPr lang="es-PE" b="1" dirty="0" smtClean="0">
                <a:solidFill>
                  <a:srgbClr val="1F1F1F"/>
                </a:solidFill>
                <a:latin typeface="Roboto"/>
                <a:ea typeface="Times New Roman" panose="02020603050405020304" pitchFamily="18" charset="0"/>
                <a:cs typeface="Times New Roman" panose="02020603050405020304" pitchFamily="18" charset="0"/>
              </a:rPr>
              <a:t>Violencia contra la Autoridad para impedir el ejercicio de sus Funciones. (Art. 366°)</a:t>
            </a:r>
          </a:p>
          <a:p>
            <a:pPr>
              <a:lnSpc>
                <a:spcPct val="107000"/>
              </a:lnSpc>
              <a:spcAft>
                <a:spcPts val="800"/>
              </a:spcAft>
            </a:pPr>
            <a:r>
              <a:rPr lang="es-PE" b="1" dirty="0" smtClean="0">
                <a:solidFill>
                  <a:srgbClr val="1F1F1F"/>
                </a:solidFill>
                <a:latin typeface="Roboto"/>
                <a:ea typeface="Times New Roman" panose="02020603050405020304" pitchFamily="18" charset="0"/>
                <a:cs typeface="Times New Roman" panose="02020603050405020304" pitchFamily="18" charset="0"/>
              </a:rPr>
              <a:t>Resistencia o desobediencia a la autoridad (Art. 368° CP)</a:t>
            </a:r>
          </a:p>
          <a:p>
            <a:pPr>
              <a:lnSpc>
                <a:spcPct val="107000"/>
              </a:lnSpc>
              <a:spcAft>
                <a:spcPts val="800"/>
              </a:spcAft>
            </a:pPr>
            <a:r>
              <a:rPr lang="es-PE" b="1" dirty="0" smtClean="0">
                <a:solidFill>
                  <a:srgbClr val="1F1F1F"/>
                </a:solidFill>
                <a:latin typeface="Roboto"/>
                <a:ea typeface="Times New Roman" panose="02020603050405020304" pitchFamily="18" charset="0"/>
                <a:cs typeface="Times New Roman" panose="02020603050405020304" pitchFamily="18" charset="0"/>
              </a:rPr>
              <a:t>Propagación </a:t>
            </a:r>
            <a:r>
              <a:rPr lang="es-PE" b="1" dirty="0">
                <a:solidFill>
                  <a:srgbClr val="1F1F1F"/>
                </a:solidFill>
                <a:latin typeface="Roboto"/>
                <a:ea typeface="Times New Roman" panose="02020603050405020304" pitchFamily="18" charset="0"/>
                <a:cs typeface="Times New Roman" panose="02020603050405020304" pitchFamily="18" charset="0"/>
              </a:rPr>
              <a:t>de Enfermedad Peligrosa o Contagiosa</a:t>
            </a:r>
            <a:r>
              <a:rPr lang="es-PE" b="1" dirty="0" smtClean="0">
                <a:solidFill>
                  <a:srgbClr val="1F1F1F"/>
                </a:solidFill>
                <a:latin typeface="Roboto"/>
                <a:ea typeface="Times New Roman" panose="02020603050405020304" pitchFamily="18" charset="0"/>
                <a:cs typeface="Times New Roman" panose="02020603050405020304" pitchFamily="18" charset="0"/>
              </a:rPr>
              <a:t>. (Art. 289 CP)</a:t>
            </a:r>
          </a:p>
        </p:txBody>
      </p:sp>
      <p:sp>
        <p:nvSpPr>
          <p:cNvPr id="6" name="Elipse 5"/>
          <p:cNvSpPr/>
          <p:nvPr/>
        </p:nvSpPr>
        <p:spPr>
          <a:xfrm>
            <a:off x="759853" y="2349590"/>
            <a:ext cx="1944710" cy="1558344"/>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PE" dirty="0" smtClean="0"/>
              <a:t>Delitos </a:t>
            </a:r>
            <a:endParaRPr lang="es-PE" dirty="0"/>
          </a:p>
        </p:txBody>
      </p:sp>
      <p:sp>
        <p:nvSpPr>
          <p:cNvPr id="7" name="Abrir llave 6"/>
          <p:cNvSpPr/>
          <p:nvPr/>
        </p:nvSpPr>
        <p:spPr>
          <a:xfrm>
            <a:off x="2833352" y="2187800"/>
            <a:ext cx="746975" cy="1997834"/>
          </a:xfrm>
          <a:prstGeom prst="lef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PE"/>
          </a:p>
        </p:txBody>
      </p:sp>
      <p:sp>
        <p:nvSpPr>
          <p:cNvPr id="8" name="Marcador de pie de página 7"/>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18842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792049" y="2653048"/>
            <a:ext cx="1880316" cy="1584101"/>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s-PE" dirty="0" smtClean="0"/>
              <a:t>DELITOS </a:t>
            </a:r>
            <a:endParaRPr lang="es-PE" dirty="0"/>
          </a:p>
        </p:txBody>
      </p:sp>
      <p:sp>
        <p:nvSpPr>
          <p:cNvPr id="5" name="Abrir llave 4"/>
          <p:cNvSpPr/>
          <p:nvPr/>
        </p:nvSpPr>
        <p:spPr>
          <a:xfrm>
            <a:off x="2820473" y="1146221"/>
            <a:ext cx="515155" cy="4509520"/>
          </a:xfrm>
          <a:prstGeom prst="lef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PE"/>
          </a:p>
        </p:txBody>
      </p:sp>
      <p:sp>
        <p:nvSpPr>
          <p:cNvPr id="6" name="CuadroTexto 5"/>
          <p:cNvSpPr txBox="1"/>
          <p:nvPr/>
        </p:nvSpPr>
        <p:spPr>
          <a:xfrm>
            <a:off x="3606085" y="1146221"/>
            <a:ext cx="7675808" cy="4524315"/>
          </a:xfrm>
          <a:prstGeom prst="rect">
            <a:avLst/>
          </a:prstGeom>
          <a:noFill/>
        </p:spPr>
        <p:txBody>
          <a:bodyPr wrap="square" rtlCol="0">
            <a:spAutoFit/>
          </a:bodyPr>
          <a:lstStyle/>
          <a:p>
            <a:r>
              <a:rPr lang="es-PE" dirty="0" smtClean="0"/>
              <a:t>CONCUSIÓN (ART. 382° CÓDIGO PENAL)</a:t>
            </a:r>
          </a:p>
          <a:p>
            <a:endParaRPr lang="es-PE" dirty="0"/>
          </a:p>
          <a:p>
            <a:r>
              <a:rPr lang="es-PE" dirty="0" smtClean="0"/>
              <a:t>COLUSIÓN SIMPLE  AGRAVADA (ART. 384° CÓDIGO PENAL)</a:t>
            </a:r>
          </a:p>
          <a:p>
            <a:endParaRPr lang="es-PE" dirty="0"/>
          </a:p>
          <a:p>
            <a:r>
              <a:rPr lang="es-PE" dirty="0" smtClean="0"/>
              <a:t>PECULADO DE USO (ART. 388° CÓDIGO PENAL)</a:t>
            </a:r>
          </a:p>
          <a:p>
            <a:endParaRPr lang="es-PE" dirty="0"/>
          </a:p>
          <a:p>
            <a:r>
              <a:rPr lang="es-PE" dirty="0" smtClean="0"/>
              <a:t>COHECHO PASIVO PROPIO EN EL EJERCICIO DE LA FUNCIÓN POLICIAL (ART. 395°- A)</a:t>
            </a:r>
          </a:p>
          <a:p>
            <a:endParaRPr lang="es-PE" dirty="0"/>
          </a:p>
          <a:p>
            <a:r>
              <a:rPr lang="es-PE" dirty="0" smtClean="0"/>
              <a:t>COHECHO ACTIVO GENÉRICO (ART.397° CÓDIGO PENAL)</a:t>
            </a:r>
          </a:p>
          <a:p>
            <a:endParaRPr lang="es-PE" dirty="0"/>
          </a:p>
          <a:p>
            <a:r>
              <a:rPr lang="es-PE" dirty="0" smtClean="0"/>
              <a:t>COHECHO ACTIVO EN EL AMBITO DE LA  FUNCIÓN POLICIAL (ART. 398-A)</a:t>
            </a:r>
          </a:p>
          <a:p>
            <a:endParaRPr lang="es-PE" dirty="0"/>
          </a:p>
          <a:p>
            <a:r>
              <a:rPr lang="es-PE" dirty="0" smtClean="0"/>
              <a:t>NEGOCIACIÓN INCOMPATIBLE O APROCHAMIENTO INDEBIDO DEL CARGO</a:t>
            </a:r>
            <a:endParaRPr lang="es-PE" dirty="0"/>
          </a:p>
        </p:txBody>
      </p:sp>
      <p:sp>
        <p:nvSpPr>
          <p:cNvPr id="7" name="Marcador de pie de página 6"/>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6219520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1222" y="2496360"/>
            <a:ext cx="2263461" cy="1559273"/>
          </a:xfrm>
          <a:prstGeom prst="rect">
            <a:avLst/>
          </a:prstGeom>
        </p:spPr>
      </p:pic>
      <p:sp>
        <p:nvSpPr>
          <p:cNvPr id="6" name="Abrir llave 5"/>
          <p:cNvSpPr/>
          <p:nvPr/>
        </p:nvSpPr>
        <p:spPr>
          <a:xfrm>
            <a:off x="4076163" y="1828800"/>
            <a:ext cx="965916" cy="2962141"/>
          </a:xfrm>
          <a:prstGeom prst="lef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PE"/>
          </a:p>
        </p:txBody>
      </p:sp>
      <p:sp>
        <p:nvSpPr>
          <p:cNvPr id="7" name="CuadroTexto 6"/>
          <p:cNvSpPr txBox="1"/>
          <p:nvPr/>
        </p:nvSpPr>
        <p:spPr>
          <a:xfrm>
            <a:off x="5042079" y="1828800"/>
            <a:ext cx="5054958" cy="2862322"/>
          </a:xfrm>
          <a:prstGeom prst="rect">
            <a:avLst/>
          </a:prstGeom>
          <a:noFill/>
        </p:spPr>
        <p:txBody>
          <a:bodyPr wrap="square" rtlCol="0">
            <a:spAutoFit/>
          </a:bodyPr>
          <a:lstStyle/>
          <a:p>
            <a:r>
              <a:rPr lang="es-PE" dirty="0" smtClean="0"/>
              <a:t>Titular de la Acción Penal</a:t>
            </a:r>
          </a:p>
          <a:p>
            <a:endParaRPr lang="es-PE" dirty="0"/>
          </a:p>
          <a:p>
            <a:endParaRPr lang="es-PE" dirty="0" smtClean="0"/>
          </a:p>
          <a:p>
            <a:r>
              <a:rPr lang="es-PE" dirty="0" smtClean="0"/>
              <a:t>Tiene al Carga de la Prueba</a:t>
            </a:r>
          </a:p>
          <a:p>
            <a:endParaRPr lang="es-PE" dirty="0"/>
          </a:p>
          <a:p>
            <a:endParaRPr lang="es-PE" dirty="0" smtClean="0"/>
          </a:p>
          <a:p>
            <a:r>
              <a:rPr lang="es-PE" dirty="0" smtClean="0"/>
              <a:t>Defensor de la Legalidad </a:t>
            </a:r>
          </a:p>
          <a:p>
            <a:endParaRPr lang="es-PE" dirty="0"/>
          </a:p>
          <a:p>
            <a:endParaRPr lang="es-PE" dirty="0" smtClean="0"/>
          </a:p>
          <a:p>
            <a:r>
              <a:rPr lang="es-PE" dirty="0" smtClean="0"/>
              <a:t>Defensor de la Sociedad </a:t>
            </a:r>
            <a:endParaRPr lang="es-PE" dirty="0"/>
          </a:p>
        </p:txBody>
      </p:sp>
      <p:sp>
        <p:nvSpPr>
          <p:cNvPr id="8" name="Flecha derecha 7"/>
          <p:cNvSpPr/>
          <p:nvPr/>
        </p:nvSpPr>
        <p:spPr>
          <a:xfrm>
            <a:off x="8609527" y="2923504"/>
            <a:ext cx="566670" cy="4636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Elipse 8"/>
          <p:cNvSpPr/>
          <p:nvPr/>
        </p:nvSpPr>
        <p:spPr>
          <a:xfrm>
            <a:off x="9659155" y="2269499"/>
            <a:ext cx="1918952" cy="17716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Ministerio Público la Luz que nunca se apaga</a:t>
            </a:r>
            <a:endParaRPr lang="es-PE" dirty="0"/>
          </a:p>
        </p:txBody>
      </p:sp>
      <p:sp>
        <p:nvSpPr>
          <p:cNvPr id="10" name="Marcador de pie de página 9"/>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32152896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099255" y="2060620"/>
            <a:ext cx="8320113" cy="2661041"/>
          </a:xfrm>
          <a:prstGeom prst="rect">
            <a:avLst/>
          </a:prstGeom>
          <a:noFill/>
        </p:spPr>
        <p:txBody>
          <a:bodyPr wrap="square" lIns="91440" tIns="45720" rIns="91440" bIns="45720">
            <a:spAutoFit/>
          </a:bodyPr>
          <a:lstStyle/>
          <a:p>
            <a:pPr algn="ctr"/>
            <a:r>
              <a:rPr lang="es-ES" sz="5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ETAPAS EN LA QUE PARTICIPA</a:t>
            </a:r>
          </a:p>
          <a:p>
            <a:pPr algn="ctr"/>
            <a:r>
              <a:rPr lang="es-E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EL MINISTERIO PÚBLICO</a:t>
            </a:r>
            <a:endPar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5" name="Marcador de pie de página 4"/>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1479011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2109499" y="785608"/>
            <a:ext cx="8039053" cy="115587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3200" b="1" spc="-1" dirty="0">
                <a:solidFill>
                  <a:srgbClr val="FF0000"/>
                </a:solidFill>
                <a:latin typeface="Arial"/>
                <a:ea typeface="DejaVu Sans"/>
              </a:rPr>
              <a:t>ETAPAS DEL NUEVO PROCESO PENAL </a:t>
            </a:r>
            <a:endParaRPr lang="es-ES" sz="3200" spc="-1" dirty="0">
              <a:latin typeface="Arial"/>
            </a:endParaRPr>
          </a:p>
        </p:txBody>
      </p:sp>
      <p:sp>
        <p:nvSpPr>
          <p:cNvPr id="135" name="CustomShape 2"/>
          <p:cNvSpPr/>
          <p:nvPr/>
        </p:nvSpPr>
        <p:spPr>
          <a:xfrm>
            <a:off x="2060649" y="2253803"/>
            <a:ext cx="2597571" cy="890427"/>
          </a:xfrm>
          <a:prstGeom prst="roundRect">
            <a:avLst>
              <a:gd name="adj" fmla="val 16667"/>
            </a:avLst>
          </a:prstGeom>
          <a:solidFill>
            <a:srgbClr val="B7DEE4"/>
          </a:solidFill>
          <a:ln>
            <a:solidFill>
              <a:srgbClr val="53B3BE"/>
            </a:solidFill>
            <a:round/>
          </a:ln>
          <a:effectLst>
            <a:outerShdw blurRad="40000" dist="20160" dir="5400000" rotWithShape="0">
              <a:srgbClr val="000000">
                <a:alpha val="38000"/>
              </a:srgbClr>
            </a:outerShdw>
          </a:effectLst>
        </p:spPr>
        <p:style>
          <a:lnRef idx="1">
            <a:schemeClr val="accent2"/>
          </a:lnRef>
          <a:fillRef idx="2">
            <a:schemeClr val="accent2"/>
          </a:fillRef>
          <a:effectRef idx="1">
            <a:schemeClr val="accent2"/>
          </a:effectRef>
          <a:fontRef idx="minor"/>
        </p:style>
        <p:txBody>
          <a:bodyPr lIns="90000" tIns="45000" rIns="90000" bIns="45000" anchor="ctr"/>
          <a:lstStyle/>
          <a:p>
            <a:pPr algn="ctr">
              <a:lnSpc>
                <a:spcPct val="100000"/>
              </a:lnSpc>
            </a:pPr>
            <a:r>
              <a:rPr lang="es-ES" sz="1350" spc="-1">
                <a:solidFill>
                  <a:srgbClr val="000000"/>
                </a:solidFill>
                <a:latin typeface="Corbel"/>
                <a:ea typeface="DejaVu Sans"/>
              </a:rPr>
              <a:t>ETAPA INV. PREPARATORIA </a:t>
            </a:r>
            <a:endParaRPr lang="es-ES" sz="1350" spc="-1">
              <a:latin typeface="Arial"/>
            </a:endParaRPr>
          </a:p>
        </p:txBody>
      </p:sp>
      <p:sp>
        <p:nvSpPr>
          <p:cNvPr id="136" name="CustomShape 3"/>
          <p:cNvSpPr/>
          <p:nvPr/>
        </p:nvSpPr>
        <p:spPr>
          <a:xfrm>
            <a:off x="2109499" y="3733152"/>
            <a:ext cx="2410832" cy="774453"/>
          </a:xfrm>
          <a:prstGeom prst="roundRect">
            <a:avLst>
              <a:gd name="adj" fmla="val 16667"/>
            </a:avLst>
          </a:prstGeom>
          <a:ln>
            <a:noFill/>
          </a:ln>
          <a:effectLst>
            <a:outerShdw blurRad="38100" dist="25560" dir="5400000" rotWithShape="0">
              <a:srgbClr val="000000">
                <a:alpha val="45000"/>
              </a:srgbClr>
            </a:outerShdw>
          </a:effectLst>
        </p:spPr>
        <p:style>
          <a:lnRef idx="0">
            <a:schemeClr val="accent4"/>
          </a:lnRef>
          <a:fillRef idx="3">
            <a:schemeClr val="accent4"/>
          </a:fillRef>
          <a:effectRef idx="3">
            <a:schemeClr val="accent4"/>
          </a:effectRef>
          <a:fontRef idx="minor"/>
        </p:style>
        <p:txBody>
          <a:bodyPr lIns="90000" tIns="45000" rIns="90000" bIns="45000" anchor="ctr"/>
          <a:lstStyle/>
          <a:p>
            <a:pPr algn="ctr">
              <a:lnSpc>
                <a:spcPct val="100000"/>
              </a:lnSpc>
            </a:pPr>
            <a:r>
              <a:rPr lang="es-ES" sz="1350" spc="-1">
                <a:solidFill>
                  <a:srgbClr val="FFFFFF"/>
                </a:solidFill>
                <a:latin typeface="Corbel"/>
                <a:ea typeface="DejaVu Sans"/>
              </a:rPr>
              <a:t>ETAPA INTERMEDIA </a:t>
            </a:r>
            <a:endParaRPr lang="es-ES" sz="1350" spc="-1">
              <a:latin typeface="Arial"/>
            </a:endParaRPr>
          </a:p>
        </p:txBody>
      </p:sp>
      <p:sp>
        <p:nvSpPr>
          <p:cNvPr id="137" name="CustomShape 4"/>
          <p:cNvSpPr/>
          <p:nvPr/>
        </p:nvSpPr>
        <p:spPr>
          <a:xfrm>
            <a:off x="2133050" y="4941350"/>
            <a:ext cx="2342380" cy="842561"/>
          </a:xfrm>
          <a:prstGeom prst="roundRect">
            <a:avLst>
              <a:gd name="adj" fmla="val 16667"/>
            </a:avLst>
          </a:prstGeom>
          <a:ln>
            <a:noFill/>
          </a:ln>
          <a:effectLst>
            <a:outerShdw blurRad="38100" dist="25560" dir="5400000" rotWithShape="0">
              <a:srgbClr val="000000">
                <a:alpha val="45000"/>
              </a:srgbClr>
            </a:outerShdw>
          </a:effectLst>
        </p:spPr>
        <p:style>
          <a:lnRef idx="0">
            <a:schemeClr val="accent5"/>
          </a:lnRef>
          <a:fillRef idx="3">
            <a:schemeClr val="accent5"/>
          </a:fillRef>
          <a:effectRef idx="3">
            <a:schemeClr val="accent5"/>
          </a:effectRef>
          <a:fontRef idx="minor"/>
        </p:style>
        <p:txBody>
          <a:bodyPr lIns="90000" tIns="45000" rIns="90000" bIns="45000" anchor="ctr"/>
          <a:lstStyle/>
          <a:p>
            <a:pPr algn="ctr">
              <a:lnSpc>
                <a:spcPct val="100000"/>
              </a:lnSpc>
            </a:pPr>
            <a:r>
              <a:rPr lang="es-ES" sz="1350" spc="-1">
                <a:solidFill>
                  <a:srgbClr val="FFFFFF"/>
                </a:solidFill>
                <a:latin typeface="Corbel"/>
                <a:ea typeface="DejaVu Sans"/>
              </a:rPr>
              <a:t>JUICIO ORAL </a:t>
            </a:r>
            <a:endParaRPr lang="es-ES" sz="1350" spc="-1">
              <a:latin typeface="Arial"/>
            </a:endParaRPr>
          </a:p>
        </p:txBody>
      </p:sp>
      <p:sp>
        <p:nvSpPr>
          <p:cNvPr id="138" name="CustomShape 5"/>
          <p:cNvSpPr/>
          <p:nvPr/>
        </p:nvSpPr>
        <p:spPr>
          <a:xfrm>
            <a:off x="5000700" y="2514950"/>
            <a:ext cx="333274" cy="381195"/>
          </a:xfrm>
          <a:prstGeom prst="rightArrow">
            <a:avLst>
              <a:gd name="adj1" fmla="val 50000"/>
              <a:gd name="adj2" fmla="val 50000"/>
            </a:avLst>
          </a:prstGeom>
          <a:ln>
            <a:solidFill>
              <a:srgbClr val="77888A"/>
            </a:solidFill>
            <a:round/>
          </a:ln>
          <a:effectLst>
            <a:outerShdw blurRad="38100" dist="25560" dir="5400000" rotWithShape="0">
              <a:srgbClr val="000000">
                <a:alpha val="45000"/>
              </a:srgbClr>
            </a:outerShdw>
          </a:effectLst>
        </p:spPr>
        <p:style>
          <a:lnRef idx="1">
            <a:schemeClr val="accent4"/>
          </a:lnRef>
          <a:fillRef idx="3">
            <a:schemeClr val="accent4"/>
          </a:fillRef>
          <a:effectRef idx="2">
            <a:schemeClr val="accent4"/>
          </a:effectRef>
          <a:fontRef idx="minor"/>
        </p:style>
      </p:sp>
      <p:sp>
        <p:nvSpPr>
          <p:cNvPr id="139" name="CustomShape 6"/>
          <p:cNvSpPr/>
          <p:nvPr/>
        </p:nvSpPr>
        <p:spPr>
          <a:xfrm>
            <a:off x="5550794" y="2253803"/>
            <a:ext cx="2158410" cy="855360"/>
          </a:xfrm>
          <a:prstGeom prst="roundRect">
            <a:avLst>
              <a:gd name="adj" fmla="val 16667"/>
            </a:avLst>
          </a:prstGeom>
          <a:solidFill>
            <a:srgbClr val="BFE1D5"/>
          </a:solidFill>
          <a:ln>
            <a:solidFill>
              <a:srgbClr val="70BAA4"/>
            </a:solidFill>
            <a:round/>
          </a:ln>
          <a:effectLst>
            <a:outerShdw blurRad="40000" dist="20160" dir="5400000" rotWithShape="0">
              <a:srgbClr val="000000">
                <a:alpha val="38000"/>
              </a:srgbClr>
            </a:outerShdw>
          </a:effectLst>
        </p:spPr>
        <p:style>
          <a:lnRef idx="1">
            <a:schemeClr val="accent3"/>
          </a:lnRef>
          <a:fillRef idx="2">
            <a:schemeClr val="accent3"/>
          </a:fillRef>
          <a:effectRef idx="1">
            <a:schemeClr val="accent3"/>
          </a:effectRef>
          <a:fontRef idx="minor"/>
        </p:style>
        <p:txBody>
          <a:bodyPr lIns="90000" tIns="45000" rIns="90000" bIns="45000" anchor="ctr"/>
          <a:lstStyle/>
          <a:p>
            <a:pPr algn="ctr">
              <a:lnSpc>
                <a:spcPct val="100000"/>
              </a:lnSpc>
            </a:pPr>
            <a:r>
              <a:rPr lang="es-ES" sz="1200" spc="-1" dirty="0">
                <a:solidFill>
                  <a:srgbClr val="000000"/>
                </a:solidFill>
                <a:latin typeface="Corbel"/>
                <a:ea typeface="DejaVu Sans"/>
              </a:rPr>
              <a:t>ACTOS URGENTES E INAPLAZABLES </a:t>
            </a:r>
            <a:endParaRPr lang="es-ES" sz="1200" spc="-1" dirty="0">
              <a:latin typeface="Arial"/>
            </a:endParaRPr>
          </a:p>
        </p:txBody>
      </p:sp>
      <p:sp>
        <p:nvSpPr>
          <p:cNvPr id="140" name="CustomShape 7"/>
          <p:cNvSpPr/>
          <p:nvPr/>
        </p:nvSpPr>
        <p:spPr>
          <a:xfrm>
            <a:off x="7940015" y="2514950"/>
            <a:ext cx="452160" cy="349313"/>
          </a:xfrm>
          <a:prstGeom prst="rightArrow">
            <a:avLst>
              <a:gd name="adj1" fmla="val 50000"/>
              <a:gd name="adj2" fmla="val 50000"/>
            </a:avLst>
          </a:prstGeom>
          <a:ln>
            <a:noFill/>
          </a:ln>
          <a:effectLst>
            <a:outerShdw blurRad="38100" dist="25560" dir="5400000" rotWithShape="0">
              <a:srgbClr val="000000">
                <a:alpha val="45000"/>
              </a:srgbClr>
            </a:outerShdw>
          </a:effectLst>
        </p:spPr>
        <p:style>
          <a:lnRef idx="0">
            <a:schemeClr val="accent4"/>
          </a:lnRef>
          <a:fillRef idx="3">
            <a:schemeClr val="accent4"/>
          </a:fillRef>
          <a:effectRef idx="3">
            <a:schemeClr val="accent4"/>
          </a:effectRef>
          <a:fontRef idx="minor"/>
        </p:style>
      </p:sp>
      <p:sp>
        <p:nvSpPr>
          <p:cNvPr id="141" name="CustomShape 8"/>
          <p:cNvSpPr/>
          <p:nvPr/>
        </p:nvSpPr>
        <p:spPr>
          <a:xfrm>
            <a:off x="8638394" y="2253803"/>
            <a:ext cx="2460097" cy="826357"/>
          </a:xfrm>
          <a:prstGeom prst="roundRect">
            <a:avLst>
              <a:gd name="adj" fmla="val 16667"/>
            </a:avLst>
          </a:prstGeom>
          <a:ln>
            <a:noFill/>
          </a:ln>
          <a:effectLst>
            <a:outerShdw blurRad="38100" dist="25560" dir="5400000" rotWithShape="0">
              <a:srgbClr val="000000">
                <a:alpha val="45000"/>
              </a:srgbClr>
            </a:outerShdw>
          </a:effectLst>
        </p:spPr>
        <p:style>
          <a:lnRef idx="0">
            <a:schemeClr val="accent6"/>
          </a:lnRef>
          <a:fillRef idx="3">
            <a:schemeClr val="accent6"/>
          </a:fillRef>
          <a:effectRef idx="3">
            <a:schemeClr val="accent6"/>
          </a:effectRef>
          <a:fontRef idx="minor"/>
        </p:style>
        <p:txBody>
          <a:bodyPr lIns="90000" tIns="45000" rIns="90000" bIns="45000" anchor="ctr"/>
          <a:lstStyle/>
          <a:p>
            <a:pPr algn="ctr">
              <a:lnSpc>
                <a:spcPct val="100000"/>
              </a:lnSpc>
            </a:pPr>
            <a:r>
              <a:rPr lang="es-ES" sz="1350" spc="-1" dirty="0" smtClean="0">
                <a:latin typeface="Arial"/>
              </a:rPr>
              <a:t>MINISTERIO PÚBLICO TIENE LA CARGA DE LA PRUEBA </a:t>
            </a:r>
            <a:endParaRPr lang="es-ES" sz="1350" spc="-1" dirty="0">
              <a:latin typeface="Arial"/>
            </a:endParaRPr>
          </a:p>
        </p:txBody>
      </p:sp>
      <p:sp>
        <p:nvSpPr>
          <p:cNvPr id="142" name="CustomShape 9"/>
          <p:cNvSpPr/>
          <p:nvPr/>
        </p:nvSpPr>
        <p:spPr>
          <a:xfrm>
            <a:off x="4975392" y="3917677"/>
            <a:ext cx="358582" cy="427115"/>
          </a:xfrm>
          <a:prstGeom prst="rightArrow">
            <a:avLst>
              <a:gd name="adj1" fmla="val 50000"/>
              <a:gd name="adj2" fmla="val 50000"/>
            </a:avLst>
          </a:prstGeom>
          <a:ln>
            <a:solidFill>
              <a:srgbClr val="70BAA4"/>
            </a:solidFill>
            <a:round/>
          </a:ln>
          <a:effectLst>
            <a:outerShdw blurRad="38100" dist="25560" dir="5400000" rotWithShape="0">
              <a:srgbClr val="000000">
                <a:alpha val="45000"/>
              </a:srgbClr>
            </a:outerShdw>
          </a:effectLst>
        </p:spPr>
        <p:style>
          <a:lnRef idx="1">
            <a:schemeClr val="accent3"/>
          </a:lnRef>
          <a:fillRef idx="3">
            <a:schemeClr val="accent3"/>
          </a:fillRef>
          <a:effectRef idx="2">
            <a:schemeClr val="accent3"/>
          </a:effectRef>
          <a:fontRef idx="minor"/>
        </p:style>
      </p:sp>
      <p:sp>
        <p:nvSpPr>
          <p:cNvPr id="143" name="CustomShape 10"/>
          <p:cNvSpPr/>
          <p:nvPr/>
        </p:nvSpPr>
        <p:spPr>
          <a:xfrm>
            <a:off x="5679583" y="3713353"/>
            <a:ext cx="2029621" cy="631439"/>
          </a:xfrm>
          <a:prstGeom prst="roundRect">
            <a:avLst>
              <a:gd name="adj" fmla="val 16667"/>
            </a:avLst>
          </a:prstGeom>
          <a:ln>
            <a:noFill/>
          </a:ln>
          <a:effectLst>
            <a:outerShdw blurRad="38100" dist="25560" dir="5400000" rotWithShape="0">
              <a:srgbClr val="000000">
                <a:alpha val="45000"/>
              </a:srgbClr>
            </a:outerShdw>
          </a:effectLst>
        </p:spPr>
        <p:style>
          <a:lnRef idx="0">
            <a:schemeClr val="accent2"/>
          </a:lnRef>
          <a:fillRef idx="3">
            <a:schemeClr val="accent2"/>
          </a:fillRef>
          <a:effectRef idx="3">
            <a:schemeClr val="accent2"/>
          </a:effectRef>
          <a:fontRef idx="minor"/>
        </p:style>
        <p:txBody>
          <a:bodyPr lIns="90000" tIns="45000" rIns="90000" bIns="45000" anchor="ctr"/>
          <a:lstStyle/>
          <a:p>
            <a:pPr algn="ctr">
              <a:lnSpc>
                <a:spcPct val="100000"/>
              </a:lnSpc>
            </a:pPr>
            <a:r>
              <a:rPr lang="es-ES" sz="1350" spc="-1" dirty="0">
                <a:solidFill>
                  <a:srgbClr val="FFFFFF"/>
                </a:solidFill>
                <a:latin typeface="Corbel"/>
                <a:ea typeface="DejaVu Sans"/>
              </a:rPr>
              <a:t>JUEZ DE GARANTIAS </a:t>
            </a:r>
            <a:endParaRPr lang="es-ES" sz="1350" spc="-1" dirty="0">
              <a:latin typeface="Arial"/>
            </a:endParaRPr>
          </a:p>
        </p:txBody>
      </p:sp>
      <p:sp>
        <p:nvSpPr>
          <p:cNvPr id="144" name="CustomShape 11"/>
          <p:cNvSpPr/>
          <p:nvPr/>
        </p:nvSpPr>
        <p:spPr>
          <a:xfrm>
            <a:off x="8054813" y="3818534"/>
            <a:ext cx="337362" cy="364258"/>
          </a:xfrm>
          <a:prstGeom prst="rightArrow">
            <a:avLst>
              <a:gd name="adj1" fmla="val 50000"/>
              <a:gd name="adj2" fmla="val 50000"/>
            </a:avLst>
          </a:prstGeom>
          <a:ln>
            <a:noFill/>
          </a:ln>
          <a:effectLst>
            <a:outerShdw blurRad="38100" dist="25560" dir="5400000" rotWithShape="0">
              <a:srgbClr val="000000">
                <a:alpha val="45000"/>
              </a:srgbClr>
            </a:outerShdw>
          </a:effectLst>
        </p:spPr>
        <p:style>
          <a:lnRef idx="0">
            <a:schemeClr val="accent4"/>
          </a:lnRef>
          <a:fillRef idx="3">
            <a:schemeClr val="accent4"/>
          </a:fillRef>
          <a:effectRef idx="3">
            <a:schemeClr val="accent4"/>
          </a:effectRef>
          <a:fontRef idx="minor"/>
        </p:style>
      </p:sp>
      <p:sp>
        <p:nvSpPr>
          <p:cNvPr id="145" name="CustomShape 12"/>
          <p:cNvSpPr/>
          <p:nvPr/>
        </p:nvSpPr>
        <p:spPr>
          <a:xfrm>
            <a:off x="8737784" y="3630512"/>
            <a:ext cx="2360707" cy="689071"/>
          </a:xfrm>
          <a:prstGeom prst="roundRect">
            <a:avLst>
              <a:gd name="adj" fmla="val 16667"/>
            </a:avLst>
          </a:prstGeom>
          <a:ln>
            <a:round/>
          </a:ln>
          <a:effectLst>
            <a:outerShdw blurRad="40000" dist="20160" dir="5400000" rotWithShape="0">
              <a:srgbClr val="000000">
                <a:alpha val="38000"/>
              </a:srgbClr>
            </a:outerShdw>
          </a:effectLst>
        </p:spPr>
        <p:style>
          <a:lnRef idx="3">
            <a:schemeClr val="lt1"/>
          </a:lnRef>
          <a:fillRef idx="1">
            <a:schemeClr val="accent4"/>
          </a:fillRef>
          <a:effectRef idx="1">
            <a:schemeClr val="accent4"/>
          </a:effectRef>
          <a:fontRef idx="minor"/>
        </p:style>
        <p:txBody>
          <a:bodyPr lIns="90000" tIns="45000" rIns="90000" bIns="45000" anchor="ctr"/>
          <a:lstStyle/>
          <a:p>
            <a:pPr algn="ctr">
              <a:lnSpc>
                <a:spcPct val="100000"/>
              </a:lnSpc>
            </a:pPr>
            <a:r>
              <a:rPr lang="es-ES" sz="1350" spc="-1" dirty="0" smtClean="0">
                <a:solidFill>
                  <a:srgbClr val="FFFFFF"/>
                </a:solidFill>
                <a:latin typeface="Corbel"/>
                <a:ea typeface="DejaVu Sans"/>
              </a:rPr>
              <a:t>ETAPA DE FILTRO </a:t>
            </a:r>
            <a:r>
              <a:rPr lang="es-ES" sz="1350" spc="-1" dirty="0">
                <a:solidFill>
                  <a:srgbClr val="FFFFFF"/>
                </a:solidFill>
                <a:latin typeface="Corbel"/>
                <a:ea typeface="DejaVu Sans"/>
              </a:rPr>
              <a:t>PROCESAL </a:t>
            </a:r>
            <a:endParaRPr lang="es-ES" sz="1350" spc="-1" dirty="0">
              <a:latin typeface="Arial"/>
            </a:endParaRPr>
          </a:p>
        </p:txBody>
      </p:sp>
      <p:sp>
        <p:nvSpPr>
          <p:cNvPr id="146" name="CustomShape 13"/>
          <p:cNvSpPr/>
          <p:nvPr/>
        </p:nvSpPr>
        <p:spPr>
          <a:xfrm>
            <a:off x="4936729" y="5236428"/>
            <a:ext cx="397245" cy="365882"/>
          </a:xfrm>
          <a:prstGeom prst="rightArrow">
            <a:avLst>
              <a:gd name="adj1" fmla="val 50000"/>
              <a:gd name="adj2" fmla="val 50000"/>
            </a:avLst>
          </a:prstGeom>
          <a:ln>
            <a:noFill/>
          </a:ln>
          <a:effectLst>
            <a:outerShdw blurRad="38100" dist="25560" dir="5400000" rotWithShape="0">
              <a:srgbClr val="000000">
                <a:alpha val="45000"/>
              </a:srgbClr>
            </a:outerShdw>
          </a:effectLst>
        </p:spPr>
        <p:style>
          <a:lnRef idx="0">
            <a:schemeClr val="accent4"/>
          </a:lnRef>
          <a:fillRef idx="3">
            <a:schemeClr val="accent4"/>
          </a:fillRef>
          <a:effectRef idx="3">
            <a:schemeClr val="accent4"/>
          </a:effectRef>
          <a:fontRef idx="minor"/>
        </p:style>
      </p:sp>
      <p:sp>
        <p:nvSpPr>
          <p:cNvPr id="147" name="CustomShape 14"/>
          <p:cNvSpPr/>
          <p:nvPr/>
        </p:nvSpPr>
        <p:spPr>
          <a:xfrm>
            <a:off x="5679583" y="5062178"/>
            <a:ext cx="2029621" cy="721733"/>
          </a:xfrm>
          <a:prstGeom prst="roundRect">
            <a:avLst>
              <a:gd name="adj" fmla="val 16667"/>
            </a:avLst>
          </a:prstGeom>
          <a:ln>
            <a:noFill/>
          </a:ln>
          <a:effectLst>
            <a:outerShdw blurRad="38100" dist="25560" dir="5400000" rotWithShape="0">
              <a:srgbClr val="000000">
                <a:alpha val="45000"/>
              </a:srgbClr>
            </a:outerShdw>
          </a:effectLst>
        </p:spPr>
        <p:style>
          <a:lnRef idx="0">
            <a:schemeClr val="accent3"/>
          </a:lnRef>
          <a:fillRef idx="3">
            <a:schemeClr val="accent3"/>
          </a:fillRef>
          <a:effectRef idx="3">
            <a:schemeClr val="accent3"/>
          </a:effectRef>
          <a:fontRef idx="minor"/>
        </p:style>
        <p:txBody>
          <a:bodyPr lIns="90000" tIns="45000" rIns="90000" bIns="45000" anchor="ctr"/>
          <a:lstStyle/>
          <a:p>
            <a:pPr algn="ctr">
              <a:lnSpc>
                <a:spcPct val="100000"/>
              </a:lnSpc>
            </a:pPr>
            <a:r>
              <a:rPr lang="es-ES" sz="1350" spc="-1" dirty="0">
                <a:solidFill>
                  <a:srgbClr val="FFFFFF"/>
                </a:solidFill>
                <a:latin typeface="Corbel"/>
                <a:ea typeface="DejaVu Sans"/>
              </a:rPr>
              <a:t>JUEZ DE JUZGAMIENTO </a:t>
            </a:r>
            <a:endParaRPr lang="es-ES" sz="1350" spc="-1" dirty="0">
              <a:latin typeface="Arial"/>
            </a:endParaRPr>
          </a:p>
        </p:txBody>
      </p:sp>
      <p:sp>
        <p:nvSpPr>
          <p:cNvPr id="148" name="CustomShape 15"/>
          <p:cNvSpPr/>
          <p:nvPr/>
        </p:nvSpPr>
        <p:spPr>
          <a:xfrm>
            <a:off x="8054813" y="5181142"/>
            <a:ext cx="452160" cy="346113"/>
          </a:xfrm>
          <a:prstGeom prst="rightArrow">
            <a:avLst>
              <a:gd name="adj1" fmla="val 50000"/>
              <a:gd name="adj2" fmla="val 50000"/>
            </a:avLst>
          </a:prstGeom>
          <a:ln>
            <a:noFill/>
          </a:ln>
          <a:effectLst>
            <a:outerShdw blurRad="38100" dist="25560" dir="5400000" rotWithShape="0">
              <a:srgbClr val="000000">
                <a:alpha val="45000"/>
              </a:srgbClr>
            </a:outerShdw>
          </a:effectLst>
        </p:spPr>
        <p:style>
          <a:lnRef idx="0">
            <a:schemeClr val="accent4"/>
          </a:lnRef>
          <a:fillRef idx="3">
            <a:schemeClr val="accent4"/>
          </a:fillRef>
          <a:effectRef idx="3">
            <a:schemeClr val="accent4"/>
          </a:effectRef>
          <a:fontRef idx="minor"/>
        </p:style>
      </p:sp>
      <p:sp>
        <p:nvSpPr>
          <p:cNvPr id="149" name="CustomShape 16"/>
          <p:cNvSpPr/>
          <p:nvPr/>
        </p:nvSpPr>
        <p:spPr>
          <a:xfrm>
            <a:off x="8913315" y="4968124"/>
            <a:ext cx="2185176" cy="697231"/>
          </a:xfrm>
          <a:prstGeom prst="roundRect">
            <a:avLst>
              <a:gd name="adj" fmla="val 16667"/>
            </a:avLst>
          </a:prstGeom>
          <a:solidFill>
            <a:srgbClr val="B7DEE4"/>
          </a:solidFill>
          <a:ln>
            <a:solidFill>
              <a:srgbClr val="53B3BE"/>
            </a:solidFill>
            <a:round/>
          </a:ln>
          <a:effectLst>
            <a:outerShdw blurRad="40000" dist="20160" dir="5400000" rotWithShape="0">
              <a:srgbClr val="000000">
                <a:alpha val="38000"/>
              </a:srgbClr>
            </a:outerShdw>
          </a:effectLst>
        </p:spPr>
        <p:style>
          <a:lnRef idx="1">
            <a:schemeClr val="accent2"/>
          </a:lnRef>
          <a:fillRef idx="2">
            <a:schemeClr val="accent2"/>
          </a:fillRef>
          <a:effectRef idx="1">
            <a:schemeClr val="accent2"/>
          </a:effectRef>
          <a:fontRef idx="minor"/>
        </p:style>
        <p:txBody>
          <a:bodyPr lIns="90000" tIns="45000" rIns="90000" bIns="45000" anchor="ctr"/>
          <a:lstStyle/>
          <a:p>
            <a:pPr algn="ctr">
              <a:lnSpc>
                <a:spcPct val="100000"/>
              </a:lnSpc>
            </a:pPr>
            <a:r>
              <a:rPr lang="es-ES" sz="1350" spc="-1" dirty="0">
                <a:solidFill>
                  <a:srgbClr val="000000"/>
                </a:solidFill>
                <a:latin typeface="Corbel"/>
                <a:ea typeface="DejaVu Sans"/>
              </a:rPr>
              <a:t>TÉCNICAS DE LITIGACIÓN ORAL </a:t>
            </a:r>
            <a:endParaRPr lang="es-ES" sz="1350" spc="-1" dirty="0">
              <a:latin typeface="Arial"/>
            </a:endParaRPr>
          </a:p>
        </p:txBody>
      </p:sp>
      <p:sp>
        <p:nvSpPr>
          <p:cNvPr id="2" name="Abrir llave 1"/>
          <p:cNvSpPr/>
          <p:nvPr/>
        </p:nvSpPr>
        <p:spPr>
          <a:xfrm>
            <a:off x="1736996" y="2086377"/>
            <a:ext cx="323653" cy="135231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20" name="CustomShape 2"/>
          <p:cNvSpPr/>
          <p:nvPr/>
        </p:nvSpPr>
        <p:spPr>
          <a:xfrm>
            <a:off x="162807" y="2514950"/>
            <a:ext cx="1287888" cy="879026"/>
          </a:xfrm>
          <a:prstGeom prst="roundRect">
            <a:avLst>
              <a:gd name="adj" fmla="val 16667"/>
            </a:avLst>
          </a:prstGeom>
          <a:ln/>
        </p:spPr>
        <p:style>
          <a:lnRef idx="3">
            <a:schemeClr val="lt1"/>
          </a:lnRef>
          <a:fillRef idx="1">
            <a:schemeClr val="accent4"/>
          </a:fillRef>
          <a:effectRef idx="1">
            <a:schemeClr val="accent4"/>
          </a:effectRef>
          <a:fontRef idx="minor">
            <a:schemeClr val="lt1"/>
          </a:fontRef>
        </p:style>
        <p:txBody>
          <a:bodyPr lIns="90000" tIns="45000" rIns="90000" bIns="45000" anchor="ctr"/>
          <a:lstStyle/>
          <a:p>
            <a:pPr algn="ctr">
              <a:lnSpc>
                <a:spcPct val="100000"/>
              </a:lnSpc>
            </a:pPr>
            <a:r>
              <a:rPr lang="es-ES" sz="1350" spc="-1" dirty="0" smtClean="0">
                <a:solidFill>
                  <a:srgbClr val="000000"/>
                </a:solidFill>
                <a:latin typeface="Corbel"/>
                <a:ea typeface="DejaVu Sans"/>
              </a:rPr>
              <a:t>DILIGENCIAS PRELIMINARES</a:t>
            </a:r>
            <a:r>
              <a:rPr lang="es-ES" sz="1350" spc="-1" dirty="0" smtClean="0">
                <a:solidFill>
                  <a:srgbClr val="000000"/>
                </a:solidFill>
                <a:latin typeface="Corbel"/>
                <a:ea typeface="DejaVu Sans"/>
              </a:rPr>
              <a:t> </a:t>
            </a:r>
            <a:endParaRPr lang="es-ES" sz="1350" spc="-1" dirty="0">
              <a:latin typeface="Arial"/>
            </a:endParaRPr>
          </a:p>
        </p:txBody>
      </p:sp>
      <p:sp>
        <p:nvSpPr>
          <p:cNvPr id="4" name="Marcador de pie de página 3"/>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1713425881"/>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589212" y="1390919"/>
            <a:ext cx="6760849" cy="258532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5400" b="1" cap="none" spc="0" dirty="0" smtClean="0">
                <a:ln/>
                <a:solidFill>
                  <a:schemeClr val="accent3"/>
                </a:solidFill>
                <a:effectLst/>
              </a:rPr>
              <a:t>MINISTERIO PÚBLICO</a:t>
            </a:r>
          </a:p>
          <a:p>
            <a:pPr algn="ctr"/>
            <a:endParaRPr lang="es-ES" sz="5400" b="1" cap="none" spc="0" dirty="0">
              <a:ln/>
              <a:solidFill>
                <a:schemeClr val="accent3"/>
              </a:solidFill>
              <a:effectLst/>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3928" y="3618962"/>
            <a:ext cx="2808717" cy="1513268"/>
          </a:xfrm>
          <a:prstGeom prst="rect">
            <a:avLst/>
          </a:prstGeom>
        </p:spPr>
      </p:pic>
      <p:sp>
        <p:nvSpPr>
          <p:cNvPr id="6" name="Marcador de pie de página 5"/>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3211681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2135640" y="1412640"/>
            <a:ext cx="1438920" cy="1735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es-ES" spc="-1" dirty="0">
              <a:latin typeface="Arial"/>
            </a:endParaRPr>
          </a:p>
          <a:p>
            <a:pPr>
              <a:lnSpc>
                <a:spcPct val="100000"/>
              </a:lnSpc>
            </a:pPr>
            <a:endParaRPr lang="es-ES" spc="-1" dirty="0">
              <a:latin typeface="Arial"/>
            </a:endParaRPr>
          </a:p>
          <a:p>
            <a:pPr>
              <a:lnSpc>
                <a:spcPct val="100000"/>
              </a:lnSpc>
            </a:pPr>
            <a:endParaRPr lang="es-ES" spc="-1" dirty="0">
              <a:latin typeface="Arial"/>
            </a:endParaRPr>
          </a:p>
          <a:p>
            <a:pPr>
              <a:lnSpc>
                <a:spcPct val="100000"/>
              </a:lnSpc>
            </a:pPr>
            <a:endParaRPr lang="es-ES" spc="-1" dirty="0">
              <a:latin typeface="Arial"/>
            </a:endParaRPr>
          </a:p>
          <a:p>
            <a:pPr>
              <a:lnSpc>
                <a:spcPct val="100000"/>
              </a:lnSpc>
            </a:pPr>
            <a:r>
              <a:rPr lang="es-ES" spc="-1" dirty="0">
                <a:solidFill>
                  <a:srgbClr val="000000"/>
                </a:solidFill>
                <a:latin typeface="Corbel"/>
                <a:ea typeface="DejaVu Sans"/>
              </a:rPr>
              <a:t>Titular de la Acción </a:t>
            </a:r>
            <a:r>
              <a:rPr lang="es-ES" spc="-1" dirty="0" smtClean="0">
                <a:solidFill>
                  <a:srgbClr val="000000"/>
                </a:solidFill>
                <a:latin typeface="Corbel"/>
                <a:ea typeface="DejaVu Sans"/>
              </a:rPr>
              <a:t>Penal</a:t>
            </a:r>
          </a:p>
          <a:p>
            <a:pPr>
              <a:lnSpc>
                <a:spcPct val="100000"/>
              </a:lnSpc>
            </a:pPr>
            <a:r>
              <a:rPr lang="es-ES" spc="-1" dirty="0" smtClean="0">
                <a:solidFill>
                  <a:srgbClr val="000000"/>
                </a:solidFill>
                <a:latin typeface="Corbel"/>
                <a:ea typeface="DejaVu Sans"/>
              </a:rPr>
              <a:t>(Art.60)</a:t>
            </a:r>
            <a:endParaRPr lang="es-ES" spc="-1" dirty="0">
              <a:latin typeface="Arial"/>
            </a:endParaRPr>
          </a:p>
        </p:txBody>
      </p:sp>
      <p:sp>
        <p:nvSpPr>
          <p:cNvPr id="151" name="CustomShape 2"/>
          <p:cNvSpPr/>
          <p:nvPr/>
        </p:nvSpPr>
        <p:spPr>
          <a:xfrm>
            <a:off x="4031562" y="837127"/>
            <a:ext cx="604831" cy="4896593"/>
          </a:xfrm>
          <a:prstGeom prst="leftBrace">
            <a:avLst>
              <a:gd name="adj1" fmla="val 8333"/>
              <a:gd name="adj2" fmla="val 50000"/>
            </a:avLst>
          </a:prstGeom>
          <a:noFill/>
          <a:ln>
            <a:round/>
          </a:ln>
          <a:effectLst>
            <a:outerShdw blurRad="38100" dist="25560" dir="5400000" rotWithShape="0">
              <a:srgbClr val="000000">
                <a:alpha val="45000"/>
              </a:srgbClr>
            </a:outerShdw>
          </a:effectLst>
        </p:spPr>
        <p:style>
          <a:lnRef idx="3">
            <a:schemeClr val="accent1"/>
          </a:lnRef>
          <a:fillRef idx="0">
            <a:schemeClr val="accent1"/>
          </a:fillRef>
          <a:effectRef idx="2">
            <a:schemeClr val="accent1"/>
          </a:effectRef>
          <a:fontRef idx="minor"/>
        </p:style>
      </p:sp>
      <p:sp>
        <p:nvSpPr>
          <p:cNvPr id="152" name="CustomShape 3"/>
          <p:cNvSpPr/>
          <p:nvPr/>
        </p:nvSpPr>
        <p:spPr>
          <a:xfrm>
            <a:off x="4636393" y="965915"/>
            <a:ext cx="5275247" cy="476780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pc="-1" dirty="0">
                <a:solidFill>
                  <a:srgbClr val="000000"/>
                </a:solidFill>
                <a:latin typeface="Corbel"/>
                <a:ea typeface="DejaVu Sans"/>
              </a:rPr>
              <a:t>1.- EL Ministerio Público es el titular del ejercicio de la Acción Penal en los delitos y tiene el deber de la carga de la prueba . Asume la conducción de la investigación desde su inicio. </a:t>
            </a:r>
            <a:endParaRPr lang="es-ES" spc="-1" dirty="0">
              <a:latin typeface="Arial"/>
            </a:endParaRPr>
          </a:p>
          <a:p>
            <a:pPr algn="just">
              <a:lnSpc>
                <a:spcPct val="100000"/>
              </a:lnSpc>
            </a:pPr>
            <a:endParaRPr lang="es-ES" spc="-1" dirty="0">
              <a:latin typeface="Arial"/>
            </a:endParaRPr>
          </a:p>
          <a:p>
            <a:pPr algn="just">
              <a:lnSpc>
                <a:spcPct val="100000"/>
              </a:lnSpc>
            </a:pPr>
            <a:r>
              <a:rPr lang="es-ES" spc="-1" dirty="0">
                <a:solidFill>
                  <a:srgbClr val="000000"/>
                </a:solidFill>
                <a:latin typeface="Corbel"/>
                <a:ea typeface="DejaVu Sans"/>
              </a:rPr>
              <a:t>2.- El Ministerio Público esta obligado a actuar con objetividad, indagando los hechos constitutivos de delitos.</a:t>
            </a:r>
            <a:endParaRPr lang="es-ES" spc="-1" dirty="0">
              <a:latin typeface="Arial"/>
            </a:endParaRPr>
          </a:p>
          <a:p>
            <a:pPr algn="just">
              <a:lnSpc>
                <a:spcPct val="100000"/>
              </a:lnSpc>
            </a:pPr>
            <a:endParaRPr lang="es-ES" spc="-1" dirty="0">
              <a:latin typeface="Arial"/>
            </a:endParaRPr>
          </a:p>
          <a:p>
            <a:pPr algn="just">
              <a:lnSpc>
                <a:spcPct val="100000"/>
              </a:lnSpc>
            </a:pPr>
            <a:r>
              <a:rPr lang="es-ES" spc="-1" dirty="0">
                <a:solidFill>
                  <a:srgbClr val="000000"/>
                </a:solidFill>
                <a:latin typeface="Corbel"/>
                <a:ea typeface="DejaVu Sans"/>
              </a:rPr>
              <a:t>3.- Los actos de investigación que practica el Ministerio Público o la </a:t>
            </a:r>
            <a:r>
              <a:rPr lang="es-ES" spc="-1" dirty="0" smtClean="0">
                <a:solidFill>
                  <a:srgbClr val="000000"/>
                </a:solidFill>
                <a:latin typeface="Corbel"/>
                <a:ea typeface="DejaVu Sans"/>
              </a:rPr>
              <a:t>Policía </a:t>
            </a:r>
            <a:r>
              <a:rPr lang="es-ES" spc="-1" dirty="0">
                <a:solidFill>
                  <a:srgbClr val="000000"/>
                </a:solidFill>
                <a:latin typeface="Corbel"/>
                <a:ea typeface="DejaVu Sans"/>
              </a:rPr>
              <a:t>Nacional no tienen carácter jurisdiccional</a:t>
            </a:r>
            <a:endParaRPr lang="es-ES" spc="-1" dirty="0">
              <a:latin typeface="Arial"/>
            </a:endParaRPr>
          </a:p>
          <a:p>
            <a:pPr algn="just">
              <a:lnSpc>
                <a:spcPct val="100000"/>
              </a:lnSpc>
            </a:pPr>
            <a:endParaRPr lang="es-ES" spc="-1" dirty="0">
              <a:latin typeface="Arial"/>
            </a:endParaRPr>
          </a:p>
          <a:p>
            <a:pPr algn="just">
              <a:lnSpc>
                <a:spcPct val="100000"/>
              </a:lnSpc>
            </a:pPr>
            <a:r>
              <a:rPr lang="es-ES" spc="-1" dirty="0">
                <a:solidFill>
                  <a:srgbClr val="000000"/>
                </a:solidFill>
                <a:latin typeface="Corbel"/>
                <a:ea typeface="DejaVu Sans"/>
              </a:rPr>
              <a:t>4.- El Ministerio </a:t>
            </a:r>
            <a:r>
              <a:rPr lang="es-ES" spc="-1" dirty="0" smtClean="0">
                <a:solidFill>
                  <a:srgbClr val="000000"/>
                </a:solidFill>
                <a:latin typeface="Corbel"/>
                <a:ea typeface="DejaVu Sans"/>
              </a:rPr>
              <a:t>Publio </a:t>
            </a:r>
            <a:r>
              <a:rPr lang="es-ES" spc="-1" dirty="0">
                <a:solidFill>
                  <a:srgbClr val="000000"/>
                </a:solidFill>
                <a:latin typeface="Corbel"/>
                <a:ea typeface="DejaVu Sans"/>
              </a:rPr>
              <a:t>en el ejercicio de sus funciones debe tener en cuenta la organización administrativa y funcional de la </a:t>
            </a:r>
            <a:r>
              <a:rPr lang="es-ES" spc="-1" dirty="0" smtClean="0">
                <a:solidFill>
                  <a:srgbClr val="000000"/>
                </a:solidFill>
                <a:latin typeface="Corbel"/>
                <a:ea typeface="DejaVu Sans"/>
              </a:rPr>
              <a:t>Policía </a:t>
            </a:r>
            <a:r>
              <a:rPr lang="es-ES" spc="-1" dirty="0">
                <a:solidFill>
                  <a:srgbClr val="000000"/>
                </a:solidFill>
                <a:latin typeface="Corbel"/>
                <a:ea typeface="DejaVu Sans"/>
              </a:rPr>
              <a:t>Nacional de conformidad con sus leyes y reglamentos </a:t>
            </a:r>
            <a:endParaRPr lang="es-ES" spc="-1" dirty="0">
              <a:latin typeface="Arial"/>
            </a:endParaRPr>
          </a:p>
        </p:txBody>
      </p:sp>
      <p:pic>
        <p:nvPicPr>
          <p:cNvPr id="153" name="Imagen 6"/>
          <p:cNvPicPr/>
          <p:nvPr/>
        </p:nvPicPr>
        <p:blipFill>
          <a:blip r:embed="rId2"/>
          <a:stretch/>
        </p:blipFill>
        <p:spPr>
          <a:xfrm>
            <a:off x="2019730" y="3716264"/>
            <a:ext cx="1438920" cy="1382400"/>
          </a:xfrm>
          <a:prstGeom prst="rect">
            <a:avLst/>
          </a:prstGeom>
          <a:ln>
            <a:noFill/>
          </a:ln>
        </p:spPr>
      </p:pic>
      <p:sp>
        <p:nvSpPr>
          <p:cNvPr id="2" name="Marcador de pie de página 1"/>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1440584510"/>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1133341" y="3039414"/>
            <a:ext cx="2729579" cy="5101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pc="-1" dirty="0">
                <a:solidFill>
                  <a:srgbClr val="0070C0"/>
                </a:solidFill>
                <a:latin typeface="Corbel"/>
                <a:ea typeface="DejaVu Sans"/>
              </a:rPr>
              <a:t>MINISTERIO PÚBLICO </a:t>
            </a:r>
            <a:endParaRPr lang="es-ES" spc="-1" dirty="0">
              <a:latin typeface="Arial"/>
            </a:endParaRPr>
          </a:p>
          <a:p>
            <a:pPr algn="ctr">
              <a:lnSpc>
                <a:spcPct val="100000"/>
              </a:lnSpc>
            </a:pPr>
            <a:r>
              <a:rPr lang="es-ES" spc="-1" dirty="0">
                <a:solidFill>
                  <a:srgbClr val="000000"/>
                </a:solidFill>
                <a:latin typeface="Corbel"/>
                <a:ea typeface="DejaVu Sans"/>
              </a:rPr>
              <a:t>(Art. 60 CPP)</a:t>
            </a:r>
            <a:endParaRPr lang="es-ES" spc="-1" dirty="0">
              <a:latin typeface="Arial"/>
            </a:endParaRPr>
          </a:p>
        </p:txBody>
      </p:sp>
      <p:sp>
        <p:nvSpPr>
          <p:cNvPr id="158" name="CustomShape 2"/>
          <p:cNvSpPr/>
          <p:nvPr/>
        </p:nvSpPr>
        <p:spPr>
          <a:xfrm>
            <a:off x="3647460" y="3311820"/>
            <a:ext cx="430920" cy="21492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59" name="CustomShape 3"/>
          <p:cNvSpPr/>
          <p:nvPr/>
        </p:nvSpPr>
        <p:spPr>
          <a:xfrm>
            <a:off x="4158023" y="2964090"/>
            <a:ext cx="1345805" cy="3798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es-ES" spc="-1" dirty="0">
              <a:latin typeface="Arial"/>
            </a:endParaRPr>
          </a:p>
          <a:p>
            <a:pPr>
              <a:lnSpc>
                <a:spcPct val="100000"/>
              </a:lnSpc>
            </a:pPr>
            <a:r>
              <a:rPr lang="es-ES" spc="-1" dirty="0">
                <a:solidFill>
                  <a:srgbClr val="000000"/>
                </a:solidFill>
                <a:latin typeface="Corbel"/>
                <a:ea typeface="DejaVu Sans"/>
              </a:rPr>
              <a:t>Funciones</a:t>
            </a:r>
            <a:endParaRPr lang="es-ES" spc="-1" dirty="0">
              <a:latin typeface="Arial"/>
            </a:endParaRPr>
          </a:p>
        </p:txBody>
      </p:sp>
      <p:sp>
        <p:nvSpPr>
          <p:cNvPr id="160" name="CustomShape 4"/>
          <p:cNvSpPr/>
          <p:nvPr/>
        </p:nvSpPr>
        <p:spPr>
          <a:xfrm>
            <a:off x="5325725" y="1781828"/>
            <a:ext cx="540027" cy="3335196"/>
          </a:xfrm>
          <a:prstGeom prst="leftBrace">
            <a:avLst>
              <a:gd name="adj1" fmla="val 8333"/>
              <a:gd name="adj2" fmla="val 50000"/>
            </a:avLst>
          </a:prstGeom>
          <a:noFill/>
          <a:ln>
            <a:solidFill>
              <a:srgbClr val="2F91B8"/>
            </a:solidFill>
            <a:round/>
          </a:ln>
        </p:spPr>
        <p:style>
          <a:lnRef idx="1">
            <a:schemeClr val="accent1"/>
          </a:lnRef>
          <a:fillRef idx="0">
            <a:schemeClr val="accent1"/>
          </a:fillRef>
          <a:effectRef idx="0">
            <a:schemeClr val="accent1"/>
          </a:effectRef>
          <a:fontRef idx="minor"/>
        </p:style>
      </p:sp>
      <p:sp>
        <p:nvSpPr>
          <p:cNvPr id="161" name="CustomShape 5"/>
          <p:cNvSpPr/>
          <p:nvPr/>
        </p:nvSpPr>
        <p:spPr>
          <a:xfrm>
            <a:off x="5865752" y="1893194"/>
            <a:ext cx="4117528" cy="36655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840" indent="-284760" algn="just">
              <a:buClr>
                <a:srgbClr val="000000"/>
              </a:buClr>
              <a:buFont typeface="Wingdings" charset="2"/>
              <a:buChar char=""/>
            </a:pPr>
            <a:r>
              <a:rPr lang="es-ES" spc="-1" dirty="0">
                <a:solidFill>
                  <a:srgbClr val="000000"/>
                </a:solidFill>
                <a:latin typeface="Corbel"/>
                <a:ea typeface="DejaVu Sans"/>
              </a:rPr>
              <a:t>El Ministerio Público es el titular del ejercicio de la acción penal. Actúa de oficio, a instancia de la víctima, por acción popular o por noticia policial.</a:t>
            </a:r>
            <a:endParaRPr lang="es-ES" spc="-1" dirty="0">
              <a:latin typeface="Arial"/>
            </a:endParaRPr>
          </a:p>
          <a:p>
            <a:pPr algn="just">
              <a:lnSpc>
                <a:spcPct val="100000"/>
              </a:lnSpc>
            </a:pPr>
            <a:endParaRPr lang="es-ES" spc="-1" dirty="0">
              <a:latin typeface="Arial"/>
            </a:endParaRPr>
          </a:p>
          <a:p>
            <a:pPr marL="285840" indent="-284760" algn="just">
              <a:buClr>
                <a:srgbClr val="000000"/>
              </a:buClr>
              <a:buFont typeface="Wingdings" charset="2"/>
              <a:buChar char=""/>
            </a:pPr>
            <a:r>
              <a:rPr lang="es-ES" spc="-1" dirty="0">
                <a:solidFill>
                  <a:srgbClr val="000000"/>
                </a:solidFill>
                <a:latin typeface="Corbel"/>
                <a:ea typeface="DejaVu Sans"/>
              </a:rPr>
              <a:t>El Fisca conduce desde su inicio la investigación del delito. Con tal propósito la Policía Nacional está obligada a cumplir los mandatos del Ministerio Público en el ámbito de su función</a:t>
            </a:r>
            <a:endParaRPr lang="es-ES" spc="-1" dirty="0">
              <a:latin typeface="Arial"/>
            </a:endParaRPr>
          </a:p>
          <a:p>
            <a:pPr>
              <a:lnSpc>
                <a:spcPct val="100000"/>
              </a:lnSpc>
            </a:pPr>
            <a:endParaRPr lang="es-ES" spc="-1" dirty="0">
              <a:latin typeface="Arial"/>
            </a:endParaRPr>
          </a:p>
          <a:p>
            <a:pPr>
              <a:lnSpc>
                <a:spcPct val="100000"/>
              </a:lnSpc>
            </a:pPr>
            <a:endParaRPr lang="es-ES" spc="-1" dirty="0">
              <a:latin typeface="Arial"/>
            </a:endParaRPr>
          </a:p>
        </p:txBody>
      </p:sp>
      <p:pic>
        <p:nvPicPr>
          <p:cNvPr id="162" name="Imagen 8"/>
          <p:cNvPicPr/>
          <p:nvPr/>
        </p:nvPicPr>
        <p:blipFill>
          <a:blip r:embed="rId2"/>
          <a:stretch/>
        </p:blipFill>
        <p:spPr>
          <a:xfrm>
            <a:off x="1905752" y="3803744"/>
            <a:ext cx="1366920" cy="1313280"/>
          </a:xfrm>
          <a:prstGeom prst="rect">
            <a:avLst/>
          </a:prstGeom>
          <a:ln>
            <a:noFill/>
          </a:ln>
        </p:spPr>
      </p:pic>
      <p:sp>
        <p:nvSpPr>
          <p:cNvPr id="2" name="Marcador de pie de página 1"/>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4129949368"/>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876540" y="2391764"/>
            <a:ext cx="4662151" cy="1754326"/>
          </a:xfrm>
          <a:prstGeom prst="rect">
            <a:avLst/>
          </a:prstGeom>
        </p:spPr>
        <p:txBody>
          <a:bodyPr wrap="square">
            <a:spAutoFit/>
          </a:bodyPr>
          <a:lstStyle/>
          <a:p>
            <a:pPr algn="just"/>
            <a:r>
              <a:rPr lang="es-PE" dirty="0">
                <a:solidFill>
                  <a:srgbClr val="535353"/>
                </a:solidFill>
                <a:latin typeface="SSPro-Regular"/>
              </a:rPr>
              <a:t>Es un estado de excepción que permite la restricción de ciertos derechos ante determinadas situaciones que perturban la paz o el orden interno o en caso de catástrofes o graves circunstancias que afecten la vida de la nación.</a:t>
            </a:r>
            <a:endParaRPr lang="es-PE" dirty="0"/>
          </a:p>
        </p:txBody>
      </p:sp>
      <p:sp>
        <p:nvSpPr>
          <p:cNvPr id="5" name="Elipse 4"/>
          <p:cNvSpPr/>
          <p:nvPr/>
        </p:nvSpPr>
        <p:spPr>
          <a:xfrm>
            <a:off x="914400" y="2441945"/>
            <a:ext cx="2195845" cy="148107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PE" dirty="0" smtClean="0"/>
              <a:t>Estado de Emergenci</a:t>
            </a:r>
            <a:r>
              <a:rPr lang="es-PE" dirty="0"/>
              <a:t>a</a:t>
            </a:r>
          </a:p>
        </p:txBody>
      </p:sp>
      <p:sp>
        <p:nvSpPr>
          <p:cNvPr id="6" name="Abrir llave 5"/>
          <p:cNvSpPr/>
          <p:nvPr/>
        </p:nvSpPr>
        <p:spPr>
          <a:xfrm>
            <a:off x="3155324" y="2046341"/>
            <a:ext cx="386366" cy="208917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8" name="Flecha derecha 7"/>
          <p:cNvSpPr/>
          <p:nvPr/>
        </p:nvSpPr>
        <p:spPr>
          <a:xfrm>
            <a:off x="8809149" y="2847629"/>
            <a:ext cx="412124" cy="334851"/>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9" name="Elipse 8"/>
          <p:cNvSpPr/>
          <p:nvPr/>
        </p:nvSpPr>
        <p:spPr>
          <a:xfrm>
            <a:off x="9491730" y="2108492"/>
            <a:ext cx="1751527" cy="178512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PE" dirty="0" smtClean="0"/>
              <a:t>Derecho a la Libertad de Transito</a:t>
            </a:r>
            <a:endParaRPr lang="es-PE" dirty="0"/>
          </a:p>
        </p:txBody>
      </p:sp>
      <p:sp>
        <p:nvSpPr>
          <p:cNvPr id="10" name="Marcador de pie de página 9"/>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24863100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 name="Imagen 3"/>
          <p:cNvPicPr/>
          <p:nvPr/>
        </p:nvPicPr>
        <p:blipFill>
          <a:blip r:embed="rId2"/>
          <a:stretch/>
        </p:blipFill>
        <p:spPr>
          <a:xfrm>
            <a:off x="1618850" y="3369032"/>
            <a:ext cx="1078920" cy="1036440"/>
          </a:xfrm>
          <a:prstGeom prst="rect">
            <a:avLst/>
          </a:prstGeom>
          <a:ln>
            <a:noFill/>
          </a:ln>
        </p:spPr>
      </p:pic>
      <p:sp>
        <p:nvSpPr>
          <p:cNvPr id="164" name="CustomShape 1"/>
          <p:cNvSpPr/>
          <p:nvPr/>
        </p:nvSpPr>
        <p:spPr>
          <a:xfrm>
            <a:off x="669701" y="2653048"/>
            <a:ext cx="2977219" cy="6085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pc="-1" dirty="0">
                <a:solidFill>
                  <a:srgbClr val="0070C0"/>
                </a:solidFill>
                <a:latin typeface="Corbel"/>
                <a:ea typeface="DejaVu Sans"/>
              </a:rPr>
              <a:t>MINISTERIO PÚBLICO </a:t>
            </a:r>
            <a:endParaRPr lang="es-ES" spc="-1" dirty="0">
              <a:latin typeface="Arial"/>
            </a:endParaRPr>
          </a:p>
          <a:p>
            <a:pPr algn="ctr">
              <a:lnSpc>
                <a:spcPct val="100000"/>
              </a:lnSpc>
            </a:pPr>
            <a:r>
              <a:rPr lang="es-ES" spc="-1" dirty="0">
                <a:solidFill>
                  <a:srgbClr val="000000"/>
                </a:solidFill>
                <a:latin typeface="Corbel"/>
                <a:ea typeface="DejaVu Sans"/>
              </a:rPr>
              <a:t>(Art. 61 CPP)</a:t>
            </a:r>
            <a:endParaRPr lang="es-ES" spc="-1" dirty="0">
              <a:latin typeface="Arial"/>
            </a:endParaRPr>
          </a:p>
        </p:txBody>
      </p:sp>
      <p:sp>
        <p:nvSpPr>
          <p:cNvPr id="165" name="CustomShape 2"/>
          <p:cNvSpPr/>
          <p:nvPr/>
        </p:nvSpPr>
        <p:spPr>
          <a:xfrm>
            <a:off x="3430559" y="908639"/>
            <a:ext cx="536133" cy="4745185"/>
          </a:xfrm>
          <a:prstGeom prst="leftBrace">
            <a:avLst>
              <a:gd name="adj1" fmla="val 8333"/>
              <a:gd name="adj2" fmla="val 50000"/>
            </a:avLst>
          </a:prstGeom>
          <a:noFill/>
          <a:ln>
            <a:round/>
          </a:ln>
          <a:effectLst>
            <a:outerShdw blurRad="38100" dist="25560" dir="5400000" rotWithShape="0">
              <a:srgbClr val="000000">
                <a:alpha val="45000"/>
              </a:srgbClr>
            </a:outerShdw>
          </a:effectLst>
        </p:spPr>
        <p:style>
          <a:lnRef idx="3">
            <a:schemeClr val="accent1"/>
          </a:lnRef>
          <a:fillRef idx="0">
            <a:schemeClr val="accent1"/>
          </a:fillRef>
          <a:effectRef idx="2">
            <a:schemeClr val="accent1"/>
          </a:effectRef>
          <a:fontRef idx="minor"/>
        </p:style>
      </p:sp>
      <p:sp>
        <p:nvSpPr>
          <p:cNvPr id="166" name="CustomShape 3"/>
          <p:cNvSpPr/>
          <p:nvPr/>
        </p:nvSpPr>
        <p:spPr>
          <a:xfrm>
            <a:off x="1352282" y="1638696"/>
            <a:ext cx="2078278" cy="5222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pc="-1" dirty="0">
                <a:solidFill>
                  <a:srgbClr val="7FC1DB"/>
                </a:solidFill>
                <a:latin typeface="Corbel"/>
                <a:ea typeface="DejaVu Sans"/>
              </a:rPr>
              <a:t>Atribuciones y obligaciones </a:t>
            </a:r>
            <a:endParaRPr lang="es-ES" spc="-1" dirty="0">
              <a:latin typeface="Arial"/>
            </a:endParaRPr>
          </a:p>
        </p:txBody>
      </p:sp>
      <p:sp>
        <p:nvSpPr>
          <p:cNvPr id="167" name="CustomShape 4"/>
          <p:cNvSpPr/>
          <p:nvPr/>
        </p:nvSpPr>
        <p:spPr>
          <a:xfrm>
            <a:off x="3773511" y="1120462"/>
            <a:ext cx="6297768" cy="426693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pc="-1" dirty="0">
                <a:solidFill>
                  <a:srgbClr val="000000"/>
                </a:solidFill>
                <a:latin typeface="Corbel"/>
                <a:ea typeface="DejaVu Sans"/>
              </a:rPr>
              <a:t>1.- El Fiscal actúa en el proceso penal con independencia de criterio. Adecua sus actos a un criterio objetivo, </a:t>
            </a:r>
            <a:r>
              <a:rPr lang="es-ES" spc="-1" dirty="0" smtClean="0">
                <a:solidFill>
                  <a:srgbClr val="000000"/>
                </a:solidFill>
                <a:latin typeface="Corbel"/>
                <a:ea typeface="DejaVu Sans"/>
              </a:rPr>
              <a:t>rigiéndose únicamente por la Constitución y  la Ley, sin perjuicio de las Directivas  o instrucciones  de carácter general que el emita el Fiscal de La Nación.</a:t>
            </a:r>
            <a:endParaRPr lang="es-ES" spc="-1" dirty="0">
              <a:latin typeface="Arial"/>
            </a:endParaRPr>
          </a:p>
          <a:p>
            <a:pPr algn="just">
              <a:lnSpc>
                <a:spcPct val="100000"/>
              </a:lnSpc>
            </a:pPr>
            <a:endParaRPr lang="es-ES" spc="-1" dirty="0">
              <a:latin typeface="Arial"/>
            </a:endParaRPr>
          </a:p>
          <a:p>
            <a:pPr algn="just">
              <a:lnSpc>
                <a:spcPct val="100000"/>
              </a:lnSpc>
            </a:pPr>
            <a:r>
              <a:rPr lang="es-ES" spc="-1" dirty="0">
                <a:solidFill>
                  <a:srgbClr val="000000"/>
                </a:solidFill>
                <a:latin typeface="Corbel"/>
                <a:ea typeface="DejaVu Sans"/>
              </a:rPr>
              <a:t>2.- Conduce la Investigación Preparatoria. Practicará u ordenará practicar los actos de investigación que correspondan </a:t>
            </a:r>
            <a:endParaRPr lang="es-ES" spc="-1" dirty="0">
              <a:latin typeface="Arial"/>
            </a:endParaRPr>
          </a:p>
          <a:p>
            <a:pPr algn="just">
              <a:lnSpc>
                <a:spcPct val="100000"/>
              </a:lnSpc>
            </a:pPr>
            <a:endParaRPr lang="es-ES" spc="-1" dirty="0">
              <a:latin typeface="Arial"/>
            </a:endParaRPr>
          </a:p>
          <a:p>
            <a:pPr algn="just">
              <a:lnSpc>
                <a:spcPct val="100000"/>
              </a:lnSpc>
            </a:pPr>
            <a:r>
              <a:rPr lang="es-ES" spc="-1" dirty="0">
                <a:solidFill>
                  <a:srgbClr val="000000"/>
                </a:solidFill>
                <a:latin typeface="Corbel"/>
                <a:ea typeface="DejaVu Sans"/>
              </a:rPr>
              <a:t>3.- Interviene permanentemente en todo el desarrollo del proceso m. Tiene legitimación para interponer los recursos y medios de impugnación  que la ley establece.</a:t>
            </a:r>
            <a:endParaRPr lang="es-ES" spc="-1" dirty="0">
              <a:latin typeface="Arial"/>
            </a:endParaRPr>
          </a:p>
          <a:p>
            <a:pPr algn="just">
              <a:lnSpc>
                <a:spcPct val="100000"/>
              </a:lnSpc>
            </a:pPr>
            <a:endParaRPr lang="es-ES" spc="-1" dirty="0">
              <a:latin typeface="Arial"/>
            </a:endParaRPr>
          </a:p>
          <a:p>
            <a:pPr algn="just">
              <a:lnSpc>
                <a:spcPct val="100000"/>
              </a:lnSpc>
            </a:pPr>
            <a:r>
              <a:rPr lang="es-ES" spc="-1" dirty="0">
                <a:solidFill>
                  <a:srgbClr val="000000"/>
                </a:solidFill>
                <a:latin typeface="Corbel"/>
                <a:ea typeface="DejaVu Sans"/>
              </a:rPr>
              <a:t>45.- Está obligado a apartarse del conocimiento de una investigación cuando este incurso en las causales de inhibición establecidas en el artículo 53°</a:t>
            </a:r>
            <a:endParaRPr lang="es-ES" spc="-1" dirty="0">
              <a:latin typeface="Arial"/>
            </a:endParaRPr>
          </a:p>
        </p:txBody>
      </p:sp>
      <p:sp>
        <p:nvSpPr>
          <p:cNvPr id="2" name="Marcador de pie de página 1"/>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698661292"/>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2318198" y="2560922"/>
            <a:ext cx="1661375" cy="97879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dirty="0" smtClean="0"/>
              <a:t>FISCAL </a:t>
            </a:r>
            <a:endParaRPr lang="es-PE" dirty="0"/>
          </a:p>
        </p:txBody>
      </p:sp>
      <p:sp>
        <p:nvSpPr>
          <p:cNvPr id="3" name="Abrir llave 2"/>
          <p:cNvSpPr/>
          <p:nvPr/>
        </p:nvSpPr>
        <p:spPr>
          <a:xfrm>
            <a:off x="5061397" y="1738647"/>
            <a:ext cx="412124" cy="2511381"/>
          </a:xfrm>
          <a:prstGeom prst="lef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PE"/>
          </a:p>
        </p:txBody>
      </p:sp>
      <p:sp>
        <p:nvSpPr>
          <p:cNvPr id="4" name="CuadroTexto 3"/>
          <p:cNvSpPr txBox="1"/>
          <p:nvPr/>
        </p:nvSpPr>
        <p:spPr>
          <a:xfrm>
            <a:off x="5370490" y="1738648"/>
            <a:ext cx="4095481" cy="2246769"/>
          </a:xfrm>
          <a:prstGeom prst="rect">
            <a:avLst/>
          </a:prstGeom>
          <a:noFill/>
        </p:spPr>
        <p:txBody>
          <a:bodyPr wrap="square" rtlCol="0">
            <a:spAutoFit/>
          </a:bodyPr>
          <a:lstStyle/>
          <a:p>
            <a:r>
              <a:rPr lang="es-PE" sz="2800" dirty="0" smtClean="0">
                <a:solidFill>
                  <a:srgbClr val="FF0000"/>
                </a:solidFill>
              </a:rPr>
              <a:t>DISPOSICIONES </a:t>
            </a:r>
          </a:p>
          <a:p>
            <a:endParaRPr lang="es-PE" sz="2800" dirty="0">
              <a:solidFill>
                <a:srgbClr val="FF0000"/>
              </a:solidFill>
            </a:endParaRPr>
          </a:p>
          <a:p>
            <a:endParaRPr lang="es-PE" sz="2800" dirty="0" smtClean="0">
              <a:solidFill>
                <a:srgbClr val="FF0000"/>
              </a:solidFill>
            </a:endParaRPr>
          </a:p>
          <a:p>
            <a:endParaRPr lang="es-PE" sz="2800" dirty="0">
              <a:solidFill>
                <a:srgbClr val="FF0000"/>
              </a:solidFill>
            </a:endParaRPr>
          </a:p>
          <a:p>
            <a:r>
              <a:rPr lang="es-PE" sz="2800" dirty="0" smtClean="0">
                <a:solidFill>
                  <a:srgbClr val="FF0000"/>
                </a:solidFill>
              </a:rPr>
              <a:t>REQUERIMIENTOS </a:t>
            </a:r>
            <a:endParaRPr lang="es-PE" sz="2800" dirty="0">
              <a:solidFill>
                <a:srgbClr val="FF0000"/>
              </a:solidFill>
            </a:endParaRPr>
          </a:p>
        </p:txBody>
      </p:sp>
      <p:sp>
        <p:nvSpPr>
          <p:cNvPr id="5" name="CuadroTexto 4"/>
          <p:cNvSpPr txBox="1"/>
          <p:nvPr/>
        </p:nvSpPr>
        <p:spPr>
          <a:xfrm>
            <a:off x="5473521" y="2588654"/>
            <a:ext cx="3206840" cy="461665"/>
          </a:xfrm>
          <a:prstGeom prst="rect">
            <a:avLst/>
          </a:prstGeom>
          <a:noFill/>
        </p:spPr>
        <p:txBody>
          <a:bodyPr wrap="square" rtlCol="0">
            <a:spAutoFit/>
          </a:bodyPr>
          <a:lstStyle/>
          <a:p>
            <a:r>
              <a:rPr lang="es-PE" sz="2400" dirty="0" smtClean="0">
                <a:solidFill>
                  <a:schemeClr val="accent6">
                    <a:lumMod val="75000"/>
                  </a:schemeClr>
                </a:solidFill>
              </a:rPr>
              <a:t>PROVIDENCIAS</a:t>
            </a:r>
            <a:r>
              <a:rPr lang="es-PE" dirty="0" smtClean="0"/>
              <a:t> </a:t>
            </a:r>
            <a:endParaRPr lang="es-PE" dirty="0"/>
          </a:p>
        </p:txBody>
      </p:sp>
      <p:sp>
        <p:nvSpPr>
          <p:cNvPr id="6" name="Flecha abajo 5"/>
          <p:cNvSpPr/>
          <p:nvPr/>
        </p:nvSpPr>
        <p:spPr>
          <a:xfrm>
            <a:off x="2807594" y="3845573"/>
            <a:ext cx="425003" cy="3634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CuadroTexto 6"/>
          <p:cNvSpPr txBox="1"/>
          <p:nvPr/>
        </p:nvSpPr>
        <p:spPr>
          <a:xfrm>
            <a:off x="2221607" y="4291582"/>
            <a:ext cx="1712889" cy="646331"/>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s-PE" dirty="0" smtClean="0"/>
              <a:t>Asistente en Función Fiscal</a:t>
            </a:r>
            <a:endParaRPr lang="es-PE" dirty="0"/>
          </a:p>
        </p:txBody>
      </p:sp>
      <p:sp>
        <p:nvSpPr>
          <p:cNvPr id="8" name="Flecha curvada hacia la derecha 7"/>
          <p:cNvSpPr/>
          <p:nvPr/>
        </p:nvSpPr>
        <p:spPr>
          <a:xfrm>
            <a:off x="1287886" y="4713668"/>
            <a:ext cx="502277" cy="978794"/>
          </a:xfrm>
          <a:prstGeom prst="curved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s-PE">
              <a:solidFill>
                <a:schemeClr val="tx1"/>
              </a:solidFill>
            </a:endParaRPr>
          </a:p>
        </p:txBody>
      </p:sp>
      <p:sp>
        <p:nvSpPr>
          <p:cNvPr id="9" name="Flecha abajo 8"/>
          <p:cNvSpPr/>
          <p:nvPr/>
        </p:nvSpPr>
        <p:spPr>
          <a:xfrm>
            <a:off x="2923504" y="5062044"/>
            <a:ext cx="309093" cy="2962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Rectángulo 9"/>
          <p:cNvSpPr/>
          <p:nvPr/>
        </p:nvSpPr>
        <p:spPr>
          <a:xfrm>
            <a:off x="2063838" y="5425496"/>
            <a:ext cx="2028424" cy="669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Proyectar </a:t>
            </a:r>
            <a:endParaRPr lang="es-PE" dirty="0"/>
          </a:p>
        </p:txBody>
      </p:sp>
      <p:sp>
        <p:nvSpPr>
          <p:cNvPr id="11" name="Marcador de pie de página 10"/>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1062575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1919640" y="2637000"/>
            <a:ext cx="2015280" cy="1004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2000" b="1" spc="-1">
                <a:solidFill>
                  <a:srgbClr val="002060"/>
                </a:solidFill>
                <a:latin typeface="Corbel"/>
                <a:ea typeface="DejaVu Sans"/>
              </a:rPr>
              <a:t>Disposiciones y requerimientos </a:t>
            </a:r>
            <a:endParaRPr lang="es-ES" sz="2000" spc="-1">
              <a:latin typeface="Arial"/>
            </a:endParaRPr>
          </a:p>
          <a:p>
            <a:pPr>
              <a:lnSpc>
                <a:spcPct val="100000"/>
              </a:lnSpc>
            </a:pPr>
            <a:r>
              <a:rPr lang="es-ES" sz="2000" b="1" spc="-1">
                <a:solidFill>
                  <a:srgbClr val="002060"/>
                </a:solidFill>
                <a:latin typeface="Corbel"/>
                <a:ea typeface="DejaVu Sans"/>
              </a:rPr>
              <a:t>(Art. 64 CPP) </a:t>
            </a:r>
            <a:endParaRPr lang="es-ES" sz="2000" spc="-1">
              <a:latin typeface="Arial"/>
            </a:endParaRPr>
          </a:p>
        </p:txBody>
      </p:sp>
      <p:sp>
        <p:nvSpPr>
          <p:cNvPr id="169" name="CustomShape 2"/>
          <p:cNvSpPr/>
          <p:nvPr/>
        </p:nvSpPr>
        <p:spPr>
          <a:xfrm>
            <a:off x="3791640" y="1783800"/>
            <a:ext cx="1150920" cy="3084120"/>
          </a:xfrm>
          <a:prstGeom prst="leftBrace">
            <a:avLst>
              <a:gd name="adj1" fmla="val 8333"/>
              <a:gd name="adj2" fmla="val 50000"/>
            </a:avLst>
          </a:prstGeom>
          <a:noFill/>
          <a:ln>
            <a:solidFill>
              <a:srgbClr val="2F91B8"/>
            </a:solidFill>
            <a:round/>
          </a:ln>
        </p:spPr>
        <p:style>
          <a:lnRef idx="1">
            <a:schemeClr val="accent1"/>
          </a:lnRef>
          <a:fillRef idx="0">
            <a:schemeClr val="accent1"/>
          </a:fillRef>
          <a:effectRef idx="0">
            <a:schemeClr val="accent1"/>
          </a:effectRef>
          <a:fontRef idx="minor"/>
        </p:style>
      </p:sp>
      <p:sp>
        <p:nvSpPr>
          <p:cNvPr id="170" name="CustomShape 3"/>
          <p:cNvSpPr/>
          <p:nvPr/>
        </p:nvSpPr>
        <p:spPr>
          <a:xfrm>
            <a:off x="4656000" y="1989000"/>
            <a:ext cx="4103280" cy="2558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pc="-1" dirty="0">
                <a:solidFill>
                  <a:srgbClr val="000000"/>
                </a:solidFill>
                <a:latin typeface="Corbel"/>
                <a:ea typeface="DejaVu Sans"/>
              </a:rPr>
              <a:t>El Ministerio Público formulará sus </a:t>
            </a:r>
            <a:r>
              <a:rPr lang="es-ES" sz="2000" b="1" spc="-1" dirty="0">
                <a:solidFill>
                  <a:srgbClr val="000000"/>
                </a:solidFill>
                <a:latin typeface="Corbel"/>
                <a:ea typeface="DejaVu Sans"/>
              </a:rPr>
              <a:t>Disposiciones, Requerimientos </a:t>
            </a:r>
            <a:r>
              <a:rPr lang="es-ES" spc="-1" dirty="0">
                <a:solidFill>
                  <a:srgbClr val="000000"/>
                </a:solidFill>
                <a:latin typeface="Corbel"/>
                <a:ea typeface="DejaVu Sans"/>
              </a:rPr>
              <a:t>y Conclusiones en forma motivada y específica.</a:t>
            </a:r>
            <a:endParaRPr lang="es-ES" spc="-1" dirty="0">
              <a:latin typeface="Arial"/>
            </a:endParaRPr>
          </a:p>
          <a:p>
            <a:pPr algn="just">
              <a:lnSpc>
                <a:spcPct val="100000"/>
              </a:lnSpc>
            </a:pPr>
            <a:endParaRPr lang="es-ES" spc="-1" dirty="0">
              <a:latin typeface="Arial"/>
            </a:endParaRPr>
          </a:p>
          <a:p>
            <a:pPr algn="just">
              <a:lnSpc>
                <a:spcPct val="100000"/>
              </a:lnSpc>
            </a:pPr>
            <a:endParaRPr lang="es-ES" spc="-1" dirty="0">
              <a:latin typeface="Arial"/>
            </a:endParaRPr>
          </a:p>
          <a:p>
            <a:pPr algn="just">
              <a:lnSpc>
                <a:spcPct val="100000"/>
              </a:lnSpc>
            </a:pPr>
            <a:r>
              <a:rPr lang="es-ES" spc="-1" dirty="0">
                <a:solidFill>
                  <a:srgbClr val="000000"/>
                </a:solidFill>
                <a:latin typeface="Corbel"/>
                <a:ea typeface="DejaVu Sans"/>
              </a:rPr>
              <a:t>Procederá </a:t>
            </a:r>
            <a:r>
              <a:rPr lang="es-ES" b="1" spc="-1" dirty="0">
                <a:solidFill>
                  <a:srgbClr val="000000"/>
                </a:solidFill>
                <a:latin typeface="Corbel"/>
                <a:ea typeface="DejaVu Sans"/>
              </a:rPr>
              <a:t>oralmente</a:t>
            </a:r>
            <a:r>
              <a:rPr lang="es-ES" spc="-1" dirty="0">
                <a:solidFill>
                  <a:srgbClr val="000000"/>
                </a:solidFill>
                <a:latin typeface="Corbel"/>
                <a:ea typeface="DejaVu Sans"/>
              </a:rPr>
              <a:t> en la audiencia y en los debates, y por </a:t>
            </a:r>
            <a:r>
              <a:rPr lang="es-ES" b="1" spc="-1" dirty="0">
                <a:solidFill>
                  <a:srgbClr val="000000"/>
                </a:solidFill>
                <a:latin typeface="Corbel"/>
                <a:ea typeface="DejaVu Sans"/>
              </a:rPr>
              <a:t>escrito</a:t>
            </a:r>
            <a:r>
              <a:rPr lang="es-ES" spc="-1" dirty="0">
                <a:solidFill>
                  <a:srgbClr val="000000"/>
                </a:solidFill>
                <a:latin typeface="Corbel"/>
                <a:ea typeface="DejaVu Sans"/>
              </a:rPr>
              <a:t> en los demás casos. </a:t>
            </a:r>
            <a:endParaRPr lang="es-ES" spc="-1" dirty="0">
              <a:latin typeface="Arial"/>
            </a:endParaRPr>
          </a:p>
        </p:txBody>
      </p:sp>
      <p:pic>
        <p:nvPicPr>
          <p:cNvPr id="171" name="Imagen 6"/>
          <p:cNvPicPr/>
          <p:nvPr/>
        </p:nvPicPr>
        <p:blipFill>
          <a:blip r:embed="rId2"/>
          <a:stretch/>
        </p:blipFill>
        <p:spPr>
          <a:xfrm>
            <a:off x="2207640" y="3985200"/>
            <a:ext cx="1207800" cy="1213200"/>
          </a:xfrm>
          <a:prstGeom prst="rect">
            <a:avLst/>
          </a:prstGeom>
          <a:ln>
            <a:noFill/>
          </a:ln>
        </p:spPr>
      </p:pic>
      <p:sp>
        <p:nvSpPr>
          <p:cNvPr id="2" name="Marcador de pie de página 1"/>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797249861"/>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CustomShape 1"/>
          <p:cNvSpPr/>
          <p:nvPr/>
        </p:nvSpPr>
        <p:spPr>
          <a:xfrm>
            <a:off x="1442434" y="2408349"/>
            <a:ext cx="3140486" cy="65093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pc="-1">
                <a:solidFill>
                  <a:srgbClr val="276F8C"/>
                </a:solidFill>
                <a:latin typeface="Corbel"/>
                <a:ea typeface="DejaVu Sans"/>
              </a:rPr>
              <a:t>El Poder Coercitivo:</a:t>
            </a:r>
            <a:endParaRPr lang="es-ES" spc="-1">
              <a:latin typeface="Arial"/>
            </a:endParaRPr>
          </a:p>
          <a:p>
            <a:pPr>
              <a:lnSpc>
                <a:spcPct val="100000"/>
              </a:lnSpc>
            </a:pPr>
            <a:r>
              <a:rPr lang="es-ES" spc="-1">
                <a:solidFill>
                  <a:srgbClr val="276F8C"/>
                </a:solidFill>
                <a:latin typeface="Corbel"/>
                <a:ea typeface="DejaVu Sans"/>
              </a:rPr>
              <a:t>Art. 66 del NCPP</a:t>
            </a:r>
            <a:endParaRPr lang="es-ES" spc="-1">
              <a:latin typeface="Arial"/>
            </a:endParaRPr>
          </a:p>
        </p:txBody>
      </p:sp>
      <p:sp>
        <p:nvSpPr>
          <p:cNvPr id="173" name="CustomShape 2"/>
          <p:cNvSpPr/>
          <p:nvPr/>
        </p:nvSpPr>
        <p:spPr>
          <a:xfrm>
            <a:off x="3687426" y="1506828"/>
            <a:ext cx="717149" cy="2957060"/>
          </a:xfrm>
          <a:prstGeom prst="leftBrace">
            <a:avLst>
              <a:gd name="adj1" fmla="val 8333"/>
              <a:gd name="adj2" fmla="val 50000"/>
            </a:avLst>
          </a:prstGeom>
          <a:noFill/>
          <a:ln>
            <a:round/>
          </a:ln>
          <a:effectLst>
            <a:outerShdw blurRad="38100" dist="25560" dir="5400000" rotWithShape="0">
              <a:srgbClr val="000000">
                <a:alpha val="45000"/>
              </a:srgbClr>
            </a:outerShdw>
          </a:effectLst>
        </p:spPr>
        <p:style>
          <a:lnRef idx="3">
            <a:schemeClr val="accent1"/>
          </a:lnRef>
          <a:fillRef idx="0">
            <a:schemeClr val="accent1"/>
          </a:fillRef>
          <a:effectRef idx="2">
            <a:schemeClr val="accent1"/>
          </a:effectRef>
          <a:fontRef idx="minor"/>
        </p:style>
      </p:sp>
      <p:sp>
        <p:nvSpPr>
          <p:cNvPr id="174" name="CustomShape 3"/>
          <p:cNvSpPr/>
          <p:nvPr/>
        </p:nvSpPr>
        <p:spPr>
          <a:xfrm>
            <a:off x="4224271" y="1506828"/>
            <a:ext cx="5409126" cy="278329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pc="-1" dirty="0">
                <a:solidFill>
                  <a:srgbClr val="000000"/>
                </a:solidFill>
                <a:latin typeface="Corbel"/>
                <a:ea typeface="DejaVu Sans"/>
              </a:rPr>
              <a:t>1.- En caso de inconcurrencia a una citación debidamente notificada bajo apercibimiento, el Ministerio Público dispondrá la conducción compulsiva del omiso por la Policía Nacional.</a:t>
            </a:r>
            <a:endParaRPr lang="es-ES" spc="-1" dirty="0">
              <a:latin typeface="Arial"/>
            </a:endParaRPr>
          </a:p>
          <a:p>
            <a:pPr algn="just">
              <a:lnSpc>
                <a:spcPct val="100000"/>
              </a:lnSpc>
            </a:pPr>
            <a:endParaRPr lang="es-ES" spc="-1" dirty="0">
              <a:latin typeface="Arial"/>
            </a:endParaRPr>
          </a:p>
          <a:p>
            <a:pPr algn="just">
              <a:lnSpc>
                <a:spcPct val="100000"/>
              </a:lnSpc>
            </a:pPr>
            <a:endParaRPr lang="es-ES" spc="-1" dirty="0">
              <a:latin typeface="Arial"/>
            </a:endParaRPr>
          </a:p>
          <a:p>
            <a:pPr algn="just">
              <a:lnSpc>
                <a:spcPct val="100000"/>
              </a:lnSpc>
            </a:pPr>
            <a:r>
              <a:rPr lang="es-ES" spc="-1" dirty="0">
                <a:solidFill>
                  <a:srgbClr val="000000"/>
                </a:solidFill>
                <a:latin typeface="Corbel"/>
                <a:ea typeface="DejaVu Sans"/>
              </a:rPr>
              <a:t>2.- Realizada la diligencia cuya frustración motivó la medida, o en todo caso, antes de que trascurran 24 horas de ejecutada la orden de fuerza. El fiscal dispondrá su levantamiento, bajo responsabilidad.  </a:t>
            </a:r>
            <a:endParaRPr lang="es-ES" spc="-1" dirty="0">
              <a:latin typeface="Arial"/>
            </a:endParaRPr>
          </a:p>
        </p:txBody>
      </p:sp>
      <p:pic>
        <p:nvPicPr>
          <p:cNvPr id="175" name="Imagen 6"/>
          <p:cNvPicPr/>
          <p:nvPr/>
        </p:nvPicPr>
        <p:blipFill>
          <a:blip r:embed="rId2"/>
          <a:stretch/>
        </p:blipFill>
        <p:spPr>
          <a:xfrm>
            <a:off x="1671392" y="3163208"/>
            <a:ext cx="1294920" cy="1300680"/>
          </a:xfrm>
          <a:prstGeom prst="rect">
            <a:avLst/>
          </a:prstGeom>
          <a:ln>
            <a:noFill/>
          </a:ln>
        </p:spPr>
      </p:pic>
      <p:sp>
        <p:nvSpPr>
          <p:cNvPr id="2" name="Marcador de pie de página 1"/>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260723715"/>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12135" y="1043189"/>
            <a:ext cx="8122922" cy="1754326"/>
          </a:xfrm>
          <a:prstGeom prst="rect">
            <a:avLst/>
          </a:prstGeom>
          <a:noFill/>
        </p:spPr>
        <p:txBody>
          <a:bodyPr wrap="square" lIns="91440" tIns="45720" rIns="91440" bIns="45720">
            <a:spAutoFit/>
          </a:bodyPr>
          <a:lstStyle/>
          <a:p>
            <a:pPr algn="ctr"/>
            <a:r>
              <a:rPr lang="es-E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POLICIA NACIONAL DEL PERÚ</a:t>
            </a:r>
            <a:endPar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2033" y="2911227"/>
            <a:ext cx="2143125" cy="2143125"/>
          </a:xfrm>
          <a:prstGeom prst="rect">
            <a:avLst/>
          </a:prstGeom>
        </p:spPr>
      </p:pic>
      <p:sp>
        <p:nvSpPr>
          <p:cNvPr id="4" name="Marcador de pie de página 3"/>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4535931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CustomShape 1"/>
          <p:cNvSpPr/>
          <p:nvPr/>
        </p:nvSpPr>
        <p:spPr>
          <a:xfrm>
            <a:off x="4172755" y="1815921"/>
            <a:ext cx="6400800" cy="367011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pc="-1" dirty="0">
                <a:solidFill>
                  <a:srgbClr val="000000"/>
                </a:solidFill>
                <a:latin typeface="Corbel"/>
                <a:ea typeface="DejaVu Sans"/>
              </a:rPr>
              <a:t>La Policía Nacional en su función de investigación debe, inclusive por propia iniciativa, tomar conocimiento de los delitos y dar cuenta inmediata al Fiscal, sin perjuicio de realizar las diligencias de urgencia e imprescindibles para impedir sus consecuencias, individualizar a sus autores y partícipes, reunir y asegurar los elementos de prueba que puedan servir para la aplicación de la Ley penal. Similar función desarrollará tratándose de delitos dependientes de instancia privada o sujetas a ejercicio privado de la acción penal</a:t>
            </a:r>
            <a:endParaRPr lang="es-ES" spc="-1" dirty="0">
              <a:latin typeface="Arial"/>
            </a:endParaRPr>
          </a:p>
        </p:txBody>
      </p:sp>
      <p:sp>
        <p:nvSpPr>
          <p:cNvPr id="177" name="CustomShape 2"/>
          <p:cNvSpPr/>
          <p:nvPr/>
        </p:nvSpPr>
        <p:spPr>
          <a:xfrm>
            <a:off x="4404575" y="1166153"/>
            <a:ext cx="5866884" cy="85582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2400" b="1" spc="-1" dirty="0">
                <a:solidFill>
                  <a:srgbClr val="75B6E5"/>
                </a:solidFill>
                <a:latin typeface="Corbel"/>
                <a:ea typeface="DejaVu Sans"/>
              </a:rPr>
              <a:t>         LA POLICIA NACIONAL DEL PERÚ  </a:t>
            </a:r>
            <a:endParaRPr lang="es-ES" sz="2400" spc="-1" dirty="0">
              <a:latin typeface="Arial"/>
            </a:endParaRPr>
          </a:p>
        </p:txBody>
      </p:sp>
      <p:pic>
        <p:nvPicPr>
          <p:cNvPr id="178" name="Imagen 5"/>
          <p:cNvPicPr/>
          <p:nvPr/>
        </p:nvPicPr>
        <p:blipFill>
          <a:blip r:embed="rId2"/>
          <a:stretch/>
        </p:blipFill>
        <p:spPr>
          <a:xfrm>
            <a:off x="1895606" y="2238204"/>
            <a:ext cx="1943280" cy="2025360"/>
          </a:xfrm>
          <a:prstGeom prst="rect">
            <a:avLst/>
          </a:prstGeom>
          <a:ln>
            <a:noFill/>
          </a:ln>
        </p:spPr>
      </p:pic>
      <p:sp>
        <p:nvSpPr>
          <p:cNvPr id="3" name="CuadroTexto 2"/>
          <p:cNvSpPr txBox="1"/>
          <p:nvPr/>
        </p:nvSpPr>
        <p:spPr>
          <a:xfrm>
            <a:off x="2125014" y="4263564"/>
            <a:ext cx="1713872" cy="369332"/>
          </a:xfrm>
          <a:prstGeom prst="rect">
            <a:avLst/>
          </a:prstGeom>
          <a:noFill/>
        </p:spPr>
        <p:txBody>
          <a:bodyPr wrap="square" rtlCol="0">
            <a:spAutoFit/>
          </a:bodyPr>
          <a:lstStyle/>
          <a:p>
            <a:r>
              <a:rPr lang="es-PE" b="1" dirty="0" smtClean="0"/>
              <a:t>ART. 67° C.P</a:t>
            </a:r>
            <a:endParaRPr lang="es-PE" b="1" dirty="0"/>
          </a:p>
        </p:txBody>
      </p:sp>
      <p:sp>
        <p:nvSpPr>
          <p:cNvPr id="4" name="Marcador de pie de página 3"/>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2544822159"/>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CustomShape 1"/>
          <p:cNvSpPr/>
          <p:nvPr/>
        </p:nvSpPr>
        <p:spPr>
          <a:xfrm>
            <a:off x="4007640" y="908640"/>
            <a:ext cx="6398490" cy="638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b="1" spc="-1" dirty="0">
                <a:solidFill>
                  <a:srgbClr val="75B6E5"/>
                </a:solidFill>
                <a:latin typeface="Corbel"/>
                <a:ea typeface="DejaVu Sans"/>
              </a:rPr>
              <a:t> </a:t>
            </a:r>
            <a:endParaRPr lang="es-ES" b="1" spc="-1" dirty="0" smtClean="0">
              <a:solidFill>
                <a:srgbClr val="75B6E5"/>
              </a:solidFill>
              <a:latin typeface="Corbel"/>
              <a:ea typeface="DejaVu Sans"/>
            </a:endParaRPr>
          </a:p>
          <a:p>
            <a:pPr algn="ctr">
              <a:lnSpc>
                <a:spcPct val="100000"/>
              </a:lnSpc>
            </a:pPr>
            <a:r>
              <a:rPr lang="es-ES" b="1" spc="-1" dirty="0" smtClean="0">
                <a:solidFill>
                  <a:srgbClr val="75B6E5"/>
                </a:solidFill>
                <a:latin typeface="Corbel"/>
                <a:ea typeface="DejaVu Sans"/>
              </a:rPr>
              <a:t>ATRIBUCIONES </a:t>
            </a:r>
            <a:r>
              <a:rPr lang="es-ES" b="1" spc="-1" dirty="0">
                <a:solidFill>
                  <a:srgbClr val="75B6E5"/>
                </a:solidFill>
                <a:latin typeface="Corbel"/>
                <a:ea typeface="DejaVu Sans"/>
              </a:rPr>
              <a:t>DE LA POLICIA NACIONAL DEL PERÚ  </a:t>
            </a:r>
            <a:endParaRPr lang="es-ES" b="1" spc="-1" dirty="0" smtClean="0">
              <a:solidFill>
                <a:srgbClr val="75B6E5"/>
              </a:solidFill>
              <a:latin typeface="Corbel"/>
              <a:ea typeface="DejaVu Sans"/>
            </a:endParaRPr>
          </a:p>
          <a:p>
            <a:pPr algn="ctr">
              <a:lnSpc>
                <a:spcPct val="100000"/>
              </a:lnSpc>
            </a:pPr>
            <a:r>
              <a:rPr lang="es-ES" b="1" spc="-1" dirty="0" smtClean="0">
                <a:solidFill>
                  <a:srgbClr val="75B6E5"/>
                </a:solidFill>
                <a:latin typeface="Corbel"/>
              </a:rPr>
              <a:t>(Art.68° C.P)</a:t>
            </a:r>
            <a:endParaRPr lang="es-ES" spc="-1" dirty="0">
              <a:latin typeface="Arial"/>
            </a:endParaRPr>
          </a:p>
        </p:txBody>
      </p:sp>
      <p:pic>
        <p:nvPicPr>
          <p:cNvPr id="180" name="Imagen 4"/>
          <p:cNvPicPr/>
          <p:nvPr/>
        </p:nvPicPr>
        <p:blipFill>
          <a:blip r:embed="rId2"/>
          <a:stretch/>
        </p:blipFill>
        <p:spPr>
          <a:xfrm>
            <a:off x="2068914" y="289564"/>
            <a:ext cx="1510920" cy="1575000"/>
          </a:xfrm>
          <a:prstGeom prst="rect">
            <a:avLst/>
          </a:prstGeom>
          <a:ln>
            <a:noFill/>
          </a:ln>
        </p:spPr>
      </p:pic>
      <p:sp>
        <p:nvSpPr>
          <p:cNvPr id="181" name="CustomShape 2"/>
          <p:cNvSpPr/>
          <p:nvPr/>
        </p:nvSpPr>
        <p:spPr>
          <a:xfrm>
            <a:off x="2589212" y="2099256"/>
            <a:ext cx="8035858" cy="41669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pc="-1" dirty="0">
                <a:solidFill>
                  <a:srgbClr val="000000"/>
                </a:solidFill>
                <a:latin typeface="Corbel"/>
                <a:ea typeface="DejaVu Sans"/>
              </a:rPr>
              <a:t>a) Recibir las denuncias escritas o sentar el acta de las verbales, así como tomar declaraciones a los denunciantes. </a:t>
            </a:r>
            <a:endParaRPr lang="es-ES" spc="-1" dirty="0">
              <a:latin typeface="Arial"/>
            </a:endParaRPr>
          </a:p>
          <a:p>
            <a:pPr algn="just">
              <a:lnSpc>
                <a:spcPct val="100000"/>
              </a:lnSpc>
            </a:pPr>
            <a:r>
              <a:rPr lang="es-ES" spc="-1" dirty="0">
                <a:solidFill>
                  <a:srgbClr val="000000"/>
                </a:solidFill>
                <a:latin typeface="Corbel"/>
                <a:ea typeface="DejaVu Sans"/>
              </a:rPr>
              <a:t>b) Vigilar y proteger el lugar de los hechos a fin de que no sean borrados los vestigios y huellas del delito. </a:t>
            </a:r>
            <a:endParaRPr lang="es-ES" spc="-1" dirty="0">
              <a:latin typeface="Arial"/>
            </a:endParaRPr>
          </a:p>
          <a:p>
            <a:pPr algn="just">
              <a:lnSpc>
                <a:spcPct val="100000"/>
              </a:lnSpc>
            </a:pPr>
            <a:r>
              <a:rPr lang="es-ES" spc="-1" dirty="0">
                <a:solidFill>
                  <a:srgbClr val="000000"/>
                </a:solidFill>
                <a:latin typeface="Corbel"/>
                <a:ea typeface="DejaVu Sans"/>
              </a:rPr>
              <a:t>c) Practicar el registro de las personas, así como prestar el auxilio que requieran las víctimas del delito. </a:t>
            </a:r>
            <a:endParaRPr lang="es-ES" spc="-1" dirty="0">
              <a:latin typeface="Arial"/>
            </a:endParaRPr>
          </a:p>
          <a:p>
            <a:pPr algn="just">
              <a:lnSpc>
                <a:spcPct val="100000"/>
              </a:lnSpc>
            </a:pPr>
            <a:r>
              <a:rPr lang="es-ES" spc="-1" dirty="0">
                <a:solidFill>
                  <a:srgbClr val="000000"/>
                </a:solidFill>
                <a:latin typeface="Corbel"/>
                <a:ea typeface="DejaVu Sans"/>
              </a:rPr>
              <a:t>d) Recoger y conservar los objetos e instrumentos relacionados con el delito, así como todo elemento material que pueda servir a la investigación. </a:t>
            </a:r>
            <a:endParaRPr lang="es-ES" spc="-1" dirty="0">
              <a:latin typeface="Arial"/>
            </a:endParaRPr>
          </a:p>
          <a:p>
            <a:pPr algn="just">
              <a:lnSpc>
                <a:spcPct val="100000"/>
              </a:lnSpc>
            </a:pPr>
            <a:r>
              <a:rPr lang="es-ES" spc="-1" dirty="0">
                <a:solidFill>
                  <a:srgbClr val="000000"/>
                </a:solidFill>
                <a:latin typeface="Corbel"/>
                <a:ea typeface="DejaVu Sans"/>
              </a:rPr>
              <a:t>e) Practicar las diligencias orientadas a la identificación física de los autores y partícipes del delito. </a:t>
            </a:r>
            <a:endParaRPr lang="es-ES" spc="-1" dirty="0">
              <a:latin typeface="Arial"/>
            </a:endParaRPr>
          </a:p>
          <a:p>
            <a:pPr algn="just">
              <a:lnSpc>
                <a:spcPct val="100000"/>
              </a:lnSpc>
            </a:pPr>
            <a:r>
              <a:rPr lang="es-ES" spc="-1" dirty="0">
                <a:solidFill>
                  <a:srgbClr val="000000"/>
                </a:solidFill>
                <a:latin typeface="Corbel"/>
                <a:ea typeface="DejaVu Sans"/>
              </a:rPr>
              <a:t>f) Recibir las declaraciones de quienes hayan presenciado la comisión de los hechos. </a:t>
            </a:r>
            <a:endParaRPr lang="es-ES" spc="-1" dirty="0">
              <a:latin typeface="Arial"/>
            </a:endParaRPr>
          </a:p>
          <a:p>
            <a:pPr algn="just">
              <a:lnSpc>
                <a:spcPct val="100000"/>
              </a:lnSpc>
            </a:pPr>
            <a:r>
              <a:rPr lang="es-ES" spc="-1" dirty="0">
                <a:solidFill>
                  <a:srgbClr val="000000"/>
                </a:solidFill>
                <a:latin typeface="Corbel"/>
                <a:ea typeface="DejaVu Sans"/>
              </a:rPr>
              <a:t>g) Levantar planos, tomar fotografías, realizar grabaciones en video y demás operaciones técnicas o científicas</a:t>
            </a:r>
            <a:endParaRPr lang="es-ES" spc="-1" dirty="0">
              <a:latin typeface="Arial"/>
            </a:endParaRPr>
          </a:p>
        </p:txBody>
      </p:sp>
      <p:sp>
        <p:nvSpPr>
          <p:cNvPr id="2" name="Marcador de pie de página 1"/>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581382182"/>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979572" y="1285200"/>
            <a:ext cx="5139708" cy="4571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b="1" spc="-1" dirty="0">
                <a:solidFill>
                  <a:srgbClr val="75B6E5"/>
                </a:solidFill>
                <a:latin typeface="Corbel"/>
                <a:ea typeface="DejaVu Sans"/>
              </a:rPr>
              <a:t>ATRIBUCIONES DE LA POLICIA NACIONAL DEL PERÚ  </a:t>
            </a:r>
            <a:endParaRPr lang="es-ES" spc="-1" dirty="0">
              <a:latin typeface="Arial"/>
            </a:endParaRPr>
          </a:p>
        </p:txBody>
      </p:sp>
      <p:pic>
        <p:nvPicPr>
          <p:cNvPr id="183" name="Imagen 4"/>
          <p:cNvPicPr/>
          <p:nvPr/>
        </p:nvPicPr>
        <p:blipFill>
          <a:blip r:embed="rId2"/>
          <a:stretch/>
        </p:blipFill>
        <p:spPr>
          <a:xfrm>
            <a:off x="1833752" y="638949"/>
            <a:ext cx="1510920" cy="1575000"/>
          </a:xfrm>
          <a:prstGeom prst="rect">
            <a:avLst/>
          </a:prstGeom>
          <a:ln>
            <a:noFill/>
          </a:ln>
        </p:spPr>
      </p:pic>
      <p:sp>
        <p:nvSpPr>
          <p:cNvPr id="184" name="CustomShape 2"/>
          <p:cNvSpPr/>
          <p:nvPr/>
        </p:nvSpPr>
        <p:spPr>
          <a:xfrm>
            <a:off x="1833752" y="1330918"/>
            <a:ext cx="9087533" cy="29706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es-ES" spc="-1" dirty="0">
              <a:latin typeface="Arial"/>
            </a:endParaRPr>
          </a:p>
          <a:p>
            <a:pPr>
              <a:lnSpc>
                <a:spcPct val="100000"/>
              </a:lnSpc>
            </a:pPr>
            <a:endParaRPr lang="es-ES" spc="-1" dirty="0">
              <a:latin typeface="Arial"/>
            </a:endParaRPr>
          </a:p>
          <a:p>
            <a:pPr>
              <a:lnSpc>
                <a:spcPct val="100000"/>
              </a:lnSpc>
            </a:pPr>
            <a:endParaRPr lang="es-ES" spc="-1" dirty="0">
              <a:latin typeface="Arial"/>
            </a:endParaRPr>
          </a:p>
          <a:p>
            <a:pPr>
              <a:lnSpc>
                <a:spcPct val="100000"/>
              </a:lnSpc>
            </a:pPr>
            <a:endParaRPr lang="es-ES" spc="-1" dirty="0">
              <a:latin typeface="Arial"/>
            </a:endParaRPr>
          </a:p>
          <a:p>
            <a:pPr>
              <a:lnSpc>
                <a:spcPct val="100000"/>
              </a:lnSpc>
            </a:pPr>
            <a:endParaRPr lang="es-ES" spc="-1" dirty="0">
              <a:latin typeface="Arial"/>
            </a:endParaRPr>
          </a:p>
          <a:p>
            <a:pPr algn="just">
              <a:lnSpc>
                <a:spcPct val="100000"/>
              </a:lnSpc>
            </a:pPr>
            <a:r>
              <a:rPr lang="es-ES" spc="-1" dirty="0" smtClean="0">
                <a:solidFill>
                  <a:srgbClr val="000000"/>
                </a:solidFill>
                <a:latin typeface="Corbel"/>
                <a:ea typeface="DejaVu Sans"/>
              </a:rPr>
              <a:t>h</a:t>
            </a:r>
            <a:r>
              <a:rPr lang="es-ES" spc="-1" dirty="0">
                <a:solidFill>
                  <a:srgbClr val="000000"/>
                </a:solidFill>
                <a:latin typeface="Corbel"/>
                <a:ea typeface="DejaVu Sans"/>
              </a:rPr>
              <a:t>) Capturar a los presuntos autores y partícipes en caso de flagrancia, informándoles de inmediato sobre sus derechos. </a:t>
            </a:r>
            <a:endParaRPr lang="es-ES" spc="-1" dirty="0">
              <a:latin typeface="Arial"/>
            </a:endParaRPr>
          </a:p>
          <a:p>
            <a:pPr marL="399960" indent="-398880" algn="just">
              <a:buClr>
                <a:srgbClr val="000000"/>
              </a:buClr>
              <a:buFont typeface="StarSymbol"/>
              <a:buAutoNum type="romanLcParenR"/>
            </a:pPr>
            <a:r>
              <a:rPr lang="es-ES" spc="-1" dirty="0">
                <a:solidFill>
                  <a:srgbClr val="000000"/>
                </a:solidFill>
                <a:latin typeface="Corbel"/>
                <a:ea typeface="DejaVu Sans"/>
              </a:rPr>
              <a:t>Asegurar los documentos privados que puedan servir a la investigación. </a:t>
            </a:r>
            <a:endParaRPr lang="es-ES" spc="-1" dirty="0">
              <a:latin typeface="Arial"/>
            </a:endParaRPr>
          </a:p>
          <a:p>
            <a:pPr algn="just">
              <a:lnSpc>
                <a:spcPct val="100000"/>
              </a:lnSpc>
            </a:pPr>
            <a:endParaRPr lang="es-ES" spc="-1" dirty="0">
              <a:latin typeface="Arial"/>
            </a:endParaRPr>
          </a:p>
          <a:p>
            <a:pPr algn="just">
              <a:lnSpc>
                <a:spcPct val="100000"/>
              </a:lnSpc>
            </a:pPr>
            <a:r>
              <a:rPr lang="es-ES" spc="-1" dirty="0">
                <a:solidFill>
                  <a:srgbClr val="000000"/>
                </a:solidFill>
                <a:latin typeface="Corbel"/>
                <a:ea typeface="DejaVu Sans"/>
              </a:rPr>
              <a:t>En este caso, de ser posible en función a su cantidad, los pondrá rápidamente a disposición del Fiscal para los fines consiguientes quien los remitirá para su examen al Juez de la Investigación Preparatoria. De no ser posible, dará cuenta de dicha documentación describiéndola concisamente. El Juez de la Investigación Preparatoria, decidirá inmediatamente o, si lo considera conveniente, antes de hacerlo, se constituirá al lugar donde se encuentran los documentos inmovilizados para apreciarlos directamente. </a:t>
            </a:r>
            <a:endParaRPr lang="es-ES" spc="-1" dirty="0">
              <a:latin typeface="Arial"/>
            </a:endParaRPr>
          </a:p>
        </p:txBody>
      </p:sp>
      <p:sp>
        <p:nvSpPr>
          <p:cNvPr id="2" name="Marcador de pie de página 1"/>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549672905"/>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34862" y="2331076"/>
            <a:ext cx="7482625" cy="1754326"/>
          </a:xfrm>
          <a:prstGeom prst="rect">
            <a:avLst/>
          </a:prstGeom>
          <a:noFill/>
        </p:spPr>
        <p:txBody>
          <a:bodyPr wrap="square" lIns="91440" tIns="45720" rIns="91440" bIns="45720">
            <a:spAutoFit/>
          </a:bodyPr>
          <a:lstStyle/>
          <a:p>
            <a:pPr algn="ctr"/>
            <a:r>
              <a:rPr lang="es-E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ACTIVIDAD </a:t>
            </a:r>
          </a:p>
          <a:p>
            <a:pPr algn="ctr"/>
            <a:r>
              <a:rPr lang="es-E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PROCESAL</a:t>
            </a:r>
            <a:endPar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Marcador de pie de página 2"/>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29243319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25015" y="1725769"/>
            <a:ext cx="7521262" cy="1754326"/>
          </a:xfrm>
          <a:prstGeom prst="rect">
            <a:avLst/>
          </a:prstGeom>
          <a:noFill/>
        </p:spPr>
        <p:txBody>
          <a:bodyPr wrap="square" lIns="91440" tIns="45720" rIns="91440" bIns="45720">
            <a:spAutoFit/>
          </a:bodyPr>
          <a:lstStyle/>
          <a:p>
            <a:pPr algn="ctr"/>
            <a:r>
              <a:rPr lang="es-E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DIIIGENCIAS </a:t>
            </a:r>
          </a:p>
          <a:p>
            <a:pPr algn="ctr"/>
            <a:r>
              <a:rPr lang="es-E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PRELIMINARES </a:t>
            </a:r>
            <a:endParaRPr lang="es-ES" sz="5400" b="1" cap="none" spc="50" dirty="0">
              <a:ln w="0"/>
              <a:solidFill>
                <a:schemeClr val="bg2"/>
              </a:solidFill>
              <a:effectLst>
                <a:innerShdw blurRad="63500" dist="50800" dir="13500000">
                  <a:srgbClr val="000000">
                    <a:alpha val="50000"/>
                  </a:srgbClr>
                </a:innerShdw>
              </a:effectLst>
            </a:endParaRPr>
          </a:p>
        </p:txBody>
      </p:sp>
      <p:sp>
        <p:nvSpPr>
          <p:cNvPr id="3" name="CuadroTexto 2"/>
          <p:cNvSpPr txBox="1"/>
          <p:nvPr/>
        </p:nvSpPr>
        <p:spPr>
          <a:xfrm>
            <a:off x="4365938" y="3480095"/>
            <a:ext cx="2704563" cy="400110"/>
          </a:xfrm>
          <a:prstGeom prst="rect">
            <a:avLst/>
          </a:prstGeom>
          <a:noFill/>
        </p:spPr>
        <p:txBody>
          <a:bodyPr wrap="square" rtlCol="0">
            <a:spAutoFit/>
          </a:bodyPr>
          <a:lstStyle/>
          <a:p>
            <a:pPr algn="ctr"/>
            <a:r>
              <a:rPr lang="es-PE" sz="2000" b="1" dirty="0" smtClean="0"/>
              <a:t>(Art. 330° CPP)</a:t>
            </a:r>
            <a:endParaRPr lang="es-PE" sz="2000" b="1" dirty="0"/>
          </a:p>
        </p:txBody>
      </p:sp>
      <p:sp>
        <p:nvSpPr>
          <p:cNvPr id="4" name="Marcador de pie de página 3"/>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2309328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41683" y="1072776"/>
            <a:ext cx="8049303" cy="4524315"/>
          </a:xfrm>
          <a:prstGeom prst="rect">
            <a:avLst/>
          </a:prstGeom>
        </p:spPr>
        <p:txBody>
          <a:bodyPr wrap="square">
            <a:spAutoFit/>
          </a:bodyPr>
          <a:lstStyle/>
          <a:p>
            <a:pPr algn="just"/>
            <a:r>
              <a:rPr lang="es-PE" sz="2400" i="0" dirty="0" smtClean="0">
                <a:effectLst/>
                <a:latin typeface="+mj-lt"/>
                <a:cs typeface="Arial" panose="020B0604020202020204" pitchFamily="34" charset="0"/>
              </a:rPr>
              <a:t>El concepto de estado de </a:t>
            </a:r>
            <a:r>
              <a:rPr lang="es-PE" sz="2400" i="0" u="none" strike="noStrike" dirty="0" smtClean="0">
                <a:effectLst/>
                <a:latin typeface="+mj-lt"/>
                <a:cs typeface="Arial" panose="020B0604020202020204" pitchFamily="34" charset="0"/>
              </a:rPr>
              <a:t>emergencia</a:t>
            </a:r>
            <a:r>
              <a:rPr lang="es-PE" sz="2400" i="0" dirty="0" smtClean="0">
                <a:effectLst/>
                <a:latin typeface="+mj-lt"/>
                <a:cs typeface="Arial" panose="020B0604020202020204" pitchFamily="34" charset="0"/>
              </a:rPr>
              <a:t> denomina a un escenario excepcional que afecta a una nación, como ser: el acontecimiento de un hecho único, una catástrofe natural, </a:t>
            </a:r>
            <a:r>
              <a:rPr lang="es-PE" sz="2400" i="0" u="none" strike="noStrike" dirty="0" smtClean="0">
                <a:effectLst/>
                <a:latin typeface="+mj-lt"/>
                <a:cs typeface="Arial" panose="020B0604020202020204" pitchFamily="34" charset="0"/>
              </a:rPr>
              <a:t>amenaza</a:t>
            </a:r>
            <a:r>
              <a:rPr lang="es-PE" sz="2400" i="0" dirty="0" smtClean="0">
                <a:effectLst/>
                <a:latin typeface="+mj-lt"/>
                <a:cs typeface="Arial" panose="020B0604020202020204" pitchFamily="34" charset="0"/>
              </a:rPr>
              <a:t> de guerra externa o interna, invasión, perturbación del orden, epidemias o brotes de enfermedades graves, entre otros, por el cual el gobierno en ejercicio y su máxima autoridad ejecutiva deciden restringir o suspender algunos derechos esenciales de manera parcial o total para garantizar el orden, o en su defecto para evitar que la situación crítica se extienda y desate un caos aún mayor</a:t>
            </a:r>
            <a:r>
              <a:rPr lang="es-PE" sz="2400" b="1" i="0" dirty="0" smtClean="0">
                <a:effectLst/>
                <a:latin typeface="+mj-lt"/>
                <a:cs typeface="Arial" panose="020B0604020202020204" pitchFamily="34" charset="0"/>
              </a:rPr>
              <a:t>.</a:t>
            </a:r>
            <a:endParaRPr lang="es-PE" sz="2400" b="1" dirty="0">
              <a:latin typeface="+mj-lt"/>
              <a:cs typeface="Arial" panose="020B0604020202020204" pitchFamily="34" charset="0"/>
            </a:endParaRPr>
          </a:p>
        </p:txBody>
      </p:sp>
      <p:sp>
        <p:nvSpPr>
          <p:cNvPr id="3" name="Elipse 2"/>
          <p:cNvSpPr/>
          <p:nvPr/>
        </p:nvSpPr>
        <p:spPr>
          <a:xfrm>
            <a:off x="412689" y="2510685"/>
            <a:ext cx="2176523" cy="1648496"/>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PE" dirty="0" smtClean="0"/>
              <a:t>Estado de Emergencia </a:t>
            </a:r>
            <a:endParaRPr lang="es-PE" dirty="0"/>
          </a:p>
        </p:txBody>
      </p:sp>
      <p:sp>
        <p:nvSpPr>
          <p:cNvPr id="5" name="Abrir llave 4"/>
          <p:cNvSpPr/>
          <p:nvPr/>
        </p:nvSpPr>
        <p:spPr>
          <a:xfrm>
            <a:off x="2768951" y="1072776"/>
            <a:ext cx="772732" cy="463639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4" name="Marcador de pie de página 3"/>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36121984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1249252" y="2240925"/>
            <a:ext cx="2446986" cy="149394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dirty="0" smtClean="0"/>
              <a:t>DILIGENCIAS PELIMINARES </a:t>
            </a:r>
            <a:endParaRPr lang="es-PE" dirty="0"/>
          </a:p>
        </p:txBody>
      </p:sp>
      <p:sp>
        <p:nvSpPr>
          <p:cNvPr id="3" name="Abrir llave 2"/>
          <p:cNvSpPr/>
          <p:nvPr/>
        </p:nvSpPr>
        <p:spPr>
          <a:xfrm>
            <a:off x="3863661" y="1313645"/>
            <a:ext cx="721218" cy="3026535"/>
          </a:xfrm>
          <a:prstGeom prst="lef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PE"/>
          </a:p>
        </p:txBody>
      </p:sp>
      <p:sp>
        <p:nvSpPr>
          <p:cNvPr id="4" name="CuadroTexto 3"/>
          <p:cNvSpPr txBox="1"/>
          <p:nvPr/>
        </p:nvSpPr>
        <p:spPr>
          <a:xfrm>
            <a:off x="4430332" y="1506828"/>
            <a:ext cx="6156102" cy="2585323"/>
          </a:xfrm>
          <a:prstGeom prst="rect">
            <a:avLst/>
          </a:prstGeom>
          <a:noFill/>
        </p:spPr>
        <p:txBody>
          <a:bodyPr wrap="square" rtlCol="0">
            <a:spAutoFit/>
          </a:bodyPr>
          <a:lstStyle/>
          <a:p>
            <a:pPr algn="just"/>
            <a:r>
              <a:rPr lang="es-PE" dirty="0" smtClean="0"/>
              <a:t>Las Diligencias Preliminares tienen por finalidad inmediata realizar los actos urgentes o inaplazables  destinados a determinar si han tenido lugar los hechos objeto de conocimiento y su </a:t>
            </a:r>
            <a:r>
              <a:rPr lang="es-PE" dirty="0" err="1" smtClean="0"/>
              <a:t>delictuosidad</a:t>
            </a:r>
            <a:r>
              <a:rPr lang="es-PE" dirty="0" smtClean="0"/>
              <a:t>, así como asegurar  los elementos materiales de su comisión, individualizar a las personas involucradas en su comisión , incluyendo a los agraviados, y, dentro de los límites de la ley, asegurarlas debidamente. </a:t>
            </a:r>
            <a:endParaRPr lang="es-PE" dirty="0"/>
          </a:p>
        </p:txBody>
      </p:sp>
      <p:sp>
        <p:nvSpPr>
          <p:cNvPr id="5" name="Marcador de pie de página 4"/>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4180879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1700012" y="2472741"/>
            <a:ext cx="2395470" cy="1313645"/>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PE" dirty="0" smtClean="0"/>
              <a:t>Las Diligencias Preliminares</a:t>
            </a:r>
            <a:endParaRPr lang="es-PE" dirty="0"/>
          </a:p>
        </p:txBody>
      </p:sp>
      <p:sp>
        <p:nvSpPr>
          <p:cNvPr id="3" name="Abrir llave 2"/>
          <p:cNvSpPr/>
          <p:nvPr/>
        </p:nvSpPr>
        <p:spPr>
          <a:xfrm>
            <a:off x="4404574" y="1931831"/>
            <a:ext cx="334851" cy="2308324"/>
          </a:xfrm>
          <a:prstGeom prst="lef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s-PE"/>
          </a:p>
        </p:txBody>
      </p:sp>
      <p:sp>
        <p:nvSpPr>
          <p:cNvPr id="4" name="CuadroTexto 3"/>
          <p:cNvSpPr txBox="1"/>
          <p:nvPr/>
        </p:nvSpPr>
        <p:spPr>
          <a:xfrm>
            <a:off x="4739425" y="1931831"/>
            <a:ext cx="6078829" cy="2308324"/>
          </a:xfrm>
          <a:prstGeom prst="rect">
            <a:avLst/>
          </a:prstGeom>
          <a:noFill/>
        </p:spPr>
        <p:txBody>
          <a:bodyPr wrap="square" rtlCol="0">
            <a:spAutoFit/>
          </a:bodyPr>
          <a:lstStyle/>
          <a:p>
            <a:pPr algn="just"/>
            <a:r>
              <a:rPr lang="es-PE" dirty="0" smtClean="0"/>
              <a:t>El Fiscal al tener conocimiento de un delito de ejercicio público de la acción penal, podrá constituirse  inmediatamente en el lugar de los hechos  con el personal y medios especializados necesarios y efectuar un examen con la finalidad de establecer la realidad de los hechos y, en su caso, impedir que el delito produzca consecuencia ulteriores y que se altere la escena del delito </a:t>
            </a:r>
            <a:endParaRPr lang="es-PE" dirty="0"/>
          </a:p>
        </p:txBody>
      </p:sp>
      <p:sp>
        <p:nvSpPr>
          <p:cNvPr id="5" name="Marcador de pie de página 4"/>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40518314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76529" y="1635617"/>
            <a:ext cx="7968019" cy="3416320"/>
          </a:xfrm>
          <a:prstGeom prst="rect">
            <a:avLst/>
          </a:prstGeom>
          <a:noFill/>
        </p:spPr>
        <p:txBody>
          <a:bodyPr wrap="square" lIns="91440" tIns="45720" rIns="91440" bIns="45720">
            <a:spAutoFit/>
          </a:bodyPr>
          <a:lstStyle/>
          <a:p>
            <a:pPr algn="ctr"/>
            <a:r>
              <a:rPr lang="es-ES" sz="5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Plazo máximo de </a:t>
            </a:r>
          </a:p>
          <a:p>
            <a:pPr algn="ctr"/>
            <a:r>
              <a:rPr lang="es-E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Diligencias Preliminares</a:t>
            </a:r>
          </a:p>
          <a:p>
            <a:pPr algn="ctr"/>
            <a:r>
              <a:rPr lang="es-ES" sz="5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(8meses)</a:t>
            </a:r>
            <a:endPar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Marcador de pie de página 2"/>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31967036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85622" y="1326524"/>
            <a:ext cx="7508383" cy="3385542"/>
          </a:xfrm>
          <a:prstGeom prst="rect">
            <a:avLst/>
          </a:prstGeom>
        </p:spPr>
        <p:txBody>
          <a:bodyPr wrap="square">
            <a:spAutoFit/>
          </a:bodyPr>
          <a:lstStyle/>
          <a:p>
            <a:pPr algn="just"/>
            <a:r>
              <a:rPr lang="es-PE" sz="2800" dirty="0">
                <a:solidFill>
                  <a:srgbClr val="2F2F2F"/>
                </a:solidFill>
                <a:latin typeface="open sans"/>
              </a:rPr>
              <a:t>Con ello, en la </a:t>
            </a:r>
            <a:r>
              <a:rPr lang="es-PE" sz="2800" b="1" dirty="0">
                <a:solidFill>
                  <a:schemeClr val="bg2">
                    <a:lumMod val="50000"/>
                  </a:schemeClr>
                </a:solidFill>
                <a:latin typeface="open sans"/>
              </a:rPr>
              <a:t>Casación N° </a:t>
            </a:r>
            <a:r>
              <a:rPr lang="es-PE" sz="2800" b="1" dirty="0" smtClean="0">
                <a:solidFill>
                  <a:schemeClr val="bg2">
                    <a:lumMod val="50000"/>
                  </a:schemeClr>
                </a:solidFill>
                <a:latin typeface="open sans"/>
              </a:rPr>
              <a:t>144-2012-Áncash</a:t>
            </a:r>
            <a:r>
              <a:rPr lang="es-PE" sz="2800" dirty="0" smtClean="0">
                <a:solidFill>
                  <a:srgbClr val="2F2F2F"/>
                </a:solidFill>
                <a:latin typeface="open sans"/>
              </a:rPr>
              <a:t>, </a:t>
            </a:r>
            <a:r>
              <a:rPr lang="es-PE" sz="2800" dirty="0">
                <a:solidFill>
                  <a:srgbClr val="2F2F2F"/>
                </a:solidFill>
                <a:latin typeface="open sans"/>
              </a:rPr>
              <a:t>confirma y precisa su criterio –expuesto en otros pronunciamientos- de que el plazo de las diligencias preliminares “no puede, en los casos más extremos, ser mayor que el plazo máximo previsto para la investigación preparatoria”. </a:t>
            </a:r>
          </a:p>
          <a:p>
            <a:pPr algn="just"/>
            <a:r>
              <a:rPr lang="es-PE" dirty="0">
                <a:solidFill>
                  <a:srgbClr val="2F2F2F"/>
                </a:solidFill>
                <a:latin typeface="open sans"/>
              </a:rPr>
              <a:t> </a:t>
            </a:r>
            <a:endParaRPr lang="es-PE" b="0" i="0" dirty="0">
              <a:solidFill>
                <a:srgbClr val="2F2F2F"/>
              </a:solidFill>
              <a:effectLst/>
              <a:latin typeface="open sans"/>
            </a:endParaRPr>
          </a:p>
        </p:txBody>
      </p:sp>
      <p:sp>
        <p:nvSpPr>
          <p:cNvPr id="3" name="Marcador de pie de página 2"/>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41952580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00010" y="3103807"/>
            <a:ext cx="1957590" cy="923330"/>
          </a:xfrm>
          <a:prstGeom prst="rect">
            <a:avLst/>
          </a:prstGeom>
          <a:noFill/>
        </p:spPr>
        <p:txBody>
          <a:bodyPr wrap="square" rtlCol="0">
            <a:spAutoFit/>
          </a:bodyPr>
          <a:lstStyle/>
          <a:p>
            <a:pPr algn="ctr"/>
            <a:r>
              <a:rPr lang="es-PE" b="1" dirty="0" smtClean="0">
                <a:solidFill>
                  <a:schemeClr val="accent1">
                    <a:lumMod val="60000"/>
                    <a:lumOff val="40000"/>
                  </a:schemeClr>
                </a:solidFill>
              </a:rPr>
              <a:t>Causas de Complejidad de un Caso</a:t>
            </a:r>
            <a:endParaRPr lang="es-PE" b="1" dirty="0">
              <a:solidFill>
                <a:schemeClr val="accent1">
                  <a:lumMod val="60000"/>
                  <a:lumOff val="40000"/>
                </a:schemeClr>
              </a:solidFill>
            </a:endParaRPr>
          </a:p>
        </p:txBody>
      </p:sp>
      <p:sp>
        <p:nvSpPr>
          <p:cNvPr id="3" name="Abrir llave 2"/>
          <p:cNvSpPr/>
          <p:nvPr/>
        </p:nvSpPr>
        <p:spPr>
          <a:xfrm>
            <a:off x="3850784" y="1725769"/>
            <a:ext cx="437882" cy="3657600"/>
          </a:xfrm>
          <a:prstGeom prst="lef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PE"/>
          </a:p>
        </p:txBody>
      </p:sp>
      <p:sp>
        <p:nvSpPr>
          <p:cNvPr id="4" name="Rectángulo 3"/>
          <p:cNvSpPr/>
          <p:nvPr/>
        </p:nvSpPr>
        <p:spPr>
          <a:xfrm>
            <a:off x="4391696" y="1725769"/>
            <a:ext cx="6375042" cy="3970318"/>
          </a:xfrm>
          <a:prstGeom prst="rect">
            <a:avLst/>
          </a:prstGeom>
        </p:spPr>
        <p:txBody>
          <a:bodyPr wrap="square">
            <a:spAutoFit/>
          </a:bodyPr>
          <a:lstStyle/>
          <a:p>
            <a:pPr algn="just"/>
            <a:r>
              <a:rPr lang="es-PE" dirty="0">
                <a:solidFill>
                  <a:srgbClr val="2F2F2F"/>
                </a:solidFill>
                <a:latin typeface="open sans"/>
              </a:rPr>
              <a:t>a) Requiera la actuación de una cantidad significativa de actos de investigación</a:t>
            </a:r>
          </a:p>
          <a:p>
            <a:pPr algn="just"/>
            <a:r>
              <a:rPr lang="es-PE" dirty="0">
                <a:solidFill>
                  <a:srgbClr val="2F2F2F"/>
                </a:solidFill>
                <a:latin typeface="open sans"/>
              </a:rPr>
              <a:t>b) Comprenda la investigación de numerosos delitos</a:t>
            </a:r>
          </a:p>
          <a:p>
            <a:pPr algn="just"/>
            <a:r>
              <a:rPr lang="es-PE" dirty="0">
                <a:solidFill>
                  <a:srgbClr val="2F2F2F"/>
                </a:solidFill>
                <a:latin typeface="open sans"/>
              </a:rPr>
              <a:t>c) Involucra una cantidad importante de imputados o agraviados</a:t>
            </a:r>
          </a:p>
          <a:p>
            <a:pPr algn="just"/>
            <a:r>
              <a:rPr lang="es-PE" dirty="0">
                <a:solidFill>
                  <a:srgbClr val="2F2F2F"/>
                </a:solidFill>
                <a:latin typeface="open sans"/>
              </a:rPr>
              <a:t>d) Investiga delitos perpetrados por imputados integrantes o colaboradores de bandas u organizaciones delictivas</a:t>
            </a:r>
          </a:p>
          <a:p>
            <a:pPr algn="just"/>
            <a:r>
              <a:rPr lang="es-PE" dirty="0">
                <a:solidFill>
                  <a:srgbClr val="2F2F2F"/>
                </a:solidFill>
                <a:latin typeface="open sans"/>
              </a:rPr>
              <a:t>e) Demanda la realización de pericias que comportan la revisión de una nutrida documentación o de complicados análisis técnicos</a:t>
            </a:r>
          </a:p>
          <a:p>
            <a:pPr algn="just"/>
            <a:r>
              <a:rPr lang="es-PE" dirty="0">
                <a:solidFill>
                  <a:srgbClr val="2F2F2F"/>
                </a:solidFill>
                <a:latin typeface="open sans"/>
              </a:rPr>
              <a:t>f) necesita realizar gestiones de carácter procesal fuera del país</a:t>
            </a:r>
          </a:p>
          <a:p>
            <a:pPr algn="just"/>
            <a:r>
              <a:rPr lang="es-PE" dirty="0">
                <a:solidFill>
                  <a:srgbClr val="2F2F2F"/>
                </a:solidFill>
                <a:latin typeface="open sans"/>
              </a:rPr>
              <a:t>g) deba revisar la gestión de personas jurídicas o entidades del Estado. </a:t>
            </a:r>
            <a:endParaRPr lang="es-PE" b="0" i="0" dirty="0">
              <a:solidFill>
                <a:srgbClr val="2F2F2F"/>
              </a:solidFill>
              <a:effectLst/>
              <a:latin typeface="open sans"/>
            </a:endParaRPr>
          </a:p>
        </p:txBody>
      </p:sp>
      <p:sp>
        <p:nvSpPr>
          <p:cNvPr id="5" name="Marcador de pie de página 4"/>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8245959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1707009" y="2860300"/>
            <a:ext cx="1764405" cy="133940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dirty="0" smtClean="0"/>
              <a:t>El Fiscal</a:t>
            </a:r>
            <a:endParaRPr lang="es-PE" dirty="0"/>
          </a:p>
        </p:txBody>
      </p:sp>
      <p:sp>
        <p:nvSpPr>
          <p:cNvPr id="4" name="CuadroTexto 3"/>
          <p:cNvSpPr txBox="1"/>
          <p:nvPr/>
        </p:nvSpPr>
        <p:spPr>
          <a:xfrm>
            <a:off x="1493948" y="4445889"/>
            <a:ext cx="2228045" cy="923330"/>
          </a:xfrm>
          <a:prstGeom prst="rect">
            <a:avLst/>
          </a:prstGeom>
          <a:noFill/>
        </p:spPr>
        <p:txBody>
          <a:bodyPr wrap="square" rtlCol="0">
            <a:spAutoFit/>
          </a:bodyPr>
          <a:lstStyle/>
          <a:p>
            <a:pPr algn="ctr"/>
            <a:r>
              <a:rPr lang="es-PE" dirty="0" smtClean="0"/>
              <a:t>Término de las Diligencias Preliminares </a:t>
            </a:r>
            <a:endParaRPr lang="es-PE" dirty="0"/>
          </a:p>
        </p:txBody>
      </p:sp>
      <p:sp>
        <p:nvSpPr>
          <p:cNvPr id="6" name="Flecha derecha 5"/>
          <p:cNvSpPr/>
          <p:nvPr/>
        </p:nvSpPr>
        <p:spPr>
          <a:xfrm>
            <a:off x="3850780" y="3400617"/>
            <a:ext cx="521596" cy="2587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CuadroTexto 6"/>
          <p:cNvSpPr txBox="1"/>
          <p:nvPr/>
        </p:nvSpPr>
        <p:spPr>
          <a:xfrm>
            <a:off x="4700789" y="3296992"/>
            <a:ext cx="1790155" cy="369332"/>
          </a:xfrm>
          <a:prstGeom prst="rect">
            <a:avLst/>
          </a:prstGeom>
          <a:noFill/>
        </p:spPr>
        <p:txBody>
          <a:bodyPr wrap="square" rtlCol="0">
            <a:spAutoFit/>
          </a:bodyPr>
          <a:lstStyle/>
          <a:p>
            <a:r>
              <a:rPr lang="es-PE" dirty="0" smtClean="0"/>
              <a:t>Puede decidir</a:t>
            </a:r>
            <a:endParaRPr lang="es-PE" dirty="0"/>
          </a:p>
        </p:txBody>
      </p:sp>
      <p:sp>
        <p:nvSpPr>
          <p:cNvPr id="8" name="Abrir llave 7"/>
          <p:cNvSpPr/>
          <p:nvPr/>
        </p:nvSpPr>
        <p:spPr>
          <a:xfrm>
            <a:off x="6626175" y="2507392"/>
            <a:ext cx="334851" cy="194471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9" name="CuadroTexto 8"/>
          <p:cNvSpPr txBox="1"/>
          <p:nvPr/>
        </p:nvSpPr>
        <p:spPr>
          <a:xfrm rot="10800000" flipV="1">
            <a:off x="7096257" y="2414564"/>
            <a:ext cx="3606086" cy="2031325"/>
          </a:xfrm>
          <a:prstGeom prst="rect">
            <a:avLst/>
          </a:prstGeom>
          <a:noFill/>
        </p:spPr>
        <p:txBody>
          <a:bodyPr wrap="square" rtlCol="0">
            <a:spAutoFit/>
          </a:bodyPr>
          <a:lstStyle/>
          <a:p>
            <a:r>
              <a:rPr lang="es-PE" dirty="0" smtClean="0"/>
              <a:t>Disposición de Archivo</a:t>
            </a:r>
          </a:p>
          <a:p>
            <a:endParaRPr lang="es-PE" dirty="0"/>
          </a:p>
          <a:p>
            <a:endParaRPr lang="es-PE" dirty="0" smtClean="0"/>
          </a:p>
          <a:p>
            <a:endParaRPr lang="es-PE" dirty="0"/>
          </a:p>
          <a:p>
            <a:endParaRPr lang="es-PE" dirty="0" smtClean="0"/>
          </a:p>
          <a:p>
            <a:r>
              <a:rPr lang="es-PE" dirty="0" smtClean="0"/>
              <a:t>Disposición de Formalización de Investigación </a:t>
            </a:r>
            <a:r>
              <a:rPr lang="es-PE" dirty="0" err="1" smtClean="0"/>
              <a:t>Prepratoria</a:t>
            </a:r>
            <a:r>
              <a:rPr lang="es-PE" dirty="0" smtClean="0"/>
              <a:t> </a:t>
            </a:r>
            <a:endParaRPr lang="es-PE" dirty="0"/>
          </a:p>
        </p:txBody>
      </p:sp>
      <p:sp>
        <p:nvSpPr>
          <p:cNvPr id="10" name="Marcador de pie de página 9"/>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41865725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72744" y="2356834"/>
            <a:ext cx="7340957" cy="2123658"/>
          </a:xfrm>
          <a:prstGeom prst="rect">
            <a:avLst/>
          </a:prstGeom>
          <a:noFill/>
        </p:spPr>
        <p:txBody>
          <a:bodyPr wrap="square" lIns="91440" tIns="45720" rIns="91440" bIns="45720">
            <a:spAutoFit/>
          </a:bodyPr>
          <a:lstStyle/>
          <a:p>
            <a:pPr algn="ctr"/>
            <a:r>
              <a:rPr lang="es-ES" sz="66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La Investigación </a:t>
            </a:r>
          </a:p>
          <a:p>
            <a:pPr algn="ctr"/>
            <a:r>
              <a:rPr lang="es-ES" sz="66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Preparatoria </a:t>
            </a:r>
            <a:endParaRPr lang="es-E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Marcador de pie de página 2"/>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17130619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133899" y="3087761"/>
            <a:ext cx="2910625" cy="369332"/>
          </a:xfrm>
          <a:prstGeom prst="rect">
            <a:avLst/>
          </a:prstGeom>
          <a:noFill/>
        </p:spPr>
        <p:txBody>
          <a:bodyPr wrap="square" rtlCol="0">
            <a:spAutoFit/>
          </a:bodyPr>
          <a:lstStyle/>
          <a:p>
            <a:pPr algn="ctr"/>
            <a:r>
              <a:rPr lang="es-PE" b="1" dirty="0" smtClean="0"/>
              <a:t>Procede el Archivo</a:t>
            </a:r>
            <a:endParaRPr lang="es-PE" b="1" dirty="0"/>
          </a:p>
        </p:txBody>
      </p:sp>
      <p:sp>
        <p:nvSpPr>
          <p:cNvPr id="4" name="Abrir llave 3"/>
          <p:cNvSpPr/>
          <p:nvPr/>
        </p:nvSpPr>
        <p:spPr>
          <a:xfrm>
            <a:off x="3708557" y="1867437"/>
            <a:ext cx="721775" cy="3103808"/>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s-PE"/>
          </a:p>
        </p:txBody>
      </p:sp>
      <p:sp>
        <p:nvSpPr>
          <p:cNvPr id="5" name="CuadroTexto 4"/>
          <p:cNvSpPr txBox="1"/>
          <p:nvPr/>
        </p:nvSpPr>
        <p:spPr>
          <a:xfrm>
            <a:off x="1429555" y="3696237"/>
            <a:ext cx="1893194" cy="369332"/>
          </a:xfrm>
          <a:prstGeom prst="rect">
            <a:avLst/>
          </a:prstGeom>
          <a:noFill/>
        </p:spPr>
        <p:txBody>
          <a:bodyPr wrap="square" rtlCol="0">
            <a:spAutoFit/>
          </a:bodyPr>
          <a:lstStyle/>
          <a:p>
            <a:r>
              <a:rPr lang="es-PE" dirty="0" smtClean="0"/>
              <a:t>Art. 334° CPP</a:t>
            </a:r>
            <a:endParaRPr lang="es-PE" dirty="0"/>
          </a:p>
        </p:txBody>
      </p:sp>
      <p:sp>
        <p:nvSpPr>
          <p:cNvPr id="6" name="CuadroTexto 5"/>
          <p:cNvSpPr txBox="1"/>
          <p:nvPr/>
        </p:nvSpPr>
        <p:spPr>
          <a:xfrm>
            <a:off x="4430332" y="1867437"/>
            <a:ext cx="6478073" cy="2703413"/>
          </a:xfrm>
          <a:prstGeom prst="rect">
            <a:avLst/>
          </a:prstGeom>
          <a:noFill/>
        </p:spPr>
        <p:txBody>
          <a:bodyPr wrap="square" rtlCol="0">
            <a:spAutoFit/>
          </a:bodyPr>
          <a:lstStyle/>
          <a:p>
            <a:r>
              <a:rPr lang="es-PE" sz="2800" dirty="0" smtClean="0"/>
              <a:t>El hecho no constituye delito.</a:t>
            </a:r>
          </a:p>
          <a:p>
            <a:endParaRPr lang="es-PE" sz="2800" dirty="0"/>
          </a:p>
          <a:p>
            <a:r>
              <a:rPr lang="es-PE" sz="2800" dirty="0" smtClean="0"/>
              <a:t>No es justificable penalmente</a:t>
            </a:r>
          </a:p>
          <a:p>
            <a:endParaRPr lang="es-PE" sz="2800" dirty="0"/>
          </a:p>
          <a:p>
            <a:r>
              <a:rPr lang="es-PE" sz="2800" dirty="0" smtClean="0"/>
              <a:t>Se presenta causas de extinción previstas en la Ley</a:t>
            </a:r>
            <a:endParaRPr lang="es-PE" sz="2800" dirty="0"/>
          </a:p>
        </p:txBody>
      </p:sp>
      <p:sp>
        <p:nvSpPr>
          <p:cNvPr id="7" name="Marcador de pie de página 6"/>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40392862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76530" y="1738649"/>
            <a:ext cx="7447846" cy="2585323"/>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5400" b="1" dirty="0" smtClean="0">
                <a:ln/>
                <a:solidFill>
                  <a:schemeClr val="accent4"/>
                </a:solidFill>
              </a:rPr>
              <a:t>FORMALIZACIÓN DE </a:t>
            </a:r>
          </a:p>
          <a:p>
            <a:pPr algn="ctr"/>
            <a:r>
              <a:rPr lang="es-ES" sz="5400" b="1" dirty="0" smtClean="0">
                <a:ln/>
                <a:solidFill>
                  <a:schemeClr val="accent4"/>
                </a:solidFill>
              </a:rPr>
              <a:t>INVESTIGACIÓN </a:t>
            </a:r>
          </a:p>
          <a:p>
            <a:pPr algn="ctr"/>
            <a:r>
              <a:rPr lang="es-ES" sz="5400" b="1" dirty="0" smtClean="0">
                <a:ln/>
                <a:solidFill>
                  <a:schemeClr val="accent4"/>
                </a:solidFill>
              </a:rPr>
              <a:t>PREPARATORIA</a:t>
            </a:r>
            <a:endParaRPr lang="es-ES" sz="5400" b="1" cap="none" spc="0" dirty="0">
              <a:ln/>
              <a:solidFill>
                <a:schemeClr val="accent4"/>
              </a:solidFill>
              <a:effectLst/>
            </a:endParaRPr>
          </a:p>
        </p:txBody>
      </p:sp>
      <p:sp>
        <p:nvSpPr>
          <p:cNvPr id="3" name="Marcador de pie de página 2"/>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39502137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9854" y="2833352"/>
            <a:ext cx="2910625" cy="954107"/>
          </a:xfrm>
          <a:prstGeom prst="rect">
            <a:avLst/>
          </a:prstGeom>
          <a:noFill/>
        </p:spPr>
        <p:txBody>
          <a:bodyPr wrap="square" lIns="91440" tIns="45720" rIns="91440" bIns="45720">
            <a:spAutoFit/>
          </a:bodyPr>
          <a:lstStyle/>
          <a:p>
            <a:pPr algn="ctr"/>
            <a:r>
              <a:rPr lang="es-ES" sz="28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ART. 336°</a:t>
            </a:r>
          </a:p>
          <a:p>
            <a:pPr algn="ctr"/>
            <a:r>
              <a:rPr lang="es-ES" sz="28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CPP</a:t>
            </a:r>
            <a:endParaRPr lang="es-E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Abrir llave 2"/>
          <p:cNvSpPr/>
          <p:nvPr/>
        </p:nvSpPr>
        <p:spPr>
          <a:xfrm>
            <a:off x="3400023" y="1904304"/>
            <a:ext cx="270456" cy="2343955"/>
          </a:xfrm>
          <a:prstGeom prst="lef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PE"/>
          </a:p>
        </p:txBody>
      </p:sp>
      <p:sp>
        <p:nvSpPr>
          <p:cNvPr id="4" name="CuadroTexto 3"/>
          <p:cNvSpPr txBox="1"/>
          <p:nvPr/>
        </p:nvSpPr>
        <p:spPr>
          <a:xfrm>
            <a:off x="3850783" y="2060620"/>
            <a:ext cx="6358427" cy="2031325"/>
          </a:xfrm>
          <a:prstGeom prst="rect">
            <a:avLst/>
          </a:prstGeom>
          <a:noFill/>
        </p:spPr>
        <p:txBody>
          <a:bodyPr wrap="square" rtlCol="0">
            <a:spAutoFit/>
          </a:bodyPr>
          <a:lstStyle/>
          <a:p>
            <a:pPr algn="just"/>
            <a:r>
              <a:rPr lang="es-PE" dirty="0" smtClean="0"/>
              <a:t>Si la denuncia, del informe policial o de las diligencias preliminares que realizó, aparecen indicios reveladores de la existencia de un delito, que la acción penal no ha prescrito, que se ha individualizado al imputado y que, si fuera el caso, se han satisfecho los requisitos d </a:t>
            </a:r>
            <a:r>
              <a:rPr lang="es-PE" dirty="0" err="1" smtClean="0"/>
              <a:t>procedibilidad</a:t>
            </a:r>
            <a:r>
              <a:rPr lang="es-PE" dirty="0" smtClean="0"/>
              <a:t>, dispondrá la formalización de la investigación Preparatoria</a:t>
            </a:r>
            <a:endParaRPr lang="es-PE" dirty="0"/>
          </a:p>
        </p:txBody>
      </p:sp>
      <p:sp>
        <p:nvSpPr>
          <p:cNvPr id="5" name="Marcador de pie de página 4"/>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2640985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318197" y="1111399"/>
            <a:ext cx="7271393" cy="2585323"/>
          </a:xfrm>
          <a:prstGeom prst="rect">
            <a:avLst/>
          </a:prstGeom>
          <a:noFill/>
        </p:spPr>
        <p:txBody>
          <a:bodyPr wrap="square" lIns="91440" tIns="45720" rIns="91440" bIns="45720">
            <a:spAutoFit/>
          </a:bodyPr>
          <a:lstStyle/>
          <a:p>
            <a:pPr algn="ctr"/>
            <a:r>
              <a:rPr lang="es-E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El Ministerio Público en Situaciones de Emergencia</a:t>
            </a:r>
            <a:endPar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94987" y="4031086"/>
            <a:ext cx="2808717" cy="1513268"/>
          </a:xfrm>
          <a:prstGeom prst="rect">
            <a:avLst/>
          </a:prstGeom>
        </p:spPr>
      </p:pic>
      <p:sp>
        <p:nvSpPr>
          <p:cNvPr id="2" name="Marcador de pie de página 1"/>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42584097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81551" y="2967335"/>
            <a:ext cx="8428911" cy="923330"/>
          </a:xfrm>
          <a:prstGeom prst="rect">
            <a:avLst/>
          </a:prstGeom>
          <a:noFill/>
        </p:spPr>
        <p:txBody>
          <a:bodyPr wrap="none" lIns="91440" tIns="45720" rIns="91440" bIns="45720">
            <a:spAutoFit/>
          </a:bodyPr>
          <a:lstStyle/>
          <a:p>
            <a:pPr algn="ctr"/>
            <a:r>
              <a:rPr lang="es-E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Estándares</a:t>
            </a:r>
            <a:r>
              <a:rPr lang="es-E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de Sospech</a:t>
            </a:r>
            <a:r>
              <a:rPr lang="es-E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a:t>
            </a:r>
            <a:endPar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Marcador de pie de página 2"/>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41712944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867437" y="631065"/>
            <a:ext cx="9543245" cy="5262979"/>
          </a:xfrm>
          <a:prstGeom prst="rect">
            <a:avLst/>
          </a:prstGeom>
        </p:spPr>
        <p:txBody>
          <a:bodyPr wrap="square">
            <a:spAutoFit/>
          </a:bodyPr>
          <a:lstStyle/>
          <a:p>
            <a:pPr algn="just"/>
            <a:r>
              <a:rPr lang="es-PE" sz="2400" b="1" dirty="0">
                <a:solidFill>
                  <a:srgbClr val="FF0000"/>
                </a:solidFill>
                <a:latin typeface="Roboto"/>
              </a:rPr>
              <a:t>a)</a:t>
            </a:r>
            <a:r>
              <a:rPr lang="es-PE" sz="2400" dirty="0">
                <a:solidFill>
                  <a:srgbClr val="FF0000"/>
                </a:solidFill>
                <a:latin typeface="Roboto"/>
              </a:rPr>
              <a:t> </a:t>
            </a:r>
            <a:r>
              <a:rPr lang="es-PE" sz="2400" dirty="0">
                <a:solidFill>
                  <a:srgbClr val="1E1E1E"/>
                </a:solidFill>
                <a:latin typeface="Roboto"/>
              </a:rPr>
              <a:t>Para iniciar diligencias preliminares solo se exige elementos de convicción que sostengan una </a:t>
            </a:r>
            <a:r>
              <a:rPr lang="es-PE" sz="2400" b="1" dirty="0">
                <a:solidFill>
                  <a:srgbClr val="1E1E1E"/>
                </a:solidFill>
                <a:latin typeface="Roboto"/>
              </a:rPr>
              <a:t>“sospecha </a:t>
            </a:r>
            <a:r>
              <a:rPr lang="es-PE" sz="2400" b="1" dirty="0" smtClean="0">
                <a:solidFill>
                  <a:srgbClr val="1E1E1E"/>
                </a:solidFill>
                <a:latin typeface="Roboto"/>
              </a:rPr>
              <a:t>inicial </a:t>
            </a:r>
            <a:r>
              <a:rPr lang="es-PE" sz="2400" b="1" dirty="0">
                <a:solidFill>
                  <a:srgbClr val="1E1E1E"/>
                </a:solidFill>
                <a:latin typeface="Roboto"/>
              </a:rPr>
              <a:t>simple</a:t>
            </a:r>
            <a:r>
              <a:rPr lang="es-PE" sz="2400" b="1" dirty="0" smtClean="0">
                <a:solidFill>
                  <a:srgbClr val="1E1E1E"/>
                </a:solidFill>
                <a:latin typeface="Roboto"/>
              </a:rPr>
              <a:t>”</a:t>
            </a:r>
          </a:p>
          <a:p>
            <a:pPr algn="just"/>
            <a:r>
              <a:rPr lang="es-PE" sz="2400" dirty="0" smtClean="0">
                <a:solidFill>
                  <a:srgbClr val="1E1E1E"/>
                </a:solidFill>
                <a:latin typeface="Roboto"/>
              </a:rPr>
              <a:t>.</a:t>
            </a:r>
            <a:r>
              <a:rPr lang="es-PE" sz="2400" b="1" dirty="0">
                <a:solidFill>
                  <a:srgbClr val="1E1E1E"/>
                </a:solidFill>
                <a:latin typeface="Roboto"/>
              </a:rPr>
              <a:t/>
            </a:r>
            <a:br>
              <a:rPr lang="es-PE" sz="2400" b="1" dirty="0">
                <a:solidFill>
                  <a:srgbClr val="1E1E1E"/>
                </a:solidFill>
                <a:latin typeface="Roboto"/>
              </a:rPr>
            </a:br>
            <a:r>
              <a:rPr lang="es-PE" sz="2400" b="1" dirty="0">
                <a:solidFill>
                  <a:srgbClr val="FF0000"/>
                </a:solidFill>
                <a:latin typeface="Roboto"/>
              </a:rPr>
              <a:t>b)</a:t>
            </a:r>
            <a:r>
              <a:rPr lang="es-PE" sz="2400" dirty="0">
                <a:solidFill>
                  <a:srgbClr val="FF0000"/>
                </a:solidFill>
                <a:latin typeface="Roboto"/>
              </a:rPr>
              <a:t> </a:t>
            </a:r>
            <a:r>
              <a:rPr lang="es-PE" sz="2400" dirty="0">
                <a:solidFill>
                  <a:srgbClr val="1E1E1E"/>
                </a:solidFill>
                <a:latin typeface="Roboto"/>
              </a:rPr>
              <a:t>Para formalizar la investigación preparatoria se necesita </a:t>
            </a:r>
            <a:r>
              <a:rPr lang="es-PE" sz="2400" b="1" dirty="0">
                <a:solidFill>
                  <a:srgbClr val="1E1E1E"/>
                </a:solidFill>
                <a:latin typeface="Roboto"/>
              </a:rPr>
              <a:t>“sospecha reveladora</a:t>
            </a:r>
            <a:r>
              <a:rPr lang="es-PE" sz="2400" b="1" dirty="0" smtClean="0">
                <a:solidFill>
                  <a:srgbClr val="1E1E1E"/>
                </a:solidFill>
                <a:latin typeface="Roboto"/>
              </a:rPr>
              <a:t>”</a:t>
            </a:r>
            <a:r>
              <a:rPr lang="es-PE" sz="2400" dirty="0" smtClean="0">
                <a:solidFill>
                  <a:srgbClr val="1E1E1E"/>
                </a:solidFill>
                <a:latin typeface="Roboto"/>
              </a:rPr>
              <a:t>.</a:t>
            </a:r>
          </a:p>
          <a:p>
            <a:pPr algn="just"/>
            <a:r>
              <a:rPr lang="es-PE" sz="2400" b="1" dirty="0">
                <a:solidFill>
                  <a:srgbClr val="1E1E1E"/>
                </a:solidFill>
                <a:latin typeface="Roboto"/>
              </a:rPr>
              <a:t/>
            </a:r>
            <a:br>
              <a:rPr lang="es-PE" sz="2400" b="1" dirty="0">
                <a:solidFill>
                  <a:srgbClr val="1E1E1E"/>
                </a:solidFill>
                <a:latin typeface="Roboto"/>
              </a:rPr>
            </a:br>
            <a:r>
              <a:rPr lang="es-PE" sz="2400" b="1" dirty="0">
                <a:solidFill>
                  <a:srgbClr val="FF0000"/>
                </a:solidFill>
                <a:latin typeface="Roboto"/>
              </a:rPr>
              <a:t>c)</a:t>
            </a:r>
            <a:r>
              <a:rPr lang="es-PE" sz="2400" dirty="0">
                <a:solidFill>
                  <a:srgbClr val="FF0000"/>
                </a:solidFill>
                <a:latin typeface="Roboto"/>
              </a:rPr>
              <a:t> </a:t>
            </a:r>
            <a:r>
              <a:rPr lang="es-PE" sz="2400" dirty="0">
                <a:solidFill>
                  <a:srgbClr val="1E1E1E"/>
                </a:solidFill>
                <a:latin typeface="Roboto"/>
              </a:rPr>
              <a:t>para acusar y dictar el auto de enjuiciamiento se precisa </a:t>
            </a:r>
            <a:r>
              <a:rPr lang="es-PE" sz="2400" b="1" dirty="0">
                <a:solidFill>
                  <a:srgbClr val="1E1E1E"/>
                </a:solidFill>
                <a:latin typeface="Roboto"/>
              </a:rPr>
              <a:t>“sospecha suficiente</a:t>
            </a:r>
            <a:r>
              <a:rPr lang="es-PE" sz="2400" b="1" dirty="0" smtClean="0">
                <a:solidFill>
                  <a:srgbClr val="1E1E1E"/>
                </a:solidFill>
                <a:latin typeface="Roboto"/>
              </a:rPr>
              <a:t>”</a:t>
            </a:r>
            <a:r>
              <a:rPr lang="es-PE" sz="2400" dirty="0" smtClean="0">
                <a:solidFill>
                  <a:srgbClr val="1E1E1E"/>
                </a:solidFill>
                <a:latin typeface="Roboto"/>
              </a:rPr>
              <a:t>.</a:t>
            </a:r>
          </a:p>
          <a:p>
            <a:pPr algn="just"/>
            <a:r>
              <a:rPr lang="es-PE" sz="2400" b="1" dirty="0">
                <a:solidFill>
                  <a:srgbClr val="1E1E1E"/>
                </a:solidFill>
                <a:latin typeface="Roboto"/>
              </a:rPr>
              <a:t/>
            </a:r>
            <a:br>
              <a:rPr lang="es-PE" sz="2400" b="1" dirty="0">
                <a:solidFill>
                  <a:srgbClr val="1E1E1E"/>
                </a:solidFill>
                <a:latin typeface="Roboto"/>
              </a:rPr>
            </a:br>
            <a:r>
              <a:rPr lang="es-PE" sz="2400" b="1" dirty="0">
                <a:solidFill>
                  <a:srgbClr val="FF0000"/>
                </a:solidFill>
                <a:latin typeface="Roboto"/>
              </a:rPr>
              <a:t>d)</a:t>
            </a:r>
            <a:r>
              <a:rPr lang="es-PE" sz="2400" dirty="0">
                <a:solidFill>
                  <a:srgbClr val="FF0000"/>
                </a:solidFill>
                <a:latin typeface="Roboto"/>
              </a:rPr>
              <a:t> </a:t>
            </a:r>
            <a:r>
              <a:rPr lang="es-PE" sz="2400" dirty="0">
                <a:solidFill>
                  <a:srgbClr val="1E1E1E"/>
                </a:solidFill>
                <a:latin typeface="Roboto"/>
              </a:rPr>
              <a:t>para proferir auto de prisión preventiva se demanda </a:t>
            </a:r>
            <a:r>
              <a:rPr lang="es-PE" sz="2400" b="1" dirty="0">
                <a:solidFill>
                  <a:srgbClr val="1E1E1E"/>
                </a:solidFill>
                <a:latin typeface="Roboto"/>
              </a:rPr>
              <a:t>“sospecha grave</a:t>
            </a:r>
            <a:r>
              <a:rPr lang="es-PE" sz="2400" b="1" dirty="0" smtClean="0">
                <a:solidFill>
                  <a:srgbClr val="1E1E1E"/>
                </a:solidFill>
                <a:latin typeface="Roboto"/>
              </a:rPr>
              <a:t>”</a:t>
            </a:r>
            <a:r>
              <a:rPr lang="es-PE" sz="2400" dirty="0" smtClean="0">
                <a:solidFill>
                  <a:srgbClr val="1E1E1E"/>
                </a:solidFill>
                <a:latin typeface="Roboto"/>
              </a:rPr>
              <a:t>. </a:t>
            </a:r>
            <a:r>
              <a:rPr lang="es-PE" sz="2400" b="1" dirty="0" smtClean="0">
                <a:solidFill>
                  <a:srgbClr val="1E1E1E"/>
                </a:solidFill>
                <a:latin typeface="Roboto"/>
              </a:rPr>
              <a:t>(Actualmente Sospecha Fuerte)</a:t>
            </a:r>
          </a:p>
          <a:p>
            <a:pPr algn="just"/>
            <a:r>
              <a:rPr lang="es-PE" sz="2400" b="1" dirty="0">
                <a:solidFill>
                  <a:srgbClr val="1E1E1E"/>
                </a:solidFill>
                <a:latin typeface="Roboto"/>
              </a:rPr>
              <a:t/>
            </a:r>
            <a:br>
              <a:rPr lang="es-PE" sz="2400" b="1" dirty="0">
                <a:solidFill>
                  <a:srgbClr val="1E1E1E"/>
                </a:solidFill>
                <a:latin typeface="Roboto"/>
              </a:rPr>
            </a:br>
            <a:r>
              <a:rPr lang="es-PE" sz="2400" b="1" dirty="0">
                <a:solidFill>
                  <a:srgbClr val="FF0000"/>
                </a:solidFill>
                <a:latin typeface="Roboto"/>
              </a:rPr>
              <a:t>e)</a:t>
            </a:r>
            <a:r>
              <a:rPr lang="es-PE" sz="2400" dirty="0">
                <a:solidFill>
                  <a:srgbClr val="FF0000"/>
                </a:solidFill>
                <a:latin typeface="Roboto"/>
              </a:rPr>
              <a:t> </a:t>
            </a:r>
            <a:r>
              <a:rPr lang="es-PE" sz="2400" dirty="0">
                <a:solidFill>
                  <a:srgbClr val="1E1E1E"/>
                </a:solidFill>
                <a:latin typeface="Roboto"/>
              </a:rPr>
              <a:t>La sentencia condenatoria requiere </a:t>
            </a:r>
            <a:r>
              <a:rPr lang="es-PE" sz="2400" b="1" dirty="0">
                <a:solidFill>
                  <a:srgbClr val="1E1E1E"/>
                </a:solidFill>
                <a:latin typeface="Roboto"/>
              </a:rPr>
              <a:t>elementos de prueba más allá de toda duda razonable</a:t>
            </a:r>
            <a:r>
              <a:rPr lang="es-PE" sz="2400" dirty="0">
                <a:solidFill>
                  <a:srgbClr val="1E1E1E"/>
                </a:solidFill>
                <a:latin typeface="Roboto"/>
              </a:rPr>
              <a:t>.</a:t>
            </a:r>
            <a:endParaRPr lang="es-PE" sz="2400" dirty="0"/>
          </a:p>
        </p:txBody>
      </p:sp>
      <p:sp>
        <p:nvSpPr>
          <p:cNvPr id="4" name="Marcador de pie de página 3"/>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28632569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04563" y="1751527"/>
            <a:ext cx="5898524" cy="1754326"/>
          </a:xfrm>
          <a:prstGeom prst="rect">
            <a:avLst/>
          </a:prstGeom>
          <a:noFill/>
        </p:spPr>
        <p:txBody>
          <a:bodyPr wrap="square" lIns="91440" tIns="45720" rIns="91440" bIns="45720">
            <a:spAutoFit/>
          </a:bodyPr>
          <a:lstStyle/>
          <a:p>
            <a:pPr algn="ctr"/>
            <a:r>
              <a:rPr lang="es-E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Plazo de las Investigaciones</a:t>
            </a:r>
            <a:endPar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Marcador de pie de página 2"/>
          <p:cNvSpPr>
            <a:spLocks noGrp="1"/>
          </p:cNvSpPr>
          <p:nvPr>
            <p:ph type="ftr" sz="quarter" idx="11"/>
          </p:nvPr>
        </p:nvSpPr>
        <p:spPr/>
        <p:txBody>
          <a:bodyPr/>
          <a:lstStyle/>
          <a:p>
            <a:r>
              <a:rPr lang="es-PE" smtClean="0"/>
              <a:t>Sergio Chávez Panduro</a:t>
            </a:r>
            <a:endParaRPr lang="es-PE"/>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8215" y="4267556"/>
            <a:ext cx="1632261" cy="1632261"/>
          </a:xfrm>
          <a:prstGeom prst="rect">
            <a:avLst/>
          </a:prstGeom>
        </p:spPr>
      </p:pic>
    </p:spTree>
    <p:extLst>
      <p:ext uri="{BB962C8B-B14F-4D97-AF65-F5344CB8AC3E}">
        <p14:creationId xmlns:p14="http://schemas.microsoft.com/office/powerpoint/2010/main" val="27056585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65915" y="2756079"/>
            <a:ext cx="2717443" cy="707886"/>
          </a:xfrm>
          <a:prstGeom prst="rect">
            <a:avLst/>
          </a:prstGeom>
          <a:noFill/>
        </p:spPr>
        <p:txBody>
          <a:bodyPr wrap="square" rtlCol="0">
            <a:spAutoFit/>
          </a:bodyPr>
          <a:lstStyle/>
          <a:p>
            <a:r>
              <a:rPr lang="es-PE" sz="4000" b="1" dirty="0" smtClean="0">
                <a:solidFill>
                  <a:srgbClr val="00B050"/>
                </a:solidFill>
              </a:rPr>
              <a:t>Plazo</a:t>
            </a:r>
            <a:endParaRPr lang="es-PE" sz="4000" b="1" dirty="0">
              <a:solidFill>
                <a:srgbClr val="00B050"/>
              </a:solidFill>
            </a:endParaRPr>
          </a:p>
        </p:txBody>
      </p:sp>
      <p:sp>
        <p:nvSpPr>
          <p:cNvPr id="3" name="Abrir llave 2"/>
          <p:cNvSpPr/>
          <p:nvPr/>
        </p:nvSpPr>
        <p:spPr>
          <a:xfrm>
            <a:off x="2524260" y="1506828"/>
            <a:ext cx="785610" cy="30007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b="1" dirty="0"/>
          </a:p>
        </p:txBody>
      </p:sp>
      <p:sp>
        <p:nvSpPr>
          <p:cNvPr id="4" name="CuadroTexto 3"/>
          <p:cNvSpPr txBox="1"/>
          <p:nvPr/>
        </p:nvSpPr>
        <p:spPr>
          <a:xfrm>
            <a:off x="3181083" y="1700011"/>
            <a:ext cx="6181858" cy="2585323"/>
          </a:xfrm>
          <a:prstGeom prst="rect">
            <a:avLst/>
          </a:prstGeom>
          <a:noFill/>
        </p:spPr>
        <p:txBody>
          <a:bodyPr wrap="square" rtlCol="0">
            <a:spAutoFit/>
          </a:bodyPr>
          <a:lstStyle/>
          <a:p>
            <a:pPr algn="just"/>
            <a:r>
              <a:rPr lang="es-PE" dirty="0" smtClean="0"/>
              <a:t>El plazo de las diligencias Preliminares es de sesenta días, salvo que se produzca la detención de una persona. No obstante ello, el fiscal podrá fijar un plazo distinto </a:t>
            </a:r>
          </a:p>
          <a:p>
            <a:pPr algn="just"/>
            <a:endParaRPr lang="es-PE" dirty="0"/>
          </a:p>
          <a:p>
            <a:pPr algn="just"/>
            <a:endParaRPr lang="es-PE" dirty="0" smtClean="0"/>
          </a:p>
          <a:p>
            <a:pPr algn="just"/>
            <a:r>
              <a:rPr lang="es-PE" dirty="0" smtClean="0"/>
              <a:t>El caso podría ser declarado complejo, siempre y cuando existan las causales de complejidad de un Proceso. </a:t>
            </a:r>
            <a:endParaRPr lang="es-PE" dirty="0"/>
          </a:p>
        </p:txBody>
      </p:sp>
      <p:sp>
        <p:nvSpPr>
          <p:cNvPr id="5" name="Marcador de pie de página 4"/>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21225827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92428" y="2794715"/>
            <a:ext cx="2150772" cy="646331"/>
          </a:xfrm>
          <a:prstGeom prst="rect">
            <a:avLst/>
          </a:prstGeom>
        </p:spPr>
        <p:txBody>
          <a:bodyPr wrap="square">
            <a:spAutoFit/>
          </a:bodyPr>
          <a:lstStyle/>
          <a:p>
            <a:pPr algn="ctr"/>
            <a:r>
              <a:rPr lang="es-PE" b="1" dirty="0">
                <a:solidFill>
                  <a:srgbClr val="FF0000"/>
                </a:solidFill>
                <a:latin typeface="Roboto Slab"/>
              </a:rPr>
              <a:t>[Casación 66-2010, Puno]</a:t>
            </a:r>
            <a:endParaRPr lang="es-PE" b="1" i="0" dirty="0">
              <a:solidFill>
                <a:srgbClr val="FF0000"/>
              </a:solidFill>
              <a:effectLst/>
              <a:latin typeface="Roboto Slab"/>
            </a:endParaRPr>
          </a:p>
        </p:txBody>
      </p:sp>
      <p:sp>
        <p:nvSpPr>
          <p:cNvPr id="3" name="Abrir llave 2"/>
          <p:cNvSpPr/>
          <p:nvPr/>
        </p:nvSpPr>
        <p:spPr>
          <a:xfrm>
            <a:off x="3000777" y="1017431"/>
            <a:ext cx="734096" cy="42886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4" name="Rectángulo 3"/>
          <p:cNvSpPr/>
          <p:nvPr/>
        </p:nvSpPr>
        <p:spPr>
          <a:xfrm>
            <a:off x="3601791" y="1212022"/>
            <a:ext cx="6855853" cy="3693319"/>
          </a:xfrm>
          <a:prstGeom prst="rect">
            <a:avLst/>
          </a:prstGeom>
        </p:spPr>
        <p:txBody>
          <a:bodyPr wrap="square">
            <a:spAutoFit/>
          </a:bodyPr>
          <a:lstStyle/>
          <a:p>
            <a:pPr algn="just"/>
            <a:r>
              <a:rPr lang="es-PE" dirty="0">
                <a:solidFill>
                  <a:srgbClr val="1E1E1E"/>
                </a:solidFill>
                <a:latin typeface="Roboto"/>
              </a:rPr>
              <a:t>Que, el plazo de veinte días le corresponde a la fase de </a:t>
            </a:r>
            <a:r>
              <a:rPr lang="es-PE" b="1" dirty="0">
                <a:solidFill>
                  <a:srgbClr val="1E1E1E"/>
                </a:solidFill>
                <a:latin typeface="Roboto"/>
              </a:rPr>
              <a:t>diligencias preliminares</a:t>
            </a:r>
            <a:r>
              <a:rPr lang="es-PE" dirty="0">
                <a:solidFill>
                  <a:srgbClr val="1E1E1E"/>
                </a:solidFill>
                <a:latin typeface="Roboto"/>
              </a:rPr>
              <a:t>; la cual no forma parte del plazo que se señala para la segunda fase denominada de la investigación preparatoria: esto es porque cada una de ellas persigue una finalidad distinta; pues, las </a:t>
            </a:r>
            <a:r>
              <a:rPr lang="es-PE" b="1" dirty="0">
                <a:solidFill>
                  <a:srgbClr val="1E1E1E"/>
                </a:solidFill>
                <a:latin typeface="Roboto"/>
              </a:rPr>
              <a:t>diligencias preliminares</a:t>
            </a:r>
            <a:r>
              <a:rPr lang="es-PE" dirty="0">
                <a:solidFill>
                  <a:srgbClr val="1E1E1E"/>
                </a:solidFill>
                <a:latin typeface="Roboto"/>
              </a:rPr>
              <a:t> son para concluir si se formaliza o no denuncia; siendo así, si el Fiscal se excede del plazo en las </a:t>
            </a:r>
            <a:r>
              <a:rPr lang="es-PE" b="1" dirty="0">
                <a:solidFill>
                  <a:srgbClr val="1E1E1E"/>
                </a:solidFill>
                <a:latin typeface="Roboto"/>
              </a:rPr>
              <a:t>diligencias preliminares</a:t>
            </a:r>
            <a:r>
              <a:rPr lang="es-PE" dirty="0">
                <a:solidFill>
                  <a:srgbClr val="1E1E1E"/>
                </a:solidFill>
                <a:latin typeface="Roboto"/>
              </a:rPr>
              <a:t>, se somete a un tipo de control. De otro lado, quien se considere afectado por una excesiva duración de las </a:t>
            </a:r>
            <a:r>
              <a:rPr lang="es-PE" b="1" dirty="0">
                <a:solidFill>
                  <a:srgbClr val="1E1E1E"/>
                </a:solidFill>
                <a:latin typeface="Roboto"/>
              </a:rPr>
              <a:t>diligencias preliminares</a:t>
            </a:r>
            <a:r>
              <a:rPr lang="es-PE" dirty="0">
                <a:solidFill>
                  <a:srgbClr val="1E1E1E"/>
                </a:solidFill>
                <a:latin typeface="Roboto"/>
              </a:rPr>
              <a:t>, solicitará al Fiscal le dé término y dicte la disposición que corresponda; a fin de no afectar el derecho al </a:t>
            </a:r>
            <a:r>
              <a:rPr lang="es-PE" b="1" dirty="0">
                <a:solidFill>
                  <a:srgbClr val="1E1E1E"/>
                </a:solidFill>
                <a:latin typeface="Roboto"/>
              </a:rPr>
              <a:t>plazo razonable</a:t>
            </a:r>
            <a:r>
              <a:rPr lang="es-PE" dirty="0">
                <a:solidFill>
                  <a:srgbClr val="1E1E1E"/>
                </a:solidFill>
                <a:latin typeface="Roboto"/>
              </a:rPr>
              <a:t> que constituye una garantía fundamental integrante del debido proceso.</a:t>
            </a:r>
            <a:endParaRPr lang="es-PE" dirty="0"/>
          </a:p>
        </p:txBody>
      </p:sp>
      <p:sp>
        <p:nvSpPr>
          <p:cNvPr id="5" name="CuadroTexto 4"/>
          <p:cNvSpPr txBox="1"/>
          <p:nvPr/>
        </p:nvSpPr>
        <p:spPr>
          <a:xfrm>
            <a:off x="1056068" y="3606085"/>
            <a:ext cx="1146219" cy="369332"/>
          </a:xfrm>
          <a:prstGeom prst="rect">
            <a:avLst/>
          </a:prstGeom>
          <a:noFill/>
        </p:spPr>
        <p:txBody>
          <a:bodyPr wrap="square" rtlCol="0">
            <a:spAutoFit/>
          </a:bodyPr>
          <a:lstStyle/>
          <a:p>
            <a:r>
              <a:rPr lang="es-PE" b="1" dirty="0" smtClean="0"/>
              <a:t>(Plazos)</a:t>
            </a:r>
            <a:endParaRPr lang="es-PE" b="1" dirty="0"/>
          </a:p>
        </p:txBody>
      </p:sp>
      <p:sp>
        <p:nvSpPr>
          <p:cNvPr id="6" name="Marcador de pie de página 5"/>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27515184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71989" y="2472745"/>
            <a:ext cx="6272011" cy="1077218"/>
          </a:xfrm>
          <a:prstGeom prst="rect">
            <a:avLst/>
          </a:prstGeom>
        </p:spPr>
        <p:txBody>
          <a:bodyPr wrap="square">
            <a:spAutoFit/>
          </a:bodyPr>
          <a:lstStyle/>
          <a:p>
            <a:pPr algn="ctr"/>
            <a:r>
              <a:rPr lang="es-PE" sz="3200" b="1" dirty="0" smtClean="0">
                <a:solidFill>
                  <a:schemeClr val="bg2">
                    <a:lumMod val="50000"/>
                  </a:schemeClr>
                </a:solidFill>
                <a:latin typeface="merriweather"/>
              </a:rPr>
              <a:t>¿Cuándo concluye la Investigación Preparatoria</a:t>
            </a:r>
            <a:endParaRPr lang="es-PE" sz="3200" b="1" i="0" dirty="0">
              <a:solidFill>
                <a:schemeClr val="bg2">
                  <a:lumMod val="50000"/>
                </a:schemeClr>
              </a:solidFill>
              <a:effectLst/>
              <a:latin typeface="merriweather"/>
            </a:endParaRPr>
          </a:p>
        </p:txBody>
      </p:sp>
      <p:sp>
        <p:nvSpPr>
          <p:cNvPr id="3" name="Marcador de pie de página 2"/>
          <p:cNvSpPr>
            <a:spLocks noGrp="1"/>
          </p:cNvSpPr>
          <p:nvPr>
            <p:ph type="ftr" sz="quarter" idx="11"/>
          </p:nvPr>
        </p:nvSpPr>
        <p:spPr/>
        <p:txBody>
          <a:bodyPr/>
          <a:lstStyle/>
          <a:p>
            <a:r>
              <a:rPr lang="es-PE" smtClean="0"/>
              <a:t>Sergio Chávez Panduro</a:t>
            </a:r>
            <a:endParaRPr lang="es-PE"/>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44731" y="3733799"/>
            <a:ext cx="1637763" cy="1637763"/>
          </a:xfrm>
          <a:prstGeom prst="rect">
            <a:avLst/>
          </a:prstGeom>
        </p:spPr>
      </p:pic>
    </p:spTree>
    <p:extLst>
      <p:ext uri="{BB962C8B-B14F-4D97-AF65-F5344CB8AC3E}">
        <p14:creationId xmlns:p14="http://schemas.microsoft.com/office/powerpoint/2010/main" val="4458609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81837" y="2150772"/>
            <a:ext cx="6928833" cy="2492990"/>
          </a:xfrm>
          <a:prstGeom prst="rect">
            <a:avLst/>
          </a:prstGeom>
        </p:spPr>
        <p:txBody>
          <a:bodyPr wrap="square">
            <a:spAutoFit/>
          </a:bodyPr>
          <a:lstStyle/>
          <a:p>
            <a:pPr algn="just"/>
            <a:r>
              <a:rPr lang="es-PE" sz="2400" dirty="0">
                <a:solidFill>
                  <a:srgbClr val="2F2F2F"/>
                </a:solidFill>
                <a:latin typeface="open sans"/>
              </a:rPr>
              <a:t>La investigación preparatoria concluye cuando se notifica a las partes con la disposición de conclusión de la investigación, por cuanto el acto de notificación es la situación que desencadena la finalización del cómputo del plazo.</a:t>
            </a:r>
          </a:p>
          <a:p>
            <a:r>
              <a:rPr lang="es-PE" dirty="0"/>
              <a:t/>
            </a:r>
            <a:br>
              <a:rPr lang="es-PE" dirty="0"/>
            </a:br>
            <a:endParaRPr lang="es-PE" dirty="0"/>
          </a:p>
        </p:txBody>
      </p:sp>
      <p:sp>
        <p:nvSpPr>
          <p:cNvPr id="3" name="Marcador de pie de página 2"/>
          <p:cNvSpPr>
            <a:spLocks noGrp="1"/>
          </p:cNvSpPr>
          <p:nvPr>
            <p:ph type="ftr" sz="quarter" idx="11"/>
          </p:nvPr>
        </p:nvSpPr>
        <p:spPr/>
        <p:txBody>
          <a:bodyPr/>
          <a:lstStyle/>
          <a:p>
            <a:r>
              <a:rPr lang="es-PE" smtClean="0"/>
              <a:t>Sergio Chávez Panduro</a:t>
            </a:r>
            <a:endParaRPr lang="es-PE"/>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1448" y="4210317"/>
            <a:ext cx="1637763" cy="1637763"/>
          </a:xfrm>
          <a:prstGeom prst="rect">
            <a:avLst/>
          </a:prstGeom>
        </p:spPr>
      </p:pic>
    </p:spTree>
    <p:extLst>
      <p:ext uri="{BB962C8B-B14F-4D97-AF65-F5344CB8AC3E}">
        <p14:creationId xmlns:p14="http://schemas.microsoft.com/office/powerpoint/2010/main" val="24459303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04563" y="2279560"/>
            <a:ext cx="6439437" cy="2246769"/>
          </a:xfrm>
          <a:prstGeom prst="rect">
            <a:avLst/>
          </a:prstGeom>
        </p:spPr>
        <p:txBody>
          <a:bodyPr wrap="square">
            <a:spAutoFit/>
          </a:bodyPr>
          <a:lstStyle/>
          <a:p>
            <a:pPr algn="just"/>
            <a:r>
              <a:rPr lang="es-PE" sz="2800" b="1" dirty="0">
                <a:solidFill>
                  <a:srgbClr val="2F2F2F"/>
                </a:solidFill>
                <a:latin typeface="open sans"/>
              </a:rPr>
              <a:t>Sala Penal Nacional de Apelaciones especializada en delitos de corrupción de funcionarios, en su Resolución N° 5, emitida el 30 de enero de 2018.</a:t>
            </a:r>
            <a:endParaRPr lang="es-PE" sz="2800" b="1" dirty="0"/>
          </a:p>
        </p:txBody>
      </p:sp>
      <p:sp>
        <p:nvSpPr>
          <p:cNvPr id="3" name="Marcador de pie de página 2"/>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2785752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34863" y="643944"/>
            <a:ext cx="8409904" cy="5693866"/>
          </a:xfrm>
          <a:prstGeom prst="rect">
            <a:avLst/>
          </a:prstGeom>
        </p:spPr>
        <p:txBody>
          <a:bodyPr wrap="square">
            <a:spAutoFit/>
          </a:bodyPr>
          <a:lstStyle/>
          <a:p>
            <a:pPr algn="just"/>
            <a:r>
              <a:rPr lang="es-PE" sz="2800" dirty="0" smtClean="0">
                <a:solidFill>
                  <a:srgbClr val="2F2F2F"/>
                </a:solidFill>
                <a:latin typeface="open sans"/>
              </a:rPr>
              <a:t>Cuatro </a:t>
            </a:r>
            <a:r>
              <a:rPr lang="es-PE" sz="2800" dirty="0">
                <a:solidFill>
                  <a:srgbClr val="2F2F2F"/>
                </a:solidFill>
                <a:latin typeface="open sans"/>
              </a:rPr>
              <a:t>criterios sobre el momento que debe entenderse por concluida la investigación preparatoria: </a:t>
            </a:r>
            <a:endParaRPr lang="es-PE" sz="2800" dirty="0" smtClean="0">
              <a:solidFill>
                <a:srgbClr val="2F2F2F"/>
              </a:solidFill>
              <a:latin typeface="open sans"/>
            </a:endParaRPr>
          </a:p>
          <a:p>
            <a:pPr marL="571500" indent="-571500" algn="just">
              <a:buAutoNum type="romanLcParenR"/>
            </a:pPr>
            <a:r>
              <a:rPr lang="es-PE" sz="2800" dirty="0">
                <a:solidFill>
                  <a:srgbClr val="2F2F2F"/>
                </a:solidFill>
                <a:latin typeface="open sans"/>
              </a:rPr>
              <a:t>C</a:t>
            </a:r>
            <a:r>
              <a:rPr lang="es-PE" sz="2800" dirty="0" smtClean="0">
                <a:solidFill>
                  <a:srgbClr val="2F2F2F"/>
                </a:solidFill>
                <a:latin typeface="open sans"/>
              </a:rPr>
              <a:t>uando materialmente </a:t>
            </a:r>
            <a:r>
              <a:rPr lang="es-PE" sz="2800" dirty="0">
                <a:solidFill>
                  <a:srgbClr val="2F2F2F"/>
                </a:solidFill>
                <a:latin typeface="open sans"/>
              </a:rPr>
              <a:t>vence el plazo legal, </a:t>
            </a:r>
            <a:endParaRPr lang="es-PE" sz="2800" dirty="0" smtClean="0">
              <a:solidFill>
                <a:srgbClr val="2F2F2F"/>
              </a:solidFill>
              <a:latin typeface="open sans"/>
            </a:endParaRPr>
          </a:p>
          <a:p>
            <a:pPr marL="571500" indent="-571500" algn="just">
              <a:buAutoNum type="romanLcParenR"/>
            </a:pPr>
            <a:r>
              <a:rPr lang="es-PE" sz="2800" dirty="0">
                <a:solidFill>
                  <a:srgbClr val="2F2F2F"/>
                </a:solidFill>
                <a:latin typeface="open sans"/>
              </a:rPr>
              <a:t>C</a:t>
            </a:r>
            <a:r>
              <a:rPr lang="es-PE" sz="2800" dirty="0" smtClean="0">
                <a:solidFill>
                  <a:srgbClr val="2F2F2F"/>
                </a:solidFill>
                <a:latin typeface="open sans"/>
              </a:rPr>
              <a:t>uando </a:t>
            </a:r>
            <a:r>
              <a:rPr lang="es-PE" sz="2800" dirty="0">
                <a:solidFill>
                  <a:srgbClr val="2F2F2F"/>
                </a:solidFill>
                <a:latin typeface="open sans"/>
              </a:rPr>
              <a:t>el fiscal dicta la disposición de conclusión o cuando el juez dicta el auto que ordena la conclusión de la investigación, previa audiencia de control de plazo; </a:t>
            </a:r>
            <a:endParaRPr lang="es-PE" sz="2800" dirty="0" smtClean="0">
              <a:solidFill>
                <a:srgbClr val="2F2F2F"/>
              </a:solidFill>
              <a:latin typeface="open sans"/>
            </a:endParaRPr>
          </a:p>
          <a:p>
            <a:pPr marL="571500" indent="-571500" algn="just">
              <a:buAutoNum type="romanLcParenR"/>
            </a:pPr>
            <a:r>
              <a:rPr lang="es-PE" sz="2800" dirty="0">
                <a:solidFill>
                  <a:srgbClr val="2F2F2F"/>
                </a:solidFill>
                <a:latin typeface="open sans"/>
              </a:rPr>
              <a:t>C</a:t>
            </a:r>
            <a:r>
              <a:rPr lang="es-PE" sz="2800" dirty="0" smtClean="0">
                <a:solidFill>
                  <a:srgbClr val="2F2F2F"/>
                </a:solidFill>
                <a:latin typeface="open sans"/>
              </a:rPr>
              <a:t>uando </a:t>
            </a:r>
            <a:r>
              <a:rPr lang="es-PE" sz="2800" dirty="0">
                <a:solidFill>
                  <a:srgbClr val="2F2F2F"/>
                </a:solidFill>
                <a:latin typeface="open sans"/>
              </a:rPr>
              <a:t>se comunica al juez la </a:t>
            </a:r>
            <a:r>
              <a:rPr lang="es-PE" sz="2800" dirty="0" smtClean="0">
                <a:solidFill>
                  <a:srgbClr val="2F2F2F"/>
                </a:solidFill>
                <a:latin typeface="open sans"/>
              </a:rPr>
              <a:t>disposición </a:t>
            </a:r>
            <a:r>
              <a:rPr lang="es-PE" sz="2800" dirty="0">
                <a:solidFill>
                  <a:srgbClr val="2F2F2F"/>
                </a:solidFill>
                <a:latin typeface="open sans"/>
              </a:rPr>
              <a:t>de  conclusión; y, </a:t>
            </a:r>
            <a:endParaRPr lang="es-PE" sz="2800" dirty="0" smtClean="0">
              <a:solidFill>
                <a:srgbClr val="2F2F2F"/>
              </a:solidFill>
              <a:latin typeface="open sans"/>
            </a:endParaRPr>
          </a:p>
          <a:p>
            <a:pPr marL="571500" indent="-571500" algn="just">
              <a:buAutoNum type="romanLcParenR"/>
            </a:pPr>
            <a:r>
              <a:rPr lang="es-PE" sz="2800" dirty="0">
                <a:solidFill>
                  <a:srgbClr val="2F2F2F"/>
                </a:solidFill>
                <a:latin typeface="open sans"/>
              </a:rPr>
              <a:t>C</a:t>
            </a:r>
            <a:r>
              <a:rPr lang="es-PE" sz="2800" dirty="0" smtClean="0">
                <a:solidFill>
                  <a:srgbClr val="2F2F2F"/>
                </a:solidFill>
                <a:latin typeface="open sans"/>
              </a:rPr>
              <a:t>uando </a:t>
            </a:r>
            <a:r>
              <a:rPr lang="es-PE" sz="2800" dirty="0">
                <a:solidFill>
                  <a:srgbClr val="2F2F2F"/>
                </a:solidFill>
                <a:latin typeface="open sans"/>
              </a:rPr>
              <a:t>se notifica a las partes con la disposición de conclusión.</a:t>
            </a:r>
          </a:p>
          <a:p>
            <a:pPr algn="just"/>
            <a:r>
              <a:rPr lang="es-PE" sz="2800" dirty="0">
                <a:solidFill>
                  <a:srgbClr val="2F2F2F"/>
                </a:solidFill>
                <a:latin typeface="open sans"/>
              </a:rPr>
              <a:t> </a:t>
            </a:r>
            <a:endParaRPr lang="es-PE" sz="2800" b="0" i="0" dirty="0">
              <a:solidFill>
                <a:srgbClr val="2F2F2F"/>
              </a:solidFill>
              <a:effectLst/>
              <a:latin typeface="open sans"/>
            </a:endParaRPr>
          </a:p>
        </p:txBody>
      </p:sp>
      <p:sp>
        <p:nvSpPr>
          <p:cNvPr id="3" name="Marcador de pie de página 2"/>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27771354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25769" y="1931831"/>
            <a:ext cx="8646411" cy="2585323"/>
          </a:xfrm>
          <a:prstGeom prst="rect">
            <a:avLst/>
          </a:prstGeom>
          <a:noFill/>
        </p:spPr>
        <p:txBody>
          <a:bodyPr wrap="square" lIns="91440" tIns="45720" rIns="91440" bIns="45720">
            <a:spAutoFit/>
          </a:bodyPr>
          <a:lstStyle/>
          <a:p>
            <a:pPr algn="ctr"/>
            <a:r>
              <a:rPr lang="es-ES" sz="54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COVID-19 NO VENCERAS</a:t>
            </a:r>
          </a:p>
          <a:p>
            <a:pPr algn="ctr"/>
            <a:r>
              <a:rPr lang="es-ES" sz="54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MIS GANAS DE SEGUIR </a:t>
            </a:r>
          </a:p>
          <a:p>
            <a:pPr algn="ctr"/>
            <a:r>
              <a:rPr lang="es-ES" sz="54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APRENDIENDO </a:t>
            </a:r>
            <a:endParaRPr lang="es-E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3" name="Marcador de pie de página 2"/>
          <p:cNvSpPr>
            <a:spLocks noGrp="1"/>
          </p:cNvSpPr>
          <p:nvPr>
            <p:ph type="ftr" sz="quarter" idx="11"/>
          </p:nvPr>
        </p:nvSpPr>
        <p:spPr/>
        <p:txBody>
          <a:bodyPr/>
          <a:lstStyle/>
          <a:p>
            <a:r>
              <a:rPr lang="es-PE" smtClean="0"/>
              <a:t>Sergio Chávez Panduro</a:t>
            </a:r>
            <a:endParaRPr lang="es-PE"/>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6930" y="4517154"/>
            <a:ext cx="1299785" cy="1380236"/>
          </a:xfrm>
          <a:prstGeom prst="rect">
            <a:avLst/>
          </a:prstGeom>
        </p:spPr>
      </p:pic>
    </p:spTree>
    <p:extLst>
      <p:ext uri="{BB962C8B-B14F-4D97-AF65-F5344CB8AC3E}">
        <p14:creationId xmlns:p14="http://schemas.microsoft.com/office/powerpoint/2010/main" val="1709514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434107" y="1481070"/>
            <a:ext cx="8023538" cy="2554545"/>
          </a:xfrm>
          <a:prstGeom prst="rect">
            <a:avLst/>
          </a:prstGeom>
        </p:spPr>
        <p:txBody>
          <a:bodyPr wrap="square">
            <a:spAutoFit/>
          </a:bodyPr>
          <a:lstStyle/>
          <a:p>
            <a:pPr algn="ctr"/>
            <a:endParaRPr lang="es-PE" sz="4000" dirty="0" smtClean="0">
              <a:solidFill>
                <a:srgbClr val="FF0000"/>
              </a:solidFill>
              <a:latin typeface="Roboto"/>
            </a:endParaRPr>
          </a:p>
          <a:p>
            <a:pPr algn="ctr"/>
            <a:r>
              <a:rPr lang="es-PE" sz="4000" dirty="0" smtClean="0">
                <a:solidFill>
                  <a:srgbClr val="FF0000"/>
                </a:solidFill>
                <a:latin typeface="Roboto"/>
              </a:rPr>
              <a:t>Ministerio </a:t>
            </a:r>
            <a:r>
              <a:rPr lang="es-PE" sz="4000" dirty="0">
                <a:solidFill>
                  <a:srgbClr val="FF0000"/>
                </a:solidFill>
                <a:latin typeface="Roboto"/>
              </a:rPr>
              <a:t>Público garantiza atención de fiscales frente a estado de emergencia</a:t>
            </a:r>
            <a:endParaRPr lang="es-PE" sz="4000" b="0" i="0" dirty="0">
              <a:solidFill>
                <a:srgbClr val="FF0000"/>
              </a:solidFill>
              <a:effectLst/>
              <a:latin typeface="Roboto"/>
            </a:endParaRPr>
          </a:p>
        </p:txBody>
      </p:sp>
      <p:sp>
        <p:nvSpPr>
          <p:cNvPr id="5" name="Marcador de pie de página 4"/>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39205547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07594" y="1416677"/>
            <a:ext cx="6546672" cy="2585323"/>
          </a:xfrm>
          <a:prstGeom prst="rect">
            <a:avLst/>
          </a:prstGeom>
          <a:noFill/>
        </p:spPr>
        <p:txBody>
          <a:bodyPr wrap="square" lIns="91440" tIns="45720" rIns="91440" bIns="45720">
            <a:spAutoFit/>
          </a:bodyPr>
          <a:lstStyle/>
          <a:p>
            <a:pPr algn="ctr"/>
            <a:r>
              <a:rPr lang="es-E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t>
            </a:r>
            <a:r>
              <a:rPr lang="es-ES" sz="5400" b="1"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YoMeQueEnCasa</a:t>
            </a:r>
            <a:endParaRPr lang="es-E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endPar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r>
              <a:rPr lang="es-E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#FUERZA PERÚ</a:t>
            </a:r>
            <a:endPar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Marcador de pie de página 2"/>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22692490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87132" y="1468192"/>
            <a:ext cx="8847786" cy="5078313"/>
          </a:xfrm>
          <a:prstGeom prst="rect">
            <a:avLst/>
          </a:prstGeom>
          <a:noFill/>
        </p:spPr>
        <p:txBody>
          <a:bodyPr wrap="square" lIns="91440" tIns="45720" rIns="91440" bIns="45720">
            <a:spAutoFit/>
          </a:bodyPr>
          <a:lstStyle/>
          <a:p>
            <a:pPr algn="ctr"/>
            <a:r>
              <a:rPr lang="es-ES" sz="5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GRACIAS COLEGIO DE ABOGADOS DEL CALLAO</a:t>
            </a:r>
          </a:p>
          <a:p>
            <a:pPr algn="ctr"/>
            <a:endParaRPr lang="es-E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algn="ctr"/>
            <a:r>
              <a:rPr lang="es-E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GRACIAS TOTALES</a:t>
            </a:r>
          </a:p>
          <a:p>
            <a:pPr algn="ctr"/>
            <a:endPar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algn="ctr"/>
            <a:endPar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Marcador de pie de página 2"/>
          <p:cNvSpPr>
            <a:spLocks noGrp="1"/>
          </p:cNvSpPr>
          <p:nvPr>
            <p:ph type="ftr" sz="quarter" idx="11"/>
          </p:nvPr>
        </p:nvSpPr>
        <p:spPr/>
        <p:txBody>
          <a:bodyPr/>
          <a:lstStyle/>
          <a:p>
            <a:r>
              <a:rPr lang="es-PE" smtClean="0"/>
              <a:t>Sergio Chávez Panduro</a:t>
            </a:r>
            <a:endParaRPr lang="es-PE"/>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1985" y="4868192"/>
            <a:ext cx="1047226" cy="1047226"/>
          </a:xfrm>
          <a:prstGeom prst="rect">
            <a:avLst/>
          </a:prstGeom>
        </p:spPr>
      </p:pic>
    </p:spTree>
    <p:extLst>
      <p:ext uri="{BB962C8B-B14F-4D97-AF65-F5344CB8AC3E}">
        <p14:creationId xmlns:p14="http://schemas.microsoft.com/office/powerpoint/2010/main" val="1849987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p:cNvSpPr/>
          <p:nvPr/>
        </p:nvSpPr>
        <p:spPr>
          <a:xfrm>
            <a:off x="1455313" y="2189408"/>
            <a:ext cx="2395467" cy="2164623"/>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PE" dirty="0" smtClean="0"/>
              <a:t>Fiscalías que están atendiendo en Estado de Emergencia son:  </a:t>
            </a:r>
            <a:endParaRPr lang="es-PE" dirty="0"/>
          </a:p>
        </p:txBody>
      </p:sp>
      <p:sp>
        <p:nvSpPr>
          <p:cNvPr id="6" name="Abrir llave 5"/>
          <p:cNvSpPr/>
          <p:nvPr/>
        </p:nvSpPr>
        <p:spPr>
          <a:xfrm>
            <a:off x="4275785" y="1803040"/>
            <a:ext cx="901522" cy="264016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7" name="Rectángulo redondeado 6"/>
          <p:cNvSpPr/>
          <p:nvPr/>
        </p:nvSpPr>
        <p:spPr>
          <a:xfrm>
            <a:off x="5486400" y="896054"/>
            <a:ext cx="4597758" cy="14424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Fiscalías que ven casos de Violencia contra la Mujer e integrantes del Grupo Familiar.</a:t>
            </a:r>
            <a:endParaRPr lang="es-PE" dirty="0"/>
          </a:p>
        </p:txBody>
      </p:sp>
      <p:sp>
        <p:nvSpPr>
          <p:cNvPr id="8" name="Rectángulo redondeado 7"/>
          <p:cNvSpPr/>
          <p:nvPr/>
        </p:nvSpPr>
        <p:spPr>
          <a:xfrm>
            <a:off x="5602312" y="3525591"/>
            <a:ext cx="4481846" cy="14231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Fiscalías que se encuentran de Turno</a:t>
            </a:r>
            <a:endParaRPr lang="es-PE" dirty="0"/>
          </a:p>
        </p:txBody>
      </p:sp>
      <p:sp>
        <p:nvSpPr>
          <p:cNvPr id="9" name="Marcador de pie de página 8"/>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2241773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71223" y="2743200"/>
            <a:ext cx="8371267" cy="2677656"/>
          </a:xfrm>
          <a:prstGeom prst="rect">
            <a:avLst/>
          </a:prstGeom>
        </p:spPr>
        <p:txBody>
          <a:bodyPr wrap="square">
            <a:spAutoFit/>
          </a:bodyPr>
          <a:lstStyle/>
          <a:p>
            <a:pPr algn="just"/>
            <a:r>
              <a:rPr lang="es-PE" sz="2800" dirty="0">
                <a:solidFill>
                  <a:srgbClr val="1F1F1F"/>
                </a:solidFill>
                <a:latin typeface="Roboto"/>
              </a:rPr>
              <a:t>Finalmente, la comunicación señala que todos “los fiscales de todos los niveles y especialidades a nivel nacional” vienen cumpliendo la situación de alerta decretada por el presidente de la República, </a:t>
            </a:r>
            <a:r>
              <a:rPr lang="es-PE" sz="2800" dirty="0">
                <a:solidFill>
                  <a:srgbClr val="333340"/>
                </a:solidFill>
                <a:latin typeface="Roboto"/>
                <a:hlinkClick r:id="rId2"/>
              </a:rPr>
              <a:t>Martín Vizcarra</a:t>
            </a:r>
            <a:r>
              <a:rPr lang="es-PE" sz="2800" dirty="0">
                <a:solidFill>
                  <a:srgbClr val="1F1F1F"/>
                </a:solidFill>
                <a:latin typeface="Roboto"/>
              </a:rPr>
              <a:t>, poniendo su disposición “frente a cualquier contingencia”</a:t>
            </a:r>
            <a:endParaRPr lang="es-PE" sz="2800" dirty="0"/>
          </a:p>
        </p:txBody>
      </p:sp>
      <p:sp>
        <p:nvSpPr>
          <p:cNvPr id="5" name="Rectángulo 4"/>
          <p:cNvSpPr/>
          <p:nvPr/>
        </p:nvSpPr>
        <p:spPr>
          <a:xfrm>
            <a:off x="2228045" y="682580"/>
            <a:ext cx="7482625" cy="1754326"/>
          </a:xfrm>
          <a:prstGeom prst="rect">
            <a:avLst/>
          </a:prstGeom>
          <a:noFill/>
        </p:spPr>
        <p:txBody>
          <a:bodyPr wrap="square" lIns="91440" tIns="45720" rIns="91440" bIns="45720">
            <a:spAutoFit/>
          </a:bodyPr>
          <a:lstStyle/>
          <a:p>
            <a:pPr algn="ctr"/>
            <a:r>
              <a:rPr lang="es-ES" sz="5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El Ministerio Público en situación Alerta</a:t>
            </a:r>
            <a:endPar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6" name="Marcador de pie de página 5"/>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1704768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034862" y="1339403"/>
            <a:ext cx="8313556" cy="4247317"/>
          </a:xfrm>
          <a:prstGeom prst="rect">
            <a:avLst/>
          </a:prstGeom>
          <a:noFill/>
        </p:spPr>
        <p:txBody>
          <a:bodyPr wrap="square" lIns="91440" tIns="45720" rIns="91440" bIns="45720">
            <a:spAutoFit/>
          </a:bodyPr>
          <a:lstStyle/>
          <a:p>
            <a:pPr algn="ctr"/>
            <a:r>
              <a:rPr lang="es-E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¿Y las Fiscalías Especializadas</a:t>
            </a:r>
          </a:p>
          <a:p>
            <a:pPr algn="ctr"/>
            <a:r>
              <a:rPr lang="es-ES" sz="5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En Delitos de Corrupción</a:t>
            </a:r>
          </a:p>
          <a:p>
            <a:pPr algn="ctr"/>
            <a:r>
              <a:rPr lang="es-E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De Funcionarios?</a:t>
            </a:r>
            <a:endPar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5" name="Marcador de pie de página 4"/>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1844239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339403" y="450761"/>
            <a:ext cx="5383369" cy="144655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4400" b="1" cap="none" spc="0" dirty="0" smtClean="0">
                <a:ln/>
                <a:solidFill>
                  <a:schemeClr val="accent4"/>
                </a:solidFill>
                <a:effectLst/>
              </a:rPr>
              <a:t>Fuente El Comercio</a:t>
            </a:r>
            <a:endParaRPr lang="es-PE" sz="4400" b="1" cap="none" spc="0" dirty="0">
              <a:ln/>
              <a:solidFill>
                <a:schemeClr val="accent4"/>
              </a:solidFill>
              <a:effectLst/>
            </a:endParaRPr>
          </a:p>
        </p:txBody>
      </p:sp>
      <p:sp>
        <p:nvSpPr>
          <p:cNvPr id="6" name="Flecha curvada hacia la derecha 5"/>
          <p:cNvSpPr/>
          <p:nvPr/>
        </p:nvSpPr>
        <p:spPr>
          <a:xfrm>
            <a:off x="978795" y="2230845"/>
            <a:ext cx="1378039" cy="88864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7" name="Rectángulo 6"/>
          <p:cNvSpPr/>
          <p:nvPr/>
        </p:nvSpPr>
        <p:spPr>
          <a:xfrm>
            <a:off x="2987898" y="2434107"/>
            <a:ext cx="7765961" cy="2677656"/>
          </a:xfrm>
          <a:prstGeom prst="rect">
            <a:avLst/>
          </a:prstGeom>
        </p:spPr>
        <p:txBody>
          <a:bodyPr wrap="square">
            <a:spAutoFit/>
          </a:bodyPr>
          <a:lstStyle/>
          <a:p>
            <a:pPr algn="just"/>
            <a:r>
              <a:rPr lang="es-PE" sz="2800" dirty="0">
                <a:solidFill>
                  <a:srgbClr val="333333"/>
                </a:solidFill>
                <a:latin typeface="Georgia" panose="02040502050405020303" pitchFamily="18" charset="0"/>
              </a:rPr>
              <a:t>Desde el inicio del </a:t>
            </a:r>
            <a:r>
              <a:rPr lang="es-PE" sz="2800" b="1" dirty="0">
                <a:solidFill>
                  <a:srgbClr val="4A88B1"/>
                </a:solidFill>
                <a:latin typeface="Georgia" panose="02040502050405020303" pitchFamily="18" charset="0"/>
                <a:hlinkClick r:id="rId2"/>
              </a:rPr>
              <a:t>estado de emergencia</a:t>
            </a:r>
            <a:r>
              <a:rPr lang="es-PE" sz="2800" dirty="0">
                <a:solidFill>
                  <a:srgbClr val="333333"/>
                </a:solidFill>
                <a:latin typeface="Georgia" panose="02040502050405020303" pitchFamily="18" charset="0"/>
              </a:rPr>
              <a:t> a nivel nacional por el </a:t>
            </a:r>
            <a:r>
              <a:rPr lang="es-PE" sz="2800" b="1" dirty="0">
                <a:solidFill>
                  <a:srgbClr val="4A88B1"/>
                </a:solidFill>
                <a:latin typeface="Georgia" panose="02040502050405020303" pitchFamily="18" charset="0"/>
                <a:hlinkClick r:id="rId3"/>
              </a:rPr>
              <a:t>COVID-19</a:t>
            </a:r>
            <a:r>
              <a:rPr lang="es-PE" sz="2800" b="1" dirty="0">
                <a:solidFill>
                  <a:srgbClr val="333333"/>
                </a:solidFill>
                <a:latin typeface="Libre Franklin"/>
              </a:rPr>
              <a:t>,</a:t>
            </a:r>
            <a:r>
              <a:rPr lang="es-PE" sz="2800" dirty="0">
                <a:solidFill>
                  <a:srgbClr val="333333"/>
                </a:solidFill>
                <a:latin typeface="Georgia" panose="02040502050405020303" pitchFamily="18" charset="0"/>
              </a:rPr>
              <a:t> la </a:t>
            </a:r>
            <a:r>
              <a:rPr lang="es-PE" sz="2800" b="1" dirty="0">
                <a:solidFill>
                  <a:srgbClr val="4A88B1"/>
                </a:solidFill>
                <a:latin typeface="Georgia" panose="02040502050405020303" pitchFamily="18" charset="0"/>
                <a:hlinkClick r:id="rId4"/>
              </a:rPr>
              <a:t>fiscalía anticorrupción</a:t>
            </a:r>
            <a:r>
              <a:rPr lang="es-PE" sz="2800" dirty="0">
                <a:solidFill>
                  <a:srgbClr val="333333"/>
                </a:solidFill>
                <a:latin typeface="Georgia" panose="02040502050405020303" pitchFamily="18" charset="0"/>
              </a:rPr>
              <a:t> ha detectado 32 casos de funcionarios públicos que habrían cometido delitos aprovechando sus cargos en medio de la pandemia.</a:t>
            </a:r>
            <a:endParaRPr lang="es-PE" sz="2800" dirty="0"/>
          </a:p>
        </p:txBody>
      </p:sp>
      <p:sp>
        <p:nvSpPr>
          <p:cNvPr id="8" name="Marcador de pie de página 7"/>
          <p:cNvSpPr>
            <a:spLocks noGrp="1"/>
          </p:cNvSpPr>
          <p:nvPr>
            <p:ph type="ftr" sz="quarter" idx="11"/>
          </p:nvPr>
        </p:nvSpPr>
        <p:spPr/>
        <p:txBody>
          <a:bodyPr/>
          <a:lstStyle/>
          <a:p>
            <a:r>
              <a:rPr lang="es-PE" smtClean="0"/>
              <a:t>Sergio Chávez Panduro</a:t>
            </a:r>
            <a:endParaRPr lang="es-PE"/>
          </a:p>
        </p:txBody>
      </p:sp>
    </p:spTree>
    <p:extLst>
      <p:ext uri="{BB962C8B-B14F-4D97-AF65-F5344CB8AC3E}">
        <p14:creationId xmlns:p14="http://schemas.microsoft.com/office/powerpoint/2010/main" val="2907551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Espiral</Template>
  <TotalTime>3631</TotalTime>
  <Words>2050</Words>
  <Application>Microsoft Office PowerPoint</Application>
  <PresentationFormat>Panorámica</PresentationFormat>
  <Paragraphs>277</Paragraphs>
  <Slides>51</Slides>
  <Notes>1</Notes>
  <HiddenSlides>0</HiddenSlides>
  <MMClips>0</MMClips>
  <ScaleCrop>false</ScaleCrop>
  <HeadingPairs>
    <vt:vector size="6" baseType="variant">
      <vt:variant>
        <vt:lpstr>Fuentes usadas</vt:lpstr>
      </vt:variant>
      <vt:variant>
        <vt:i4>17</vt:i4>
      </vt:variant>
      <vt:variant>
        <vt:lpstr>Tema</vt:lpstr>
      </vt:variant>
      <vt:variant>
        <vt:i4>1</vt:i4>
      </vt:variant>
      <vt:variant>
        <vt:lpstr>Títulos de diapositiva</vt:lpstr>
      </vt:variant>
      <vt:variant>
        <vt:i4>51</vt:i4>
      </vt:variant>
    </vt:vector>
  </HeadingPairs>
  <TitlesOfParts>
    <vt:vector size="69" baseType="lpstr">
      <vt:lpstr>Arial</vt:lpstr>
      <vt:lpstr>Arial Black</vt:lpstr>
      <vt:lpstr>Calibri</vt:lpstr>
      <vt:lpstr>Century Gothic</vt:lpstr>
      <vt:lpstr>Corbel</vt:lpstr>
      <vt:lpstr>DejaVu Sans</vt:lpstr>
      <vt:lpstr>Georgia</vt:lpstr>
      <vt:lpstr>Libre Franklin</vt:lpstr>
      <vt:lpstr>merriweather</vt:lpstr>
      <vt:lpstr>open sans</vt:lpstr>
      <vt:lpstr>Roboto</vt:lpstr>
      <vt:lpstr>Roboto Slab</vt:lpstr>
      <vt:lpstr>SSPro-Regular</vt:lpstr>
      <vt:lpstr>StarSymbol</vt:lpstr>
      <vt:lpstr>Times New Roman</vt:lpstr>
      <vt:lpstr>Wingdings</vt:lpstr>
      <vt:lpstr>Wingdings 3</vt:lpstr>
      <vt:lpstr>Espiral</vt:lpstr>
      <vt:lpstr>Casos Prácticos y Jurisprudencia en los Delitos Cometidos por Funcionarios Públicos.                        LA INVESTIGACIÓN PREPARATORIA EN ESTADOS DE EMERGENCIA: EL ROL DEL MINISTERIO PÚBLICO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Casos Prácticos y Jurisprudencia en los Delitos Cometidos por Funcionarios Públicos.                      LOS DELITOS DE CORRUPCIÓN DE FUNCIONARIOS EN EL PROCESO PENAL EN TIEMPOS DEL COVID-19</dc:title>
  <dc:creator>Full name</dc:creator>
  <cp:lastModifiedBy>Full name</cp:lastModifiedBy>
  <cp:revision>58</cp:revision>
  <dcterms:created xsi:type="dcterms:W3CDTF">2020-04-01T17:36:31Z</dcterms:created>
  <dcterms:modified xsi:type="dcterms:W3CDTF">2020-04-06T13:50:01Z</dcterms:modified>
</cp:coreProperties>
</file>