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9" r:id="rId4"/>
    <p:sldId id="260" r:id="rId5"/>
    <p:sldId id="261" r:id="rId6"/>
    <p:sldId id="28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2" r:id="rId16"/>
    <p:sldId id="273" r:id="rId17"/>
    <p:sldId id="274" r:id="rId18"/>
    <p:sldId id="276" r:id="rId19"/>
    <p:sldId id="277" r:id="rId20"/>
    <p:sldId id="278" r:id="rId21"/>
    <p:sldId id="279" r:id="rId22"/>
  </p:sldIdLst>
  <p:sldSz cx="12192000" cy="6858000"/>
  <p:notesSz cx="7559675" cy="10691813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PE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2 Marcador de fecha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PE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3 Marcador de pie de página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PE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4 Marcador de número de diapositiva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9BC62AA6-E586-47BE-BE11-A628F23FBFB2}" type="slidenum">
              <a:t>‹Nº›</a:t>
            </a:fld>
            <a:endParaRPr lang="es-PE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237309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s-PE"/>
          </a:p>
        </p:txBody>
      </p:sp>
      <p:sp>
        <p:nvSpPr>
          <p:cNvPr id="4" name="3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s-P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s-PE"/>
          </a:p>
        </p:txBody>
      </p:sp>
      <p:sp>
        <p:nvSpPr>
          <p:cNvPr id="5" name="4 Marcador de fecha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s-P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s-PE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es-P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s-PE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es-P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16AD6D3-E94E-44FD-BE83-E1817DFFE6DC}" type="slidenum"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41110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s-PE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5A11169-4776-4C3A-A845-F1602387E9DF}" type="datetime1">
              <a:rPr lang="es-PE" smtClean="0"/>
              <a:pPr lvl="0"/>
              <a:t>12/05/2020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F46FFB-51EF-4AC2-BAFF-58DE03B1B996}" type="slidenum"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693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5A11169-4776-4C3A-A845-F1602387E9DF}" type="datetime1">
              <a:rPr lang="es-PE" smtClean="0"/>
              <a:pPr lvl="0"/>
              <a:t>12/05/2020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8FACEC-AF82-4461-B912-721892FD43C1}" type="slidenum"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7610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1122363"/>
            <a:ext cx="2743200" cy="50085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122363"/>
            <a:ext cx="8077200" cy="50085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5A11169-4776-4C3A-A845-F1602387E9DF}" type="datetime1">
              <a:rPr lang="es-PE" smtClean="0"/>
              <a:pPr lvl="0"/>
              <a:t>12/05/2020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1391D6-85E5-4694-8339-5E3293AA8152}" type="slidenum"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576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D6ED270-030B-4DEC-B84B-8407CDBE429F}" type="datetime1">
              <a:rPr lang="es-PE" smtClean="0"/>
              <a:pPr lvl="0"/>
              <a:t>12/05/2020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65BC12-DA79-44E2-8671-E0101233A55F}" type="slidenum"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5785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D6ED270-030B-4DEC-B84B-8407CDBE429F}" type="datetime1">
              <a:rPr lang="es-PE" smtClean="0"/>
              <a:pPr lvl="0"/>
              <a:t>12/05/2020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884462E-68AF-4974-98B6-42C7F3631022}" type="slidenum"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4147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D6ED270-030B-4DEC-B84B-8407CDBE429F}" type="datetime1">
              <a:rPr lang="es-PE" smtClean="0"/>
              <a:pPr lvl="0"/>
              <a:t>12/05/2020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6F9FF7-4E5E-4652-8A47-4B88BEDC3F4D}" type="slidenum"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975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D6ED270-030B-4DEC-B84B-8407CDBE429F}" type="datetime1">
              <a:rPr lang="es-PE" smtClean="0"/>
              <a:pPr lvl="0"/>
              <a:t>12/05/2020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60980D-817A-468E-BD7D-71FFA2A9AC1D}" type="slidenum"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7999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D6ED270-030B-4DEC-B84B-8407CDBE429F}" type="datetime1">
              <a:rPr lang="es-PE" smtClean="0"/>
              <a:pPr lvl="0"/>
              <a:t>12/05/2020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520265-250A-4FD8-91A5-F5E19187D69C}" type="slidenum"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5956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D6ED270-030B-4DEC-B84B-8407CDBE429F}" type="datetime1">
              <a:rPr lang="es-PE" smtClean="0"/>
              <a:pPr lvl="0"/>
              <a:t>12/05/2020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81719D-777A-4E41-A49E-D85842860374}" type="slidenum"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3169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D6ED270-030B-4DEC-B84B-8407CDBE429F}" type="datetime1">
              <a:rPr lang="es-PE" smtClean="0"/>
              <a:pPr lvl="0"/>
              <a:t>12/05/2020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E45AA93-2617-41D3-9201-C4027DBA550C}" type="slidenum"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4468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D6ED270-030B-4DEC-B84B-8407CDBE429F}" type="datetime1">
              <a:rPr lang="es-PE" smtClean="0"/>
              <a:pPr lvl="0"/>
              <a:t>12/05/2020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AE97D8-4CC6-41DD-84D3-9B07EF2E396B}" type="slidenum"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9377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5A11169-4776-4C3A-A845-F1602387E9DF}" type="datetime1">
              <a:rPr lang="es-PE" smtClean="0"/>
              <a:pPr lvl="0"/>
              <a:t>12/05/2020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5026D2C-4487-4A05-BC25-476A018E498E}" type="slidenum"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6389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D6ED270-030B-4DEC-B84B-8407CDBE429F}" type="datetime1">
              <a:rPr lang="es-PE" smtClean="0"/>
              <a:pPr lvl="0"/>
              <a:t>12/05/2020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747255-4948-42AF-93D9-E5666A170088}" type="slidenum"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2519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D6ED270-030B-4DEC-B84B-8407CDBE429F}" type="datetime1">
              <a:rPr lang="es-PE" smtClean="0"/>
              <a:pPr lvl="0"/>
              <a:t>12/05/2020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B82914C-EA04-4917-B981-91A3C111F261}" type="slidenum"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2145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D6ED270-030B-4DEC-B84B-8407CDBE429F}" type="datetime1">
              <a:rPr lang="es-PE" smtClean="0"/>
              <a:pPr lvl="0"/>
              <a:t>12/05/2020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93D7CF1-3A66-471B-A2CC-B2B5D18E5667}" type="slidenum"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4762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5A11169-4776-4C3A-A845-F1602387E9DF}" type="datetime1">
              <a:rPr lang="es-PE" smtClean="0"/>
              <a:pPr lvl="0"/>
              <a:t>12/05/2020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303F257-CF7C-4AE1-9576-07E34E5CF88C}" type="slidenum"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243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5A11169-4776-4C3A-A845-F1602387E9DF}" type="datetime1">
              <a:rPr lang="es-PE" smtClean="0"/>
              <a:pPr lvl="0"/>
              <a:t>12/05/2020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64B39F-4720-43B2-82E5-F651C49497D2}" type="slidenum"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8780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5A11169-4776-4C3A-A845-F1602387E9DF}" type="datetime1">
              <a:rPr lang="es-PE" smtClean="0"/>
              <a:pPr lvl="0"/>
              <a:t>12/05/2020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BDEF1A2-F6D5-489C-AB58-532E92651AE6}" type="slidenum"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1899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5A11169-4776-4C3A-A845-F1602387E9DF}" type="datetime1">
              <a:rPr lang="es-PE" smtClean="0"/>
              <a:pPr lvl="0"/>
              <a:t>12/05/2020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57B40B-8925-4572-9A3D-EEA8018206EA}" type="slidenum"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759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5A11169-4776-4C3A-A845-F1602387E9DF}" type="datetime1">
              <a:rPr lang="es-PE" smtClean="0"/>
              <a:pPr lvl="0"/>
              <a:t>12/05/2020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3443A5-FA97-4DEE-8299-593BDF0C0624}" type="slidenum"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7942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5A11169-4776-4C3A-A845-F1602387E9DF}" type="datetime1">
              <a:rPr lang="es-PE" smtClean="0"/>
              <a:pPr lvl="0"/>
              <a:t>12/05/2020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77C46C5-A621-4C86-B7AF-599590D8968A}" type="slidenum"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0846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5A11169-4776-4C3A-A845-F1602387E9DF}" type="datetime1">
              <a:rPr lang="es-PE" smtClean="0"/>
              <a:pPr lvl="0"/>
              <a:t>12/05/2020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2791FA9-4142-4B18-96BB-A742D63A44EC}" type="slidenum"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6995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s-PE"/>
              <a:t>Pulse para editar el formato del texto de títuloHaga clic para modificar el estilo de título del patrón</a:t>
            </a:r>
          </a:p>
        </p:txBody>
      </p:sp>
      <p:sp>
        <p:nvSpPr>
          <p:cNvPr id="3" name="Marcador de fecha 3"/>
          <p:cNvSpPr txBox="1">
            <a:spLocks noGrp="1"/>
          </p:cNvSpPr>
          <p:nvPr>
            <p:ph type="dt" sz="half" idx="2"/>
          </p:nvPr>
        </p:nvSpPr>
        <p:spPr>
          <a:xfrm>
            <a:off x="838080" y="635652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s-PE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75A11169-4776-4C3A-A845-F1602387E9DF}" type="datetime1">
              <a:rPr lang="es-PE"/>
              <a:pPr lvl="0"/>
              <a:t>12/05/2020</a:t>
            </a:fld>
            <a:endParaRPr lang="es-PE"/>
          </a:p>
        </p:txBody>
      </p:sp>
      <p:sp>
        <p:nvSpPr>
          <p:cNvPr id="4" name="Marcador de pie de página 4"/>
          <p:cNvSpPr txBox="1">
            <a:spLocks noGrp="1"/>
          </p:cNvSpPr>
          <p:nvPr>
            <p:ph type="ftr" sz="quarter" idx="3"/>
          </p:nvPr>
        </p:nvSpPr>
        <p:spPr>
          <a:xfrm>
            <a:off x="4038479" y="6356520"/>
            <a:ext cx="41144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es-PE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s-PE"/>
          </a:p>
        </p:txBody>
      </p:sp>
      <p:sp>
        <p:nvSpPr>
          <p:cNvPr id="5" name="Marcador de número de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8610480" y="635652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s-PE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6193AC5-01C4-47B4-BF2E-84BC01D509E2}" type="slidenum">
              <a:t>‹Nº›</a:t>
            </a:fld>
            <a:endParaRPr lang="es-PE"/>
          </a:p>
        </p:txBody>
      </p:sp>
      <p:sp>
        <p:nvSpPr>
          <p:cNvPr id="6" name="5 Marcador de texto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PE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PE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P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P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l" rtl="0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s-PE" sz="6000" b="0" i="0" u="none" strike="noStrike" kern="1200" spc="0">
          <a:ln>
            <a:noFill/>
          </a:ln>
          <a:solidFill>
            <a:srgbClr val="000000"/>
          </a:solidFill>
          <a:latin typeface="Calibri Light" pitchFamily="18"/>
          <a:ea typeface="Microsoft YaHei" pitchFamily="2"/>
          <a:cs typeface="Mangal" pitchFamily="2"/>
        </a:defRPr>
      </a:lvl1pPr>
    </p:titleStyle>
    <p:bodyStyle>
      <a:lvl1pPr algn="l" rtl="0" hangingPunct="1">
        <a:lnSpc>
          <a:spcPct val="90000"/>
        </a:lnSpc>
        <a:spcBef>
          <a:spcPts val="0"/>
        </a:spcBef>
        <a:spcAft>
          <a:spcPts val="1417"/>
        </a:spcAft>
        <a:tabLst/>
        <a:defRPr lang="es-PE" sz="2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s-PE"/>
              <a:t>Pulse para editar el formato del texto de títuloHaga clic para modificar el estilo de título del patrón</a:t>
            </a:r>
          </a:p>
        </p:txBody>
      </p:sp>
      <p:sp>
        <p:nvSpPr>
          <p:cNvPr id="3" name="Marcador de contenido 2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PE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PE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P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P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es-PE"/>
              <a:t>Pulse para editar los formatos del texto del esquema</a:t>
            </a:r>
          </a:p>
          <a:p>
            <a:pPr lvl="1"/>
            <a:r>
              <a:rPr lang="es-PE"/>
              <a:t>Segundo nivel del esquema</a:t>
            </a:r>
          </a:p>
          <a:p>
            <a:pPr lvl="2"/>
            <a:r>
              <a:rPr lang="es-PE"/>
              <a:t>Tercer nivel del esquema</a:t>
            </a:r>
          </a:p>
          <a:p>
            <a:pPr lvl="3"/>
            <a:r>
              <a:rPr lang="es-PE"/>
              <a:t>Cuarto nivel del esquema</a:t>
            </a:r>
          </a:p>
          <a:p>
            <a:pPr lvl="4"/>
            <a:r>
              <a:rPr lang="es-PE"/>
              <a:t>Quinto nivel del esquema</a:t>
            </a:r>
          </a:p>
          <a:p>
            <a:pPr lvl="5"/>
            <a:r>
              <a:rPr lang="es-PE"/>
              <a:t>Sexto nivel del esquema</a:t>
            </a:r>
          </a:p>
          <a:p>
            <a:pPr lvl="6"/>
            <a:r>
              <a:rPr lang="es-PE"/>
              <a:t>Séptimo nivel del esquema</a:t>
            </a:r>
          </a:p>
          <a:p>
            <a:pPr lvl="7"/>
            <a:r>
              <a:rPr lang="es-PE"/>
              <a:t>Octavo nivel del esquema</a:t>
            </a:r>
          </a:p>
          <a:p>
            <a:pPr lvl="0"/>
            <a:r>
              <a:rPr lang="es-PE"/>
              <a:t>Noveno nivel del esquemaEditar los estilos de texto del patrón</a:t>
            </a:r>
          </a:p>
          <a:p>
            <a:pPr lvl="1"/>
            <a:r>
              <a:rPr lang="es-PE"/>
              <a:t>Segundo nivel</a:t>
            </a:r>
          </a:p>
          <a:p>
            <a:pPr lvl="2"/>
            <a:r>
              <a:rPr lang="es-PE"/>
              <a:t>Tercer nivel</a:t>
            </a:r>
          </a:p>
          <a:p>
            <a:pPr lvl="3"/>
            <a:r>
              <a:rPr lang="es-PE"/>
              <a:t>Cuarto nivel</a:t>
            </a:r>
          </a:p>
          <a:p>
            <a:pPr lvl="4"/>
            <a:r>
              <a:rPr lang="es-PE"/>
              <a:t>Quinto nivel</a:t>
            </a:r>
          </a:p>
        </p:txBody>
      </p:sp>
      <p:sp>
        <p:nvSpPr>
          <p:cNvPr id="4" name="Marcador de fecha 3"/>
          <p:cNvSpPr txBox="1">
            <a:spLocks noGrp="1"/>
          </p:cNvSpPr>
          <p:nvPr>
            <p:ph type="dt" sz="half" idx="2"/>
          </p:nvPr>
        </p:nvSpPr>
        <p:spPr>
          <a:xfrm>
            <a:off x="838080" y="635652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s-PE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AD6ED270-030B-4DEC-B84B-8407CDBE429F}" type="datetime1">
              <a:rPr lang="es-PE"/>
              <a:pPr lvl="0"/>
              <a:t>12/05/2020</a:t>
            </a:fld>
            <a:endParaRPr lang="es-PE"/>
          </a:p>
        </p:txBody>
      </p:sp>
      <p:sp>
        <p:nvSpPr>
          <p:cNvPr id="5" name="Marcador de pie de página 4"/>
          <p:cNvSpPr txBox="1">
            <a:spLocks noGrp="1"/>
          </p:cNvSpPr>
          <p:nvPr>
            <p:ph type="ftr" sz="quarter" idx="3"/>
          </p:nvPr>
        </p:nvSpPr>
        <p:spPr>
          <a:xfrm>
            <a:off x="4038479" y="6356520"/>
            <a:ext cx="41144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es-PE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s-PE"/>
          </a:p>
        </p:txBody>
      </p:sp>
      <p:sp>
        <p:nvSpPr>
          <p:cNvPr id="6" name="Marcador de número de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8610480" y="635652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s-PE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308FB16-A71B-4B8B-9EF8-1B8D21DC2E7B}" type="slidenum"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l" rtl="0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s-PE" sz="4400" b="0" i="0" u="none" strike="noStrike" kern="1200" spc="0">
          <a:ln>
            <a:noFill/>
          </a:ln>
          <a:solidFill>
            <a:srgbClr val="000000"/>
          </a:solidFill>
          <a:latin typeface="Calibri Light" pitchFamily="18"/>
          <a:ea typeface="Microsoft YaHei" pitchFamily="2"/>
          <a:cs typeface="Mangal" pitchFamily="2"/>
        </a:defRPr>
      </a:lvl1pPr>
    </p:titleStyle>
    <p:bodyStyle>
      <a:lvl1pPr lvl="0">
        <a:buSzPct val="45000"/>
        <a:buFont typeface="StarSymbol"/>
        <a:buChar char="●"/>
        <a:tabLst/>
        <a:defRPr lang="es-PE" sz="2800" b="0" i="0" u="none" strike="noStrike" spc="0">
          <a:solidFill>
            <a:srgbClr val="000000"/>
          </a:solidFill>
          <a:latin typeface="Calibri" pitchFamily="18"/>
        </a:defRPr>
      </a:lvl1pPr>
      <a:lvl2pPr lvl="1">
        <a:buSzPct val="75000"/>
        <a:buFont typeface="StarSymbol"/>
        <a:buChar char="–"/>
        <a:tabLst/>
        <a:defRPr lang="es-PE" sz="2800" b="0" i="0" u="none" strike="noStrike" spc="0">
          <a:solidFill>
            <a:srgbClr val="000000"/>
          </a:solidFill>
          <a:latin typeface="Calibri" pitchFamily="18"/>
        </a:defRPr>
      </a:lvl2pPr>
      <a:lvl3pPr lvl="2">
        <a:buSzPct val="45000"/>
        <a:buFont typeface="StarSymbol"/>
        <a:buChar char="●"/>
        <a:tabLst/>
        <a:defRPr lang="es-PE" sz="2800" b="0" i="0" u="none" strike="noStrike" spc="0">
          <a:solidFill>
            <a:srgbClr val="000000"/>
          </a:solidFill>
          <a:latin typeface="Calibri" pitchFamily="18"/>
        </a:defRPr>
      </a:lvl3pPr>
      <a:lvl4pPr lvl="3">
        <a:buSzPct val="75000"/>
        <a:buFont typeface="StarSymbol"/>
        <a:buChar char="–"/>
        <a:tabLst/>
        <a:defRPr lang="es-PE" sz="2800" b="0" i="0" u="none" strike="noStrike" spc="0">
          <a:solidFill>
            <a:srgbClr val="000000"/>
          </a:solidFill>
          <a:latin typeface="Calibri" pitchFamily="18"/>
        </a:defRPr>
      </a:lvl4pPr>
      <a:lvl5pPr lvl="4">
        <a:buSzPct val="45000"/>
        <a:buFont typeface="StarSymbol"/>
        <a:buChar char="●"/>
        <a:tabLst/>
        <a:defRPr lang="es-PE" sz="2800" b="0" i="0" u="none" strike="noStrike" spc="0">
          <a:solidFill>
            <a:srgbClr val="000000"/>
          </a:solidFill>
          <a:latin typeface="Calibri" pitchFamily="18"/>
        </a:defRPr>
      </a:lvl5pPr>
      <a:lvl6pPr lvl="5">
        <a:buSzPct val="45000"/>
        <a:buFont typeface="StarSymbol"/>
        <a:buChar char="●"/>
        <a:tabLst/>
        <a:defRPr lang="es-PE" sz="2800" b="0" i="0" u="none" strike="noStrike" spc="0">
          <a:solidFill>
            <a:srgbClr val="000000"/>
          </a:solidFill>
          <a:latin typeface="Calibri" pitchFamily="18"/>
        </a:defRPr>
      </a:lvl6pPr>
      <a:lvl7pPr lvl="6">
        <a:buSzPct val="45000"/>
        <a:buFont typeface="StarSymbol"/>
        <a:buChar char="●"/>
        <a:tabLst/>
        <a:defRPr lang="es-PE" sz="2800" b="0" i="0" u="none" strike="noStrike" spc="0">
          <a:solidFill>
            <a:srgbClr val="000000"/>
          </a:solidFill>
          <a:latin typeface="Calibri" pitchFamily="18"/>
        </a:defRPr>
      </a:lvl7pPr>
      <a:lvl8pPr lvl="7">
        <a:buSzPct val="45000"/>
        <a:buFont typeface="StarSymbol"/>
        <a:buChar char="●"/>
        <a:tabLst/>
        <a:defRPr lang="es-PE" sz="2800" b="0" i="0" u="none" strike="noStrike" spc="0">
          <a:solidFill>
            <a:srgbClr val="000000"/>
          </a:solidFill>
          <a:latin typeface="Calibri" pitchFamily="18"/>
        </a:defRPr>
      </a:lvl8pPr>
      <a:lvl9pPr marL="0" marR="0" lvl="0" indent="0" algn="l" rtl="0" hangingPunct="1">
        <a:lnSpc>
          <a:spcPct val="90000"/>
        </a:lnSpc>
        <a:spcBef>
          <a:spcPts val="1001"/>
        </a:spcBef>
        <a:spcAft>
          <a:spcPts val="1417"/>
        </a:spcAft>
        <a:buSzPct val="45000"/>
        <a:buFont typeface="Arial" pitchFamily="32"/>
        <a:buChar char="•"/>
        <a:tabLst/>
        <a:defRPr lang="es-PE" sz="2800" b="0" i="0" u="none" strike="noStrike" spc="0">
          <a:solidFill>
            <a:srgbClr val="000000"/>
          </a:solidFill>
          <a:latin typeface="Calibri" pitchFamily="18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5447928" y="229320"/>
            <a:ext cx="6605592" cy="2790000"/>
          </a:xfrm>
        </p:spPr>
        <p:txBody>
          <a:bodyPr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PE" sz="4500" dirty="0"/>
              <a:t>VIGILANCIA ELECTRÓNICA PERSONAL</a:t>
            </a:r>
          </a:p>
        </p:txBody>
      </p:sp>
      <p:sp>
        <p:nvSpPr>
          <p:cNvPr id="3" name="Subtítulo 2"/>
          <p:cNvSpPr txBox="1">
            <a:spLocks noGrp="1"/>
          </p:cNvSpPr>
          <p:nvPr>
            <p:ph type="subTitle" idx="4294967295"/>
          </p:nvPr>
        </p:nvSpPr>
        <p:spPr>
          <a:xfrm>
            <a:off x="5898599" y="4357440"/>
            <a:ext cx="5807880" cy="438480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>
              <a:spcAft>
                <a:spcPts val="0"/>
              </a:spcAft>
              <a:buNone/>
            </a:pPr>
            <a:r>
              <a:rPr lang="es-PE" sz="2400" dirty="0">
                <a:latin typeface="Calibri Light" pitchFamily="18"/>
              </a:rPr>
              <a:t>Nelson Humberto </a:t>
            </a:r>
            <a:r>
              <a:rPr lang="es-PE" sz="2400" dirty="0" err="1">
                <a:latin typeface="Calibri Light" pitchFamily="18"/>
              </a:rPr>
              <a:t>Garcia</a:t>
            </a:r>
            <a:r>
              <a:rPr lang="es-PE" sz="2400" dirty="0">
                <a:latin typeface="Calibri Light" pitchFamily="18"/>
              </a:rPr>
              <a:t> </a:t>
            </a:r>
            <a:r>
              <a:rPr lang="es-PE" sz="2400" dirty="0" smtClean="0">
                <a:latin typeface="Calibri Light" pitchFamily="18"/>
              </a:rPr>
              <a:t>Herrera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s-PE" sz="2400" dirty="0" smtClean="0">
                <a:latin typeface="Calibri Light" pitchFamily="18"/>
              </a:rPr>
              <a:t>Fiscal Provincial Penal del Distrito Fiscal del Callao</a:t>
            </a:r>
            <a:endParaRPr lang="es-PE" sz="2400" dirty="0">
              <a:latin typeface="Calibri Light" pitchFamily="18"/>
            </a:endParaRPr>
          </a:p>
        </p:txBody>
      </p:sp>
      <p:sp>
        <p:nvSpPr>
          <p:cNvPr id="4" name="Subtítulo 2"/>
          <p:cNvSpPr/>
          <p:nvPr/>
        </p:nvSpPr>
        <p:spPr>
          <a:xfrm>
            <a:off x="5303912" y="1858321"/>
            <a:ext cx="6489720" cy="14385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l" rtl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  <a:tabLst/>
              <a:defRPr sz="1800"/>
            </a:pPr>
            <a:r>
              <a:rPr lang="es-PE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 A PROPÓSITO DEL ACUERDO PLENARIO N° 002-2019/CIJ-116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14310" t="41398" r="34047" b="12229"/>
          <a:stretch>
            <a:fillRect/>
          </a:stretch>
        </p:blipFill>
        <p:spPr>
          <a:xfrm>
            <a:off x="138240" y="644760"/>
            <a:ext cx="4929120" cy="4488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VIGILANCIA ELECTRÓNICA PERSONAL&#10;VENTAJAS: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PE"/>
              <a:t>VIGILANCIA ELECTRÓNICA PERSONAL</a:t>
            </a:r>
            <a:br>
              <a:rPr lang="es-PE"/>
            </a:br>
            <a:r>
              <a:rPr lang="es-PE"/>
              <a:t>VENTAJAS:</a:t>
            </a:r>
          </a:p>
        </p:txBody>
      </p:sp>
      <p:sp>
        <p:nvSpPr>
          <p:cNvPr id="3" name="Marcador de contenid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PE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PE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P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P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 algn="just">
              <a:spcBef>
                <a:spcPts val="1001"/>
              </a:spcBef>
              <a:buNone/>
            </a:pPr>
            <a:r>
              <a:rPr lang="es-PE" sz="3200">
                <a:latin typeface="Calibri" pitchFamily="18"/>
              </a:rPr>
              <a:t>- Cumplir la pena junto a sus seres más queridos.</a:t>
            </a:r>
          </a:p>
          <a:p>
            <a:pPr marL="0" lvl="0" indent="0" algn="just">
              <a:spcBef>
                <a:spcPts val="1001"/>
              </a:spcBef>
              <a:buFont typeface="Arial" pitchFamily="32"/>
              <a:buChar char="-"/>
            </a:pPr>
            <a:r>
              <a:rPr lang="es-PE" sz="3200">
                <a:latin typeface="Calibri" pitchFamily="18"/>
              </a:rPr>
              <a:t>Continuidad laboral y/o de estudios.</a:t>
            </a:r>
          </a:p>
          <a:p>
            <a:pPr marL="0" lvl="0" indent="0" algn="just">
              <a:spcBef>
                <a:spcPts val="1001"/>
              </a:spcBef>
              <a:buFont typeface="Arial" pitchFamily="32"/>
              <a:buChar char="-"/>
            </a:pPr>
            <a:r>
              <a:rPr lang="es-PE" sz="3200">
                <a:latin typeface="Calibri" pitchFamily="18"/>
              </a:rPr>
              <a:t>Resocialización adelantada.</a:t>
            </a:r>
          </a:p>
          <a:p>
            <a:pPr marL="0" lvl="0" indent="0" algn="just">
              <a:spcBef>
                <a:spcPts val="1001"/>
              </a:spcBef>
              <a:buFont typeface="Arial" pitchFamily="32"/>
              <a:buChar char="-"/>
            </a:pPr>
            <a:r>
              <a:rPr lang="es-PE" sz="3200">
                <a:latin typeface="Calibri" pitchFamily="18"/>
              </a:rPr>
              <a:t>Reducir la cantidad de internos.</a:t>
            </a:r>
          </a:p>
          <a:p>
            <a:pPr marL="0" lvl="0" indent="0" algn="just">
              <a:spcBef>
                <a:spcPts val="1001"/>
              </a:spcBef>
              <a:buNone/>
            </a:pPr>
            <a:endParaRPr lang="es-PE" sz="3200">
              <a:latin typeface="Calibri" pitchFamily="18"/>
            </a:endParaRPr>
          </a:p>
        </p:txBody>
      </p:sp>
      <p:sp>
        <p:nvSpPr>
          <p:cNvPr id="4" name="Subtítulo 2"/>
          <p:cNvSpPr/>
          <p:nvPr/>
        </p:nvSpPr>
        <p:spPr>
          <a:xfrm>
            <a:off x="8191080" y="6191280"/>
            <a:ext cx="3232080" cy="43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l" rtl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  <a:tabLst/>
              <a:defRPr sz="1800"/>
            </a:pPr>
            <a:r>
              <a:rPr lang="es-PE" sz="1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Nelson Humberto Garcia Herrera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VIGILANCIA ELECTRÓNICA PERSONAL&#10;PROYECTO DE LEY: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PE"/>
              <a:t>VIGILANCIA ELECTRÓNICA PERSONAL</a:t>
            </a:r>
            <a:br>
              <a:rPr lang="es-PE"/>
            </a:br>
            <a:r>
              <a:rPr lang="es-PE"/>
              <a:t>PROYECTO DE LEY:</a:t>
            </a:r>
          </a:p>
        </p:txBody>
      </p:sp>
      <p:sp>
        <p:nvSpPr>
          <p:cNvPr id="3" name="Marcador de contenid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PE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PE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P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P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 algn="just">
              <a:spcBef>
                <a:spcPts val="1001"/>
              </a:spcBef>
              <a:buNone/>
            </a:pPr>
            <a:r>
              <a:rPr lang="es-PE" sz="4000">
                <a:latin typeface="Calibri" pitchFamily="18"/>
              </a:rPr>
              <a:t>Proyecto de ley N° 2705/2017-CR  (16/04/18)</a:t>
            </a:r>
          </a:p>
          <a:p>
            <a:pPr marL="0" lvl="0" indent="0" algn="just">
              <a:spcBef>
                <a:spcPts val="1001"/>
              </a:spcBef>
              <a:buNone/>
            </a:pPr>
            <a:r>
              <a:rPr lang="es-PE" sz="4000">
                <a:latin typeface="Calibri" pitchFamily="18"/>
              </a:rPr>
              <a:t>Finalidad: Se incremente un número mayor de beneficiarios y se cumpla con la finalidad de la normativa.</a:t>
            </a:r>
          </a:p>
          <a:p>
            <a:pPr marL="0" lvl="0" indent="0" algn="just">
              <a:spcBef>
                <a:spcPts val="1001"/>
              </a:spcBef>
              <a:buNone/>
            </a:pPr>
            <a:r>
              <a:rPr lang="es-PE" sz="4000">
                <a:latin typeface="Calibri" pitchFamily="18"/>
              </a:rPr>
              <a:t>Estado Actual: encuentra a la espera de aprobación del pleno.</a:t>
            </a:r>
          </a:p>
        </p:txBody>
      </p:sp>
      <p:sp>
        <p:nvSpPr>
          <p:cNvPr id="4" name="Subtítulo 2"/>
          <p:cNvSpPr/>
          <p:nvPr/>
        </p:nvSpPr>
        <p:spPr>
          <a:xfrm>
            <a:off x="8191080" y="6191280"/>
            <a:ext cx="3232080" cy="43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l" rtl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  <a:tabLst/>
              <a:defRPr sz="1800"/>
            </a:pPr>
            <a:r>
              <a:rPr lang="es-PE" sz="1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Nelson Humberto Garcia Herrera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PE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PE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P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P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 algn="just">
              <a:spcBef>
                <a:spcPts val="1001"/>
              </a:spcBef>
              <a:buNone/>
            </a:pPr>
            <a:r>
              <a:rPr lang="es-PE" sz="4000">
                <a:latin typeface="Calibri" pitchFamily="18"/>
              </a:rPr>
              <a:t> </a:t>
            </a:r>
          </a:p>
        </p:txBody>
      </p:sp>
      <p:sp>
        <p:nvSpPr>
          <p:cNvPr id="3" name="Títu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s-PE"/>
              <a:t>VIGILANCIA ELECTRÓNICA PERSONAL</a:t>
            </a:r>
            <a:br>
              <a:rPr lang="es-PE"/>
            </a:br>
            <a:r>
              <a:rPr lang="es-PE"/>
              <a:t>A.P. 002-2019 ALGUNOS ALCANCES RELEVANTES:</a:t>
            </a:r>
          </a:p>
        </p:txBody>
      </p:sp>
      <p:sp>
        <p:nvSpPr>
          <p:cNvPr id="4" name="Título 1"/>
          <p:cNvSpPr/>
          <p:nvPr/>
        </p:nvSpPr>
        <p:spPr>
          <a:xfrm>
            <a:off x="1558440" y="1918800"/>
            <a:ext cx="9146520" cy="378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0"/>
          <a:lstStyle/>
          <a:p>
            <a:pPr marL="0" marR="0" lvl="0" indent="0" algn="ctr" rtl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s-PE" sz="4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 Light" pitchFamily="18"/>
                <a:ea typeface="Microsoft YaHei" pitchFamily="2"/>
                <a:cs typeface="Mangal" pitchFamily="2"/>
              </a:rPr>
              <a:t>Presupuestos económicos: Discrecionalidad total del juez?</a:t>
            </a:r>
          </a:p>
        </p:txBody>
      </p:sp>
      <p:sp>
        <p:nvSpPr>
          <p:cNvPr id="5" name="Subtítulo 2"/>
          <p:cNvSpPr/>
          <p:nvPr/>
        </p:nvSpPr>
        <p:spPr>
          <a:xfrm>
            <a:off x="8191080" y="6191280"/>
            <a:ext cx="3232080" cy="43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l" rtl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  <a:tabLst/>
              <a:defRPr sz="1800"/>
            </a:pPr>
            <a:r>
              <a:rPr lang="es-PE" sz="1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Nelson Humberto Garcia Herrera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PE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PE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P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P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 algn="just">
              <a:spcBef>
                <a:spcPts val="1001"/>
              </a:spcBef>
              <a:buNone/>
            </a:pPr>
            <a:r>
              <a:rPr lang="es-PE" sz="4000">
                <a:latin typeface="Calibri" pitchFamily="18"/>
              </a:rPr>
              <a:t> </a:t>
            </a:r>
          </a:p>
        </p:txBody>
      </p:sp>
      <p:sp>
        <p:nvSpPr>
          <p:cNvPr id="3" name="Títu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s-PE"/>
              <a:t>VIGILANCIA ELECTRÓNICA PERSONAL</a:t>
            </a:r>
            <a:br>
              <a:rPr lang="es-PE"/>
            </a:br>
            <a:r>
              <a:rPr lang="es-PE"/>
              <a:t>A.P. 002-2019 ALGUNOS ALCANCES RELEVANTES:</a:t>
            </a:r>
          </a:p>
        </p:txBody>
      </p:sp>
      <p:sp>
        <p:nvSpPr>
          <p:cNvPr id="4" name="Título 1"/>
          <p:cNvSpPr/>
          <p:nvPr/>
        </p:nvSpPr>
        <p:spPr>
          <a:xfrm>
            <a:off x="1286640" y="2158560"/>
            <a:ext cx="9814680" cy="3044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0"/>
          <a:lstStyle/>
          <a:p>
            <a:pPr marL="0" marR="0" lvl="0" indent="0" algn="ctr" rtl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s-PE" sz="4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 Light" pitchFamily="18"/>
                <a:ea typeface="Microsoft YaHei" pitchFamily="2"/>
                <a:cs typeface="Mangal" pitchFamily="2"/>
              </a:rPr>
              <a:t>Artículo 5 del Reglamento: A procesados o condenados.</a:t>
            </a:r>
          </a:p>
          <a:p>
            <a:pPr marL="0" marR="0" lvl="0" indent="0" algn="ctr" rtl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s-PE" sz="4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 Light" pitchFamily="18"/>
                <a:ea typeface="Microsoft YaHei" pitchFamily="2"/>
                <a:cs typeface="Mangal" pitchFamily="2"/>
              </a:rPr>
              <a:t>Se refiere a una pena concreta</a:t>
            </a:r>
          </a:p>
        </p:txBody>
      </p:sp>
      <p:sp>
        <p:nvSpPr>
          <p:cNvPr id="5" name="Subtítulo 2"/>
          <p:cNvSpPr/>
          <p:nvPr/>
        </p:nvSpPr>
        <p:spPr>
          <a:xfrm>
            <a:off x="8191080" y="6191280"/>
            <a:ext cx="3232080" cy="43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l" rtl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  <a:tabLst/>
              <a:defRPr sz="1800"/>
            </a:pPr>
            <a:r>
              <a:rPr lang="es-PE" sz="1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Nelson Humberto Garcia Herrera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PE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PE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P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P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 algn="just">
              <a:spcBef>
                <a:spcPts val="1001"/>
              </a:spcBef>
              <a:buNone/>
            </a:pPr>
            <a:r>
              <a:rPr lang="es-PE" sz="4000">
                <a:latin typeface="Calibri" pitchFamily="18"/>
              </a:rPr>
              <a:t> </a:t>
            </a:r>
          </a:p>
        </p:txBody>
      </p:sp>
      <p:sp>
        <p:nvSpPr>
          <p:cNvPr id="3" name="Títu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s-PE"/>
              <a:t>VIGILANCIA ELECTRÓNICA PERSONAL</a:t>
            </a:r>
            <a:br>
              <a:rPr lang="es-PE"/>
            </a:br>
            <a:r>
              <a:rPr lang="es-PE"/>
              <a:t>A.P. 002-2019 ALGUNOS ALCANCES RELEVANTES:</a:t>
            </a:r>
          </a:p>
        </p:txBody>
      </p:sp>
      <p:sp>
        <p:nvSpPr>
          <p:cNvPr id="4" name="Título 1"/>
          <p:cNvSpPr/>
          <p:nvPr/>
        </p:nvSpPr>
        <p:spPr>
          <a:xfrm>
            <a:off x="1286640" y="2158560"/>
            <a:ext cx="9595800" cy="3353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0"/>
          <a:lstStyle/>
          <a:p>
            <a:pPr marL="0" marR="0" lvl="0" indent="0" algn="ctr" rtl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s-PE" sz="4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 Light" pitchFamily="18"/>
                <a:ea typeface="Microsoft YaHei" pitchFamily="2"/>
                <a:cs typeface="Mangal" pitchFamily="2"/>
              </a:rPr>
              <a:t>Art. 8 A del Reglamento:</a:t>
            </a:r>
          </a:p>
          <a:p>
            <a:pPr marL="0" marR="0" lvl="0" indent="0" algn="ctr" rtl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s-PE" sz="4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 Light" pitchFamily="18"/>
                <a:ea typeface="Microsoft YaHei" pitchFamily="2"/>
                <a:cs typeface="Mangal" pitchFamily="2"/>
              </a:rPr>
              <a:t>Esta regla de conducta adicional es para condenado/procesado?. O Solo procesado?....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PE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PE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P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P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 algn="just">
              <a:spcBef>
                <a:spcPts val="1001"/>
              </a:spcBef>
              <a:buNone/>
            </a:pPr>
            <a:r>
              <a:rPr lang="es-PE" sz="4000">
                <a:latin typeface="Calibri" pitchFamily="18"/>
              </a:rPr>
              <a:t> </a:t>
            </a:r>
          </a:p>
        </p:txBody>
      </p:sp>
      <p:sp>
        <p:nvSpPr>
          <p:cNvPr id="3" name="Títu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s-PE"/>
              <a:t>VIGILANCIA ELECTRÓNICA PERSONAL</a:t>
            </a:r>
            <a:br>
              <a:rPr lang="es-PE"/>
            </a:br>
            <a:r>
              <a:rPr lang="es-PE"/>
              <a:t>A.P. 002-2019 ALGUNOS ALCANCES RELEVANTES:</a:t>
            </a:r>
          </a:p>
        </p:txBody>
      </p:sp>
      <p:sp>
        <p:nvSpPr>
          <p:cNvPr id="4" name="Título 1"/>
          <p:cNvSpPr/>
          <p:nvPr/>
        </p:nvSpPr>
        <p:spPr>
          <a:xfrm>
            <a:off x="1286640" y="2158560"/>
            <a:ext cx="9660240" cy="2824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0"/>
          <a:lstStyle/>
          <a:p>
            <a:pPr marL="0" marR="0" lvl="0" indent="0" algn="ctr" rtl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s-PE" sz="4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 Light" pitchFamily="18"/>
                <a:ea typeface="Microsoft YaHei" pitchFamily="2"/>
                <a:cs typeface="Mangal" pitchFamily="2"/>
              </a:rPr>
              <a:t>Art. 13 de la Ley: Revocatoria </a:t>
            </a:r>
            <a:endParaRPr lang="es-PE" sz="4000" b="0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Calibri Light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s-PE" sz="4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alibri Light" pitchFamily="18"/>
                <a:ea typeface="Microsoft YaHei" pitchFamily="2"/>
                <a:cs typeface="Mangal" pitchFamily="2"/>
              </a:rPr>
              <a:t>Art</a:t>
            </a:r>
            <a:r>
              <a:rPr lang="es-PE" sz="4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 Light" pitchFamily="18"/>
                <a:ea typeface="Microsoft YaHei" pitchFamily="2"/>
                <a:cs typeface="Mangal" pitchFamily="2"/>
              </a:rPr>
              <a:t>. 11.1 literal a del Reglamento:</a:t>
            </a:r>
          </a:p>
          <a:p>
            <a:pPr marL="0" marR="0" lvl="0" indent="0" algn="ctr" rtl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s-PE" sz="4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 Light" pitchFamily="18"/>
                <a:ea typeface="Microsoft YaHei" pitchFamily="2"/>
                <a:cs typeface="Mangal" pitchFamily="2"/>
              </a:rPr>
              <a:t>Los defectos del dispositivo son de cargo del imputado o del INPE?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PE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PE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P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P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 algn="just">
              <a:spcBef>
                <a:spcPts val="1001"/>
              </a:spcBef>
              <a:buNone/>
            </a:pPr>
            <a:r>
              <a:rPr lang="es-PE" sz="4000">
                <a:latin typeface="Calibri" pitchFamily="18"/>
              </a:rPr>
              <a:t> </a:t>
            </a:r>
          </a:p>
        </p:txBody>
      </p:sp>
      <p:sp>
        <p:nvSpPr>
          <p:cNvPr id="3" name="Títu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s-PE"/>
              <a:t>VIGILANCIA ELECTRÓNICA PERSONAL</a:t>
            </a:r>
            <a:br>
              <a:rPr lang="es-PE"/>
            </a:br>
            <a:r>
              <a:rPr lang="es-PE"/>
              <a:t>A.P. 002-2019 ALGUNOS ALCANCES RELEVANTES:</a:t>
            </a:r>
          </a:p>
        </p:txBody>
      </p:sp>
      <p:sp>
        <p:nvSpPr>
          <p:cNvPr id="4" name="Título 1"/>
          <p:cNvSpPr/>
          <p:nvPr/>
        </p:nvSpPr>
        <p:spPr>
          <a:xfrm>
            <a:off x="1286640" y="2158560"/>
            <a:ext cx="9685800" cy="2824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0"/>
          <a:lstStyle/>
          <a:p>
            <a:pPr marL="0" marR="0" lvl="0" indent="0" algn="ctr" rtl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s-PE" sz="4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 Light" pitchFamily="18"/>
                <a:ea typeface="Microsoft YaHei" pitchFamily="2"/>
                <a:cs typeface="Mangal" pitchFamily="2"/>
              </a:rPr>
              <a:t>Art. 9 literal e de la Ley:</a:t>
            </a:r>
          </a:p>
          <a:p>
            <a:pPr marL="0" marR="0" lvl="0" indent="0" algn="ctr" rtl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s-PE" sz="4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 Light" pitchFamily="18"/>
                <a:ea typeface="Microsoft YaHei" pitchFamily="2"/>
                <a:cs typeface="Mangal" pitchFamily="2"/>
              </a:rPr>
              <a:t>Si no paga se va a la cárcel?... Hay algún criterio al respecto?...</a:t>
            </a:r>
          </a:p>
        </p:txBody>
      </p:sp>
      <p:sp>
        <p:nvSpPr>
          <p:cNvPr id="5" name="Subtítulo 2"/>
          <p:cNvSpPr/>
          <p:nvPr/>
        </p:nvSpPr>
        <p:spPr>
          <a:xfrm>
            <a:off x="8191080" y="6191280"/>
            <a:ext cx="3232080" cy="43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l" rtl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  <a:tabLst/>
              <a:defRPr sz="1800"/>
            </a:pPr>
            <a:r>
              <a:rPr lang="es-PE" sz="1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Nelson Humberto Garcia Herrera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838080" y="1010159"/>
            <a:ext cx="10515240" cy="10522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s-PE" sz="2200" b="1"/>
              <a:t> PRIMERA SENTENCIA QUE CONVIERTE UNA PENA PRIVATIVA DE LIBERTAD POR UNA DE VIGILANCIA ELECTRÓNICA</a:t>
            </a:r>
          </a:p>
        </p:txBody>
      </p:sp>
      <p:sp>
        <p:nvSpPr>
          <p:cNvPr id="3" name="3 Marcador de contenido"/>
          <p:cNvSpPr txBox="1">
            <a:spLocks noGrp="1"/>
          </p:cNvSpPr>
          <p:nvPr>
            <p:ph type="body" idx="4294967295"/>
          </p:nvPr>
        </p:nvSpPr>
        <p:spPr>
          <a:xfrm>
            <a:off x="767408" y="1844824"/>
            <a:ext cx="10515240" cy="4790520"/>
          </a:xfrm>
        </p:spPr>
        <p:txBody>
          <a:bodyPr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PE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PE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P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P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1001"/>
              </a:spcBef>
              <a:buNone/>
            </a:pPr>
            <a:r>
              <a:rPr lang="es-PE" sz="3500" dirty="0">
                <a:latin typeface="Calibri" pitchFamily="18"/>
              </a:rPr>
              <a:t>Corte Superior De Justicia De Lima Sur</a:t>
            </a:r>
            <a:br>
              <a:rPr lang="es-PE" sz="3500" dirty="0">
                <a:latin typeface="Calibri" pitchFamily="18"/>
              </a:rPr>
            </a:br>
            <a:r>
              <a:rPr lang="es-PE" sz="3500" dirty="0">
                <a:latin typeface="Calibri" pitchFamily="18"/>
              </a:rPr>
              <a:t>2° Juzgado Especializado Penal De San Juan De Miraflores</a:t>
            </a:r>
            <a:br>
              <a:rPr lang="es-PE" sz="3500" dirty="0">
                <a:latin typeface="Calibri" pitchFamily="18"/>
              </a:rPr>
            </a:br>
            <a:r>
              <a:rPr lang="es-PE" sz="3500" dirty="0">
                <a:latin typeface="Calibri" pitchFamily="18"/>
              </a:rPr>
              <a:t>Expediente: 02191-2013-0-3002-Jr-Pe-02</a:t>
            </a:r>
            <a:br>
              <a:rPr lang="es-PE" sz="3500" dirty="0">
                <a:latin typeface="Calibri" pitchFamily="18"/>
              </a:rPr>
            </a:br>
            <a:r>
              <a:rPr lang="es-PE" sz="3500" dirty="0">
                <a:latin typeface="Calibri" pitchFamily="18"/>
              </a:rPr>
              <a:t>Auto De Vigilancia Electrónica Personal con Transito Restringido</a:t>
            </a:r>
            <a:br>
              <a:rPr lang="es-PE" sz="3500" dirty="0">
                <a:latin typeface="Calibri" pitchFamily="18"/>
              </a:rPr>
            </a:br>
            <a:r>
              <a:rPr lang="es-PE" sz="3500" dirty="0">
                <a:latin typeface="Calibri" pitchFamily="18"/>
              </a:rPr>
              <a:t>Resolución N° Veinticuatro (Fundamento Destacado Quinto)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es-PE" dirty="0">
                <a:latin typeface="Calibri" pitchFamily="18"/>
              </a:rPr>
              <a:t/>
            </a:r>
            <a:br>
              <a:rPr lang="es-PE" dirty="0">
                <a:latin typeface="Calibri" pitchFamily="18"/>
              </a:rPr>
            </a:br>
            <a:endParaRPr lang="es-PE" dirty="0">
              <a:latin typeface="Calibri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VEP: CORTES SUPERIORES DE JUSTI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PE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PE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P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P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1001"/>
              </a:spcBef>
              <a:buNone/>
            </a:pPr>
            <a:r>
              <a:rPr lang="es-PE" sz="4000" dirty="0">
                <a:latin typeface="Calibri" pitchFamily="18"/>
              </a:rPr>
              <a:t>Lima </a:t>
            </a:r>
            <a:r>
              <a:rPr lang="es-PE" sz="4000" dirty="0" smtClean="0">
                <a:latin typeface="Calibri" pitchFamily="18"/>
              </a:rPr>
              <a:t>Sur y Lima Norte</a:t>
            </a:r>
            <a:endParaRPr lang="es-PE" sz="4000" dirty="0">
              <a:latin typeface="Calibri" pitchFamily="18"/>
            </a:endParaRPr>
          </a:p>
          <a:p>
            <a:pPr marL="0" lvl="0" indent="0">
              <a:spcBef>
                <a:spcPts val="1001"/>
              </a:spcBef>
              <a:buNone/>
            </a:pPr>
            <a:r>
              <a:rPr lang="es-PE" sz="4000" dirty="0">
                <a:latin typeface="Calibri" pitchFamily="18"/>
              </a:rPr>
              <a:t>Ventanilla: R. A. Nº 179-2019-P-CSJV/PJ (2019)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es-PE" sz="4000" dirty="0">
                <a:latin typeface="Calibri" pitchFamily="18"/>
              </a:rPr>
              <a:t>Callao: R. A. Nº 557-2019-P-CSJC/PJ (2019)</a:t>
            </a:r>
          </a:p>
        </p:txBody>
      </p:sp>
      <p:sp>
        <p:nvSpPr>
          <p:cNvPr id="3" name="4 Título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PE"/>
              <a:t>VEP: CORTES SUPERIORES DE JUSTICIA</a:t>
            </a:r>
          </a:p>
        </p:txBody>
      </p:sp>
      <p:sp>
        <p:nvSpPr>
          <p:cNvPr id="4" name="Subtítulo 2"/>
          <p:cNvSpPr/>
          <p:nvPr/>
        </p:nvSpPr>
        <p:spPr>
          <a:xfrm>
            <a:off x="8191080" y="6191280"/>
            <a:ext cx="3232080" cy="43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l" rtl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  <a:tabLst/>
              <a:defRPr sz="1800"/>
            </a:pPr>
            <a:r>
              <a:rPr lang="es-PE" sz="1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Nelson Humberto Garcia Herrera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endParaRPr lang="es-PE" sz="1800">
              <a:latin typeface="Calibri" pitchFamily="18"/>
            </a:endParaRPr>
          </a:p>
        </p:txBody>
      </p:sp>
      <p:sp>
        <p:nvSpPr>
          <p:cNvPr id="3" name="2 Marcador de contenido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PE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PE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P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P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endParaRPr lang="es-PE">
              <a:latin typeface="" pitchFamily="18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5287" t="13278" b="11993"/>
          <a:stretch>
            <a:fillRect/>
          </a:stretch>
        </p:blipFill>
        <p:spPr>
          <a:xfrm>
            <a:off x="399240" y="334800"/>
            <a:ext cx="11088360" cy="6194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VIGILANCIA ELECTRÓNICA PERSONAL: DEFINI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s-PE" sz="6000" b="1" dirty="0"/>
              <a:t>VIGILANCIA ELECTRÓNICA PERSONAL</a:t>
            </a:r>
            <a:r>
              <a:rPr lang="es-PE" sz="6000" b="1" dirty="0" smtClean="0"/>
              <a:t>:</a:t>
            </a:r>
            <a:endParaRPr lang="es-PE" sz="6000" b="1" dirty="0"/>
          </a:p>
        </p:txBody>
      </p:sp>
      <p:sp>
        <p:nvSpPr>
          <p:cNvPr id="3" name="Marcador de contenido 2"/>
          <p:cNvSpPr txBox="1">
            <a:spLocks noGrp="1"/>
          </p:cNvSpPr>
          <p:nvPr>
            <p:ph type="body" idx="4294967295"/>
          </p:nvPr>
        </p:nvSpPr>
        <p:spPr>
          <a:xfrm>
            <a:off x="978840" y="2047680"/>
            <a:ext cx="10289880" cy="4128840"/>
          </a:xfrm>
        </p:spPr>
        <p:txBody>
          <a:bodyPr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PE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PE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P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P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 algn="just">
              <a:spcBef>
                <a:spcPts val="1001"/>
              </a:spcBef>
              <a:buNone/>
            </a:pPr>
            <a:r>
              <a:rPr lang="es-PE" sz="4000">
                <a:latin typeface="Calibri" pitchFamily="18"/>
              </a:rPr>
              <a:t>Es un mecanismo de control que tiene por finalidad monitorear el tránsito tanto de procesados como de condenados, dentro de un radio de acción y desplazamiento, teniendo como punto de referencia el domicilio o lugar que señalen estos.</a:t>
            </a:r>
          </a:p>
        </p:txBody>
      </p:sp>
      <p:sp>
        <p:nvSpPr>
          <p:cNvPr id="4" name="Subtítulo 2"/>
          <p:cNvSpPr/>
          <p:nvPr/>
        </p:nvSpPr>
        <p:spPr>
          <a:xfrm>
            <a:off x="8191080" y="6191280"/>
            <a:ext cx="3232080" cy="43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l" rtl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  <a:tabLst/>
              <a:defRPr sz="1800"/>
            </a:pPr>
            <a:r>
              <a:rPr lang="es-PE" sz="1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Nelson Humberto Garcia Herrera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GRACIAS ….&#10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2433960" y="2675880"/>
            <a:ext cx="9206280" cy="1325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PE"/>
              <a:t>GRACIAS ….</a:t>
            </a:r>
            <a:br>
              <a:rPr lang="es-PE"/>
            </a:br>
            <a:endParaRPr lang="es-PE"/>
          </a:p>
        </p:txBody>
      </p:sp>
      <p:sp>
        <p:nvSpPr>
          <p:cNvPr id="3" name="Marcador de contenid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PE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PE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P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P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1001"/>
              </a:spcBef>
              <a:buNone/>
            </a:pPr>
            <a:r>
              <a:rPr lang="es-PE">
                <a:latin typeface="Calibri" pitchFamily="18"/>
              </a:rPr>
              <a:t>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994200" y="4433400"/>
            <a:ext cx="6095519" cy="693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s-P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Calibri" pitchFamily="34"/>
              </a:rPr>
              <a:t>Nelson Humberto Garcia Herrera</a:t>
            </a:r>
          </a:p>
          <a:p>
            <a:pPr marL="0" marR="0" lvl="0" indent="0" algn="ctr" rtl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s-P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Calibri" pitchFamily="34"/>
              </a:rPr>
              <a:t>Email: nelson.humberto.garcia.herrera@gmail.com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VIGILANCIA ELECTRÓNICA PERSONAL&#10;ANTECEDEN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PE"/>
              <a:t>VIGILANCIA ELECTRÓNICA PERSONAL</a:t>
            </a:r>
            <a:br>
              <a:rPr lang="es-PE"/>
            </a:br>
            <a:r>
              <a:rPr lang="es-PE"/>
              <a:t>ANTECEDENTES</a:t>
            </a:r>
          </a:p>
        </p:txBody>
      </p:sp>
      <p:sp>
        <p:nvSpPr>
          <p:cNvPr id="3" name="Marcador de contenid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PE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PE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P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P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 algn="just">
              <a:spcBef>
                <a:spcPts val="1001"/>
              </a:spcBef>
              <a:buNone/>
            </a:pPr>
            <a:r>
              <a:rPr lang="es-PE" sz="3600" dirty="0">
                <a:latin typeface="Calibri" pitchFamily="18"/>
              </a:rPr>
              <a:t>Ley N° 29499, (19/01/10) Ley de Vigilancia Electrónica </a:t>
            </a:r>
            <a:r>
              <a:rPr lang="es-PE" sz="3600" dirty="0" smtClean="0">
                <a:latin typeface="Calibri" pitchFamily="18"/>
              </a:rPr>
              <a:t>Personal </a:t>
            </a:r>
            <a:r>
              <a:rPr lang="es-PE" sz="3600" dirty="0" smtClean="0">
                <a:latin typeface="Calibri" pitchFamily="18"/>
              </a:rPr>
              <a:t>Crea </a:t>
            </a:r>
            <a:r>
              <a:rPr lang="es-PE" sz="3600" dirty="0" smtClean="0">
                <a:latin typeface="Calibri" pitchFamily="18"/>
              </a:rPr>
              <a:t>Artículo </a:t>
            </a:r>
            <a:r>
              <a:rPr lang="es-PE" sz="3600" dirty="0">
                <a:latin typeface="Calibri" pitchFamily="18"/>
              </a:rPr>
              <a:t>29-A CP</a:t>
            </a:r>
          </a:p>
          <a:p>
            <a:pPr marL="0" lvl="0" indent="0" algn="just">
              <a:spcBef>
                <a:spcPts val="1001"/>
              </a:spcBef>
              <a:buNone/>
            </a:pPr>
            <a:r>
              <a:rPr lang="es-PE" sz="3600" dirty="0">
                <a:latin typeface="Calibri" pitchFamily="18"/>
              </a:rPr>
              <a:t>Decreto Legislativo N° 1322 (06/01/17) “Regula la vigilancia electrónica personal.</a:t>
            </a:r>
          </a:p>
          <a:p>
            <a:pPr marL="0" lvl="0" indent="0" algn="just">
              <a:spcBef>
                <a:spcPts val="1001"/>
              </a:spcBef>
              <a:buNone/>
            </a:pPr>
            <a:r>
              <a:rPr lang="es-PE" sz="3600" dirty="0">
                <a:latin typeface="Calibri" pitchFamily="18"/>
              </a:rPr>
              <a:t>Decreto Supremo N° 004-2017-JUS (09/03/17) “Reglamento del DL N° 1322”.</a:t>
            </a:r>
          </a:p>
        </p:txBody>
      </p:sp>
      <p:sp>
        <p:nvSpPr>
          <p:cNvPr id="4" name="Subtítulo 2"/>
          <p:cNvSpPr/>
          <p:nvPr/>
        </p:nvSpPr>
        <p:spPr>
          <a:xfrm>
            <a:off x="8191080" y="6191280"/>
            <a:ext cx="3232080" cy="43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l" rtl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  <a:tabLst/>
              <a:defRPr sz="1800"/>
            </a:pPr>
            <a:r>
              <a:rPr lang="es-PE" sz="1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Nelson Humberto Garcia Herrera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VEP: ESTADÍSTI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PE"/>
              <a:t>VEP: ESTADÍSTICAS</a:t>
            </a:r>
          </a:p>
        </p:txBody>
      </p:sp>
      <p:sp>
        <p:nvSpPr>
          <p:cNvPr id="3" name="Marcador de contenid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PE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PE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P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P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 algn="just">
              <a:spcBef>
                <a:spcPts val="1001"/>
              </a:spcBef>
              <a:buNone/>
            </a:pPr>
            <a:r>
              <a:rPr lang="es-PE" sz="4000">
                <a:latin typeface="Calibri" pitchFamily="18"/>
              </a:rPr>
              <a:t>  </a:t>
            </a:r>
          </a:p>
        </p:txBody>
      </p:sp>
      <p:sp>
        <p:nvSpPr>
          <p:cNvPr id="4" name="Subtítulo 2"/>
          <p:cNvSpPr/>
          <p:nvPr/>
        </p:nvSpPr>
        <p:spPr>
          <a:xfrm>
            <a:off x="8191080" y="6191280"/>
            <a:ext cx="3232080" cy="43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l" rtl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  <a:tabLst/>
              <a:defRPr sz="1800"/>
            </a:pPr>
            <a:r>
              <a:rPr lang="es-PE" sz="1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Nelson Humberto Garcia Herrera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>
            <a:lum/>
            <a:alphaModFix/>
          </a:blip>
          <a:srcRect l="18782" t="21353" r="57354" b="27304"/>
          <a:stretch/>
        </p:blipFill>
        <p:spPr>
          <a:xfrm>
            <a:off x="6960096" y="2241287"/>
            <a:ext cx="4115218" cy="3519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3" t="25000" r="46333" b="12367"/>
          <a:stretch/>
        </p:blipFill>
        <p:spPr bwMode="auto">
          <a:xfrm>
            <a:off x="1199456" y="1340768"/>
            <a:ext cx="5181600" cy="458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PE" dirty="0"/>
              <a:t>VEP: </a:t>
            </a:r>
            <a:r>
              <a:rPr lang="es-PE" dirty="0" smtClean="0"/>
              <a:t>DATA</a:t>
            </a:r>
            <a:endParaRPr lang="es-PE" dirty="0"/>
          </a:p>
        </p:txBody>
      </p:sp>
      <p:sp>
        <p:nvSpPr>
          <p:cNvPr id="3" name="Marcador de contenid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PE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PE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P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P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 algn="just">
              <a:spcBef>
                <a:spcPts val="1001"/>
              </a:spcBef>
              <a:buNone/>
            </a:pPr>
            <a:r>
              <a:rPr lang="es-PE" sz="4000">
                <a:latin typeface="Calibri" pitchFamily="18"/>
              </a:rPr>
              <a:t>  </a:t>
            </a:r>
          </a:p>
        </p:txBody>
      </p:sp>
      <p:sp>
        <p:nvSpPr>
          <p:cNvPr id="4" name="Subtítulo 2"/>
          <p:cNvSpPr/>
          <p:nvPr/>
        </p:nvSpPr>
        <p:spPr>
          <a:xfrm>
            <a:off x="8191080" y="6191280"/>
            <a:ext cx="3232080" cy="43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l" rtl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  <a:tabLst/>
              <a:defRPr sz="1800"/>
            </a:pPr>
            <a:r>
              <a:rPr lang="es-PE" sz="1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Nelson Humberto Garcia Herrera</a:t>
            </a: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900427" y="1484784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PE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tabLst/>
              <a:defRPr lang="es-PE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tabLst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tabLst/>
              <a:defRPr lang="es-P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tabLst/>
              <a:defRPr lang="es-P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indent="0" algn="just">
              <a:spcBef>
                <a:spcPts val="1001"/>
              </a:spcBef>
              <a:buFont typeface="StarSymbol"/>
              <a:buNone/>
            </a:pPr>
            <a:r>
              <a:rPr lang="es-PE" sz="4000" dirty="0" smtClean="0">
                <a:latin typeface="Calibri" pitchFamily="18"/>
              </a:rPr>
              <a:t>VEP:28 CASOS ENTREGADOS</a:t>
            </a:r>
          </a:p>
          <a:p>
            <a:pPr marL="0" indent="0" algn="just">
              <a:spcBef>
                <a:spcPts val="1001"/>
              </a:spcBef>
              <a:buFont typeface="StarSymbol"/>
              <a:buNone/>
            </a:pPr>
            <a:r>
              <a:rPr lang="es-PE" sz="4000" dirty="0" smtClean="0">
                <a:latin typeface="Calibri" pitchFamily="18"/>
              </a:rPr>
              <a:t>COSTOS: 196 DÓLARES</a:t>
            </a:r>
          </a:p>
          <a:p>
            <a:pPr marL="0" indent="0" algn="just">
              <a:spcBef>
                <a:spcPts val="1001"/>
              </a:spcBef>
              <a:buFont typeface="StarSymbol"/>
              <a:buNone/>
            </a:pPr>
            <a:r>
              <a:rPr lang="es-PE" sz="4000" smtClean="0">
                <a:latin typeface="Calibri" pitchFamily="18"/>
              </a:rPr>
              <a:t>COSTO DE INTERNO EN EL PENAL: 295 DÓLARES.</a:t>
            </a:r>
            <a:endParaRPr lang="es-PE" sz="4000" dirty="0" smtClean="0">
              <a:latin typeface="Calibri" pitchFamily="18"/>
            </a:endParaRPr>
          </a:p>
          <a:p>
            <a:pPr marL="0" indent="0" algn="just">
              <a:spcBef>
                <a:spcPts val="1001"/>
              </a:spcBef>
              <a:buFont typeface="StarSymbol"/>
              <a:buNone/>
            </a:pPr>
            <a:endParaRPr lang="es-PE" sz="4000" dirty="0"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47615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VEP: CORTES SUPERIORES DE JUSTI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PE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PE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P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P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1001"/>
              </a:spcBef>
              <a:buNone/>
            </a:pPr>
            <a:r>
              <a:rPr lang="es-PE" sz="4000" dirty="0">
                <a:latin typeface="Calibri" pitchFamily="18"/>
              </a:rPr>
              <a:t>Lima Sur: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es-PE" sz="4000" dirty="0">
                <a:latin typeface="Calibri" pitchFamily="18"/>
              </a:rPr>
              <a:t>Lima Norte: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es-PE" sz="4000" dirty="0">
                <a:latin typeface="Calibri" pitchFamily="18"/>
              </a:rPr>
              <a:t>Ventanilla: R. A. Nº 179-2019-P-CSJV/PJ (2019)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es-PE" sz="4000" dirty="0">
                <a:latin typeface="Calibri" pitchFamily="18"/>
              </a:rPr>
              <a:t>Callao: R. A. Nº 557-2019-P-CSJC/PJ (2019)</a:t>
            </a:r>
          </a:p>
        </p:txBody>
      </p:sp>
      <p:sp>
        <p:nvSpPr>
          <p:cNvPr id="3" name="4 Título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PE"/>
              <a:t>VEP: CORTES SUPERIORES DE JUSTICIA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VIGILANCIA ELECTRÓNICA PERSONAL REQUISITOS: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PE"/>
              <a:t>VIGILANCIA ELECTRÓNICA PERSONAL REQUISITOS:</a:t>
            </a:r>
          </a:p>
        </p:txBody>
      </p:sp>
      <p:sp>
        <p:nvSpPr>
          <p:cNvPr id="3" name="Marcador de contenido 2"/>
          <p:cNvSpPr txBox="1">
            <a:spLocks noGrp="1"/>
          </p:cNvSpPr>
          <p:nvPr>
            <p:ph type="body" idx="4294967295"/>
          </p:nvPr>
        </p:nvSpPr>
        <p:spPr>
          <a:xfrm>
            <a:off x="838080" y="5486399"/>
            <a:ext cx="10515240" cy="690119"/>
          </a:xfrm>
        </p:spPr>
        <p:txBody>
          <a:bodyPr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PE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PE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P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P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 algn="just">
              <a:spcBef>
                <a:spcPts val="1001"/>
              </a:spcBef>
              <a:buNone/>
            </a:pPr>
            <a:r>
              <a:rPr lang="es-PE" sz="4300">
                <a:latin typeface="Calibri" pitchFamily="18"/>
              </a:rPr>
              <a:t/>
            </a:r>
            <a:br>
              <a:rPr lang="es-PE" sz="4300">
                <a:latin typeface="Calibri" pitchFamily="18"/>
              </a:rPr>
            </a:br>
            <a:r>
              <a:rPr lang="es-PE" sz="4300">
                <a:latin typeface="Calibri" pitchFamily="18"/>
              </a:rPr>
              <a:t/>
            </a:r>
            <a:br>
              <a:rPr lang="es-PE" sz="4300">
                <a:latin typeface="Calibri" pitchFamily="18"/>
              </a:rPr>
            </a:br>
            <a:r>
              <a:rPr lang="es-PE">
                <a:latin typeface="Calibri" pitchFamily="18"/>
              </a:rPr>
              <a:t/>
            </a:r>
            <a:br>
              <a:rPr lang="es-PE">
                <a:latin typeface="Calibri" pitchFamily="18"/>
              </a:rPr>
            </a:br>
            <a:endParaRPr lang="es-PE">
              <a:latin typeface="Calibri" pitchFamily="18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307880" y="2274840"/>
            <a:ext cx="9600840" cy="2528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s-PE" sz="4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03 PRESUPUESTOS: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s-PE" sz="4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- TÉCNICO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s-PE" sz="4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- JURÍDICO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s-PE" sz="4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- ECONÓMICO</a:t>
            </a:r>
          </a:p>
        </p:txBody>
      </p:sp>
      <p:sp>
        <p:nvSpPr>
          <p:cNvPr id="5" name="Subtítulo 2"/>
          <p:cNvSpPr/>
          <p:nvPr/>
        </p:nvSpPr>
        <p:spPr>
          <a:xfrm>
            <a:off x="8191080" y="6191280"/>
            <a:ext cx="3232080" cy="43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l" rtl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  <a:tabLst/>
              <a:defRPr sz="1800"/>
            </a:pPr>
            <a:r>
              <a:rPr lang="es-PE" sz="1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Nelson Humberto Garcia Herrera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V.E.P: Prioridades y restricciones: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PE"/>
              <a:t>V.E.P: Prioridades y restricciones:</a:t>
            </a:r>
          </a:p>
        </p:txBody>
      </p:sp>
      <p:sp>
        <p:nvSpPr>
          <p:cNvPr id="3" name="Marcador de contenido 2"/>
          <p:cNvSpPr txBox="1">
            <a:spLocks noGrp="1"/>
          </p:cNvSpPr>
          <p:nvPr>
            <p:ph type="body" idx="4294967295"/>
          </p:nvPr>
        </p:nvSpPr>
        <p:spPr>
          <a:xfrm>
            <a:off x="838080" y="1825560"/>
            <a:ext cx="10515240" cy="4755600"/>
          </a:xfrm>
        </p:spPr>
        <p:txBody>
          <a:bodyPr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PE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PE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P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P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 algn="just">
              <a:spcBef>
                <a:spcPts val="1001"/>
              </a:spcBef>
              <a:buNone/>
            </a:pPr>
            <a:r>
              <a:rPr lang="es-PE" sz="4000">
                <a:latin typeface="Calibri" pitchFamily="18"/>
              </a:rPr>
              <a:t>- Mayores de 65 años, conenfermedad grave, personas, discapacidad física permanente, mujeres gestantes y/o con hijos menores a 3 años.</a:t>
            </a:r>
          </a:p>
          <a:p>
            <a:pPr marL="0" lvl="0" indent="0" algn="just">
              <a:spcBef>
                <a:spcPts val="1001"/>
              </a:spcBef>
              <a:buNone/>
            </a:pPr>
            <a:r>
              <a:rPr lang="es-PE" sz="4000">
                <a:latin typeface="Calibri" pitchFamily="18"/>
              </a:rPr>
              <a:t>- Crimen organizado, terrorismo, secuestro, extorsión, violación sexual, corrupción de funcionarios, entre otros.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VIGILANCIA ELECTRÓNICA PERSONAL&#10;Modalidades&#10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PE"/>
              <a:t>VIGILANCIA ELECTRÓNICA PERSONAL</a:t>
            </a:r>
            <a:br>
              <a:rPr lang="es-PE"/>
            </a:br>
            <a:r>
              <a:rPr lang="es-PE"/>
              <a:t>Modalidades</a:t>
            </a:r>
            <a:br>
              <a:rPr lang="es-PE"/>
            </a:br>
            <a:endParaRPr lang="es-PE"/>
          </a:p>
        </p:txBody>
      </p:sp>
      <p:sp>
        <p:nvSpPr>
          <p:cNvPr id="3" name="Marcador de contenid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PE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PE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P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P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P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 algn="just">
              <a:spcBef>
                <a:spcPts val="1001"/>
              </a:spcBef>
              <a:buAutoNum type="alphaLcParenR"/>
            </a:pPr>
            <a:r>
              <a:rPr lang="es-PE" sz="4000">
                <a:latin typeface="Calibri" pitchFamily="18"/>
              </a:rPr>
              <a:t>dentro del domicilio</a:t>
            </a:r>
          </a:p>
          <a:p>
            <a:pPr marL="0" lvl="0" indent="0" algn="just">
              <a:spcBef>
                <a:spcPts val="1001"/>
              </a:spcBef>
              <a:buAutoNum type="alphaLcParenR"/>
            </a:pPr>
            <a:r>
              <a:rPr lang="es-PE" sz="4000">
                <a:latin typeface="Calibri" pitchFamily="18"/>
              </a:rPr>
              <a:t> con tránsito restringido.</a:t>
            </a:r>
          </a:p>
          <a:p>
            <a:pPr marL="0" lvl="0" indent="0" algn="just">
              <a:spcBef>
                <a:spcPts val="1001"/>
              </a:spcBef>
              <a:buNone/>
            </a:pPr>
            <a:r>
              <a:rPr lang="es-PE" sz="4000">
                <a:latin typeface="Calibri" pitchFamily="18"/>
              </a:rPr>
              <a:t/>
            </a:r>
            <a:br>
              <a:rPr lang="es-PE" sz="4000">
                <a:latin typeface="Calibri" pitchFamily="18"/>
              </a:rPr>
            </a:br>
            <a:r>
              <a:rPr lang="es-PE" sz="4000">
                <a:latin typeface="Calibri" pitchFamily="18"/>
              </a:rPr>
              <a:t>El 21 de julio de 2017 se inició el Plan Piloto en el Distrito Judicial de Lima.</a:t>
            </a:r>
          </a:p>
          <a:p>
            <a:pPr marL="0" lvl="0" indent="0" algn="just">
              <a:spcBef>
                <a:spcPts val="1001"/>
              </a:spcBef>
              <a:buNone/>
            </a:pPr>
            <a:r>
              <a:rPr lang="es-PE" sz="3200">
                <a:latin typeface="Calibri" pitchFamily="18"/>
              </a:rPr>
              <a:t>  </a:t>
            </a:r>
          </a:p>
        </p:txBody>
      </p:sp>
      <p:sp>
        <p:nvSpPr>
          <p:cNvPr id="4" name="Subtítulo 2"/>
          <p:cNvSpPr/>
          <p:nvPr/>
        </p:nvSpPr>
        <p:spPr>
          <a:xfrm>
            <a:off x="8191080" y="6191280"/>
            <a:ext cx="3232080" cy="43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l" rtl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  <a:tabLst/>
              <a:defRPr sz="1800"/>
            </a:pPr>
            <a:r>
              <a:rPr lang="es-PE" sz="1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Nelson Humberto Garcia Herrera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etermin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determinado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557</Words>
  <Application>Microsoft Office PowerPoint</Application>
  <PresentationFormat>Personalizado</PresentationFormat>
  <Paragraphs>88</Paragraphs>
  <Slides>20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2" baseType="lpstr">
      <vt:lpstr>Predeterminado</vt:lpstr>
      <vt:lpstr>Predeterminado 1</vt:lpstr>
      <vt:lpstr>VIGILANCIA ELECTRÓNICA PERSONAL</vt:lpstr>
      <vt:lpstr>VIGILANCIA ELECTRÓNICA PERSONAL:</vt:lpstr>
      <vt:lpstr>VIGILANCIA ELECTRÓNICA PERSONAL ANTECEDENTES</vt:lpstr>
      <vt:lpstr>VEP: ESTADÍSTICAS</vt:lpstr>
      <vt:lpstr>VEP: DATA</vt:lpstr>
      <vt:lpstr>VEP: CORTES SUPERIORES DE JUSTICIA</vt:lpstr>
      <vt:lpstr>VIGILANCIA ELECTRÓNICA PERSONAL REQUISITOS:</vt:lpstr>
      <vt:lpstr>V.E.P: Prioridades y restricciones:</vt:lpstr>
      <vt:lpstr>VIGILANCIA ELECTRÓNICA PERSONAL Modalidades </vt:lpstr>
      <vt:lpstr>VIGILANCIA ELECTRÓNICA PERSONAL VENTAJAS:</vt:lpstr>
      <vt:lpstr>VIGILANCIA ELECTRÓNICA PERSONAL PROYECTO DE LEY:</vt:lpstr>
      <vt:lpstr>VIGILANCIA ELECTRÓNICA PERSONAL A.P. 002-2019 ALGUNOS ALCANCES RELEVANTES:</vt:lpstr>
      <vt:lpstr>VIGILANCIA ELECTRÓNICA PERSONAL A.P. 002-2019 ALGUNOS ALCANCES RELEVANTES:</vt:lpstr>
      <vt:lpstr>VIGILANCIA ELECTRÓNICA PERSONAL A.P. 002-2019 ALGUNOS ALCANCES RELEVANTES:</vt:lpstr>
      <vt:lpstr>VIGILANCIA ELECTRÓNICA PERSONAL A.P. 002-2019 ALGUNOS ALCANCES RELEVANTES:</vt:lpstr>
      <vt:lpstr>VIGILANCIA ELECTRÓNICA PERSONAL A.P. 002-2019 ALGUNOS ALCANCES RELEVANTES:</vt:lpstr>
      <vt:lpstr> PRIMERA SENTENCIA QUE CONVIERTE UNA PENA PRIVATIVA DE LIBERTAD POR UNA DE VIGILANCIA ELECTRÓNICA</vt:lpstr>
      <vt:lpstr>VEP: CORTES SUPERIORES DE JUSTICIA</vt:lpstr>
      <vt:lpstr>Presentación de PowerPoint</vt:lpstr>
      <vt:lpstr>GRACIAS ….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VIGILANCIA ELECTRÓNICA PERSONAL</dc:title>
  <dc:creator>Nelson1</dc:creator>
  <cp:lastModifiedBy>Nelson1</cp:lastModifiedBy>
  <cp:revision>3</cp:revision>
  <dcterms:modified xsi:type="dcterms:W3CDTF">2020-05-12T23:01:43Z</dcterms:modified>
</cp:coreProperties>
</file>